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8"/>
  </p:notesMasterIdLst>
  <p:sldIdLst>
    <p:sldId id="256" r:id="rId2"/>
    <p:sldId id="271" r:id="rId3"/>
    <p:sldId id="257" r:id="rId4"/>
    <p:sldId id="272" r:id="rId5"/>
    <p:sldId id="258" r:id="rId6"/>
    <p:sldId id="259" r:id="rId7"/>
  </p:sldIdLst>
  <p:sldSz cx="12192000" cy="6858000"/>
  <p:notesSz cx="6889750" cy="10018713"/>
  <p:embeddedFontLst>
    <p:embeddedFont>
      <p:font typeface="Adler" panose="020B0604020202020204"/>
      <p:regular r:id="rId9"/>
    </p:embeddedFont>
    <p:embeddedFont>
      <p:font typeface="Amatic SC" panose="00000500000000000000" pitchFamily="2" charset="-79"/>
      <p:regular r:id="rId10"/>
      <p:bold r:id="rId11"/>
    </p:embeddedFont>
    <p:embeddedFont>
      <p:font typeface="Comic Sans MS" panose="030F0702030302020204" pitchFamily="66" charset="0"/>
      <p:regular r:id="rId12"/>
      <p:bold r:id="rId13"/>
      <p:italic r:id="rId14"/>
      <p:boldItalic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E1FFFF"/>
    <a:srgbClr val="FFEFFF"/>
    <a:srgbClr val="E6E5FB"/>
    <a:srgbClr val="CCFFFF"/>
    <a:srgbClr val="FFCC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94" autoAdjust="0"/>
    <p:restoredTop sz="95306" autoAdjust="0"/>
  </p:normalViewPr>
  <p:slideViewPr>
    <p:cSldViewPr snapToGrid="0">
      <p:cViewPr varScale="1">
        <p:scale>
          <a:sx n="78" d="100"/>
          <a:sy n="78" d="100"/>
        </p:scale>
        <p:origin x="638" y="91"/>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5.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font" Target="fonts/font7.fntdata"/><Relationship Id="rId10" Type="http://schemas.openxmlformats.org/officeDocument/2006/relationships/font" Target="fonts/font2.fntdata"/><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85558" cy="502676"/>
          </a:xfrm>
          <a:prstGeom prst="rect">
            <a:avLst/>
          </a:prstGeom>
        </p:spPr>
        <p:txBody>
          <a:bodyPr vert="horz" lIns="96603" tIns="48302" rIns="96603" bIns="48302" rtlCol="0"/>
          <a:lstStyle>
            <a:lvl1pPr algn="l">
              <a:defRPr sz="1300"/>
            </a:lvl1pPr>
          </a:lstStyle>
          <a:p>
            <a:endParaRPr lang="en-GB"/>
          </a:p>
        </p:txBody>
      </p:sp>
      <p:sp>
        <p:nvSpPr>
          <p:cNvPr id="3" name="Date Placeholder 2"/>
          <p:cNvSpPr>
            <a:spLocks noGrp="1"/>
          </p:cNvSpPr>
          <p:nvPr>
            <p:ph type="dt" idx="1"/>
          </p:nvPr>
        </p:nvSpPr>
        <p:spPr>
          <a:xfrm>
            <a:off x="3902597" y="1"/>
            <a:ext cx="2985558" cy="502676"/>
          </a:xfrm>
          <a:prstGeom prst="rect">
            <a:avLst/>
          </a:prstGeom>
        </p:spPr>
        <p:txBody>
          <a:bodyPr vert="horz" lIns="96603" tIns="48302" rIns="96603" bIns="48302" rtlCol="0"/>
          <a:lstStyle>
            <a:lvl1pPr algn="r">
              <a:defRPr sz="1300"/>
            </a:lvl1pPr>
          </a:lstStyle>
          <a:p>
            <a:fld id="{1976DE5F-DF04-4F27-A344-93FB2E432C72}" type="datetimeFigureOut">
              <a:rPr lang="en-GB" smtClean="0"/>
              <a:t>01/10/2026</a:t>
            </a:fld>
            <a:endParaRPr lang="en-GB"/>
          </a:p>
        </p:txBody>
      </p:sp>
      <p:sp>
        <p:nvSpPr>
          <p:cNvPr id="4" name="Slide Image Placeholder 3"/>
          <p:cNvSpPr>
            <a:spLocks noGrp="1" noRot="1" noChangeAspect="1"/>
          </p:cNvSpPr>
          <p:nvPr>
            <p:ph type="sldImg" idx="2"/>
          </p:nvPr>
        </p:nvSpPr>
        <p:spPr>
          <a:xfrm>
            <a:off x="439738" y="1252538"/>
            <a:ext cx="6010275" cy="3381375"/>
          </a:xfrm>
          <a:prstGeom prst="rect">
            <a:avLst/>
          </a:prstGeom>
          <a:noFill/>
          <a:ln w="12700">
            <a:solidFill>
              <a:prstClr val="black"/>
            </a:solidFill>
          </a:ln>
        </p:spPr>
        <p:txBody>
          <a:bodyPr vert="horz" lIns="96603" tIns="48302" rIns="96603" bIns="48302" rtlCol="0" anchor="ctr"/>
          <a:lstStyle/>
          <a:p>
            <a:endParaRPr lang="en-GB"/>
          </a:p>
        </p:txBody>
      </p:sp>
      <p:sp>
        <p:nvSpPr>
          <p:cNvPr id="5" name="Notes Placeholder 4"/>
          <p:cNvSpPr>
            <a:spLocks noGrp="1"/>
          </p:cNvSpPr>
          <p:nvPr>
            <p:ph type="body" sz="quarter" idx="3"/>
          </p:nvPr>
        </p:nvSpPr>
        <p:spPr>
          <a:xfrm>
            <a:off x="688976" y="4821506"/>
            <a:ext cx="5511800" cy="3944868"/>
          </a:xfrm>
          <a:prstGeom prst="rect">
            <a:avLst/>
          </a:prstGeom>
        </p:spPr>
        <p:txBody>
          <a:bodyPr vert="horz" lIns="96603" tIns="48302" rIns="96603" bIns="4830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6039"/>
            <a:ext cx="2985558" cy="502674"/>
          </a:xfrm>
          <a:prstGeom prst="rect">
            <a:avLst/>
          </a:prstGeom>
        </p:spPr>
        <p:txBody>
          <a:bodyPr vert="horz" lIns="96603" tIns="48302" rIns="96603" bIns="48302"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6039"/>
            <a:ext cx="2985558" cy="502674"/>
          </a:xfrm>
          <a:prstGeom prst="rect">
            <a:avLst/>
          </a:prstGeom>
        </p:spPr>
        <p:txBody>
          <a:bodyPr vert="horz" lIns="96603" tIns="48302" rIns="96603" bIns="48302" rtlCol="0" anchor="b"/>
          <a:lstStyle>
            <a:lvl1pPr algn="r">
              <a:defRPr sz="13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3</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2145494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6</a:t>
            </a:fld>
            <a:endParaRPr lang="en-GB"/>
          </a:p>
        </p:txBody>
      </p:sp>
    </p:spTree>
    <p:extLst>
      <p:ext uri="{BB962C8B-B14F-4D97-AF65-F5344CB8AC3E}">
        <p14:creationId xmlns:p14="http://schemas.microsoft.com/office/powerpoint/2010/main" val="212420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01/10/2026</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01/10/2026</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01/10/2026</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01/10/2026</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01/10/2026</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01/10/2026</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01/10/2026</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01/10/2026</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01/10/2026</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01/10/2026</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01/10/2026</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01/10/2026</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3437934" y="-136667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6600" dirty="0">
                <a:latin typeface="Amatic SC" panose="00000500000000000000" pitchFamily="2" charset="-79"/>
                <a:cs typeface="Amatic SC" panose="00000500000000000000" pitchFamily="2" charset="-79"/>
              </a:rPr>
              <a:t>PRE-SCHOOL Long </a:t>
            </a:r>
          </a:p>
          <a:p>
            <a:r>
              <a:rPr lang="en-US" sz="6600" dirty="0">
                <a:latin typeface="Amatic SC" panose="00000500000000000000" pitchFamily="2" charset="-79"/>
                <a:cs typeface="Amatic SC" panose="00000500000000000000" pitchFamily="2" charset="-79"/>
              </a:rPr>
              <a:t>Term Plan 26-28</a:t>
            </a:r>
            <a:endParaRPr lang="en-GB" sz="6600" dirty="0">
              <a:latin typeface="Amatic SC" panose="00000500000000000000" pitchFamily="2" charset="-79"/>
              <a:cs typeface="Amatic SC" panose="00000500000000000000" pitchFamily="2" charset="-79"/>
            </a:endParaRPr>
          </a:p>
        </p:txBody>
      </p:sp>
      <p:sp>
        <p:nvSpPr>
          <p:cNvPr id="7" name="TextBox 6">
            <a:extLst>
              <a:ext uri="{FF2B5EF4-FFF2-40B4-BE49-F238E27FC236}">
                <a16:creationId xmlns:a16="http://schemas.microsoft.com/office/drawing/2014/main" id="{35190E74-8587-48B1-A2DC-DA613BB57499}"/>
              </a:ext>
            </a:extLst>
          </p:cNvPr>
          <p:cNvSpPr txBox="1"/>
          <p:nvPr/>
        </p:nvSpPr>
        <p:spPr>
          <a:xfrm>
            <a:off x="249300" y="3204553"/>
            <a:ext cx="7339277" cy="1200329"/>
          </a:xfrm>
          <a:prstGeom prst="rect">
            <a:avLst/>
          </a:prstGeom>
          <a:noFill/>
        </p:spPr>
        <p:txBody>
          <a:bodyPr wrap="square">
            <a:spAutoFit/>
          </a:bodyPr>
          <a:lstStyle/>
          <a:p>
            <a:endParaRPr lang="en-GB" dirty="0"/>
          </a:p>
          <a:p>
            <a:r>
              <a:rPr lang="en-GB" dirty="0"/>
              <a:t>We begin each year by looking at the individual needs and interests of our children. We carefully develop our flexible EYFS curriculum which for Pre-School which engages parents and children on our learning journey together.  </a:t>
            </a:r>
          </a:p>
        </p:txBody>
      </p:sp>
      <p:sp>
        <p:nvSpPr>
          <p:cNvPr id="8" name="TextBox 7">
            <a:extLst>
              <a:ext uri="{FF2B5EF4-FFF2-40B4-BE49-F238E27FC236}">
                <a16:creationId xmlns:a16="http://schemas.microsoft.com/office/drawing/2014/main" id="{26423087-9BE2-4DE3-9A6C-B07225FFFFA9}"/>
              </a:ext>
            </a:extLst>
          </p:cNvPr>
          <p:cNvSpPr txBox="1"/>
          <p:nvPr/>
        </p:nvSpPr>
        <p:spPr>
          <a:xfrm>
            <a:off x="4637273" y="0"/>
            <a:ext cx="7632070" cy="2769989"/>
          </a:xfrm>
          <a:prstGeom prst="rect">
            <a:avLst/>
          </a:prstGeom>
          <a:noFill/>
        </p:spPr>
        <p:txBody>
          <a:bodyPr wrap="square">
            <a:spAutoFit/>
          </a:bodyPr>
          <a:lstStyle/>
          <a:p>
            <a:endParaRPr lang="en-GB" dirty="0"/>
          </a:p>
          <a:p>
            <a:pPr algn="ctr"/>
            <a:r>
              <a:rPr lang="en-GB" sz="3600" dirty="0"/>
              <a:t>INTENT</a:t>
            </a:r>
          </a:p>
          <a:p>
            <a:r>
              <a:rPr lang="en-GB" dirty="0"/>
              <a:t>At Manor Road we believe that the Early Years Foundation Stage is crucial in securing solid foundations that children are going to continue to build upon.</a:t>
            </a:r>
          </a:p>
          <a:p>
            <a:r>
              <a:rPr lang="en-GB" dirty="0"/>
              <a:t> </a:t>
            </a:r>
          </a:p>
          <a:p>
            <a:r>
              <a:rPr lang="en-GB" dirty="0"/>
              <a:t>It is </a:t>
            </a:r>
            <a:r>
              <a:rPr lang="en-GB" sz="1200" dirty="0"/>
              <a:t>our intent that all children who enter the EYFS at Manor Road develop physically, verbally, cognitively and emotionally. We aim for all children to develop a positive attitude to school and a love of learning.  We believe that all children deserve to be valued as an individual and we are passionate in allowing all children to achieve </a:t>
            </a:r>
            <a:r>
              <a:rPr lang="en-GB" dirty="0"/>
              <a:t>their full, unique potential. </a:t>
            </a:r>
          </a:p>
        </p:txBody>
      </p:sp>
      <p:pic>
        <p:nvPicPr>
          <p:cNvPr id="9" name="Picture 8" descr="Description: MR 26 Jan WH Primary"/>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04594" y="2264852"/>
            <a:ext cx="1424331" cy="874469"/>
          </a:xfrm>
          <a:prstGeom prst="rect">
            <a:avLst/>
          </a:prstGeom>
          <a:noFill/>
          <a:ln>
            <a:noFill/>
          </a:ln>
        </p:spPr>
      </p:pic>
      <p:pic>
        <p:nvPicPr>
          <p:cNvPr id="2" name="Picture 1"/>
          <p:cNvPicPr>
            <a:picLocks noChangeAspect="1"/>
          </p:cNvPicPr>
          <p:nvPr/>
        </p:nvPicPr>
        <p:blipFill>
          <a:blip r:embed="rId3"/>
          <a:stretch>
            <a:fillRect/>
          </a:stretch>
        </p:blipFill>
        <p:spPr>
          <a:xfrm rot="5400000">
            <a:off x="610369" y="3866959"/>
            <a:ext cx="2042726" cy="3263465"/>
          </a:xfrm>
          <a:prstGeom prst="rect">
            <a:avLst/>
          </a:prstGeom>
        </p:spPr>
      </p:pic>
      <p:pic>
        <p:nvPicPr>
          <p:cNvPr id="3" name="Picture 2"/>
          <p:cNvPicPr>
            <a:picLocks noChangeAspect="1"/>
          </p:cNvPicPr>
          <p:nvPr/>
        </p:nvPicPr>
        <p:blipFill>
          <a:blip r:embed="rId4"/>
          <a:stretch>
            <a:fillRect/>
          </a:stretch>
        </p:blipFill>
        <p:spPr>
          <a:xfrm>
            <a:off x="9004321" y="4231162"/>
            <a:ext cx="3156457" cy="2288893"/>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2504484" y="-1357150"/>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6600" dirty="0">
                <a:latin typeface="Amatic SC" panose="00000500000000000000" pitchFamily="2" charset="-79"/>
                <a:cs typeface="Amatic SC" panose="00000500000000000000" pitchFamily="2" charset="-79"/>
              </a:rPr>
              <a:t> PRE- SCHOOL Long </a:t>
            </a:r>
          </a:p>
          <a:p>
            <a:r>
              <a:rPr lang="en-US" sz="6600" dirty="0">
                <a:latin typeface="Amatic SC" panose="00000500000000000000" pitchFamily="2" charset="-79"/>
                <a:cs typeface="Amatic SC" panose="00000500000000000000" pitchFamily="2" charset="-79"/>
              </a:rPr>
              <a:t>Term Plan 26-28</a:t>
            </a:r>
            <a:endParaRPr lang="en-GB" sz="6600" dirty="0">
              <a:latin typeface="Amatic SC" panose="00000500000000000000" pitchFamily="2" charset="-79"/>
              <a:cs typeface="Amatic SC" panose="00000500000000000000" pitchFamily="2" charset="-79"/>
            </a:endParaRPr>
          </a:p>
        </p:txBody>
      </p:sp>
      <p:pic>
        <p:nvPicPr>
          <p:cNvPr id="9" name="Picture 8" descr="Description: MR 26 Jan WH Primary"/>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570" y="302862"/>
            <a:ext cx="1076325" cy="856426"/>
          </a:xfrm>
          <a:prstGeom prst="rect">
            <a:avLst/>
          </a:prstGeom>
          <a:noFill/>
          <a:ln>
            <a:noFill/>
          </a:ln>
        </p:spPr>
      </p:pic>
      <p:pic>
        <p:nvPicPr>
          <p:cNvPr id="3" name="Picture 2"/>
          <p:cNvPicPr>
            <a:picLocks noChangeAspect="1"/>
          </p:cNvPicPr>
          <p:nvPr/>
        </p:nvPicPr>
        <p:blipFill>
          <a:blip r:embed="rId3"/>
          <a:stretch>
            <a:fillRect/>
          </a:stretch>
        </p:blipFill>
        <p:spPr>
          <a:xfrm>
            <a:off x="294616" y="3329915"/>
            <a:ext cx="2424113" cy="1496088"/>
          </a:xfrm>
          <a:prstGeom prst="rect">
            <a:avLst/>
          </a:prstGeom>
        </p:spPr>
      </p:pic>
      <p:pic>
        <p:nvPicPr>
          <p:cNvPr id="5" name="Picture 4"/>
          <p:cNvPicPr>
            <a:picLocks noChangeAspect="1"/>
          </p:cNvPicPr>
          <p:nvPr/>
        </p:nvPicPr>
        <p:blipFill>
          <a:blip r:embed="rId4"/>
          <a:stretch>
            <a:fillRect/>
          </a:stretch>
        </p:blipFill>
        <p:spPr>
          <a:xfrm>
            <a:off x="2607352" y="3118648"/>
            <a:ext cx="2726511" cy="2057400"/>
          </a:xfrm>
          <a:prstGeom prst="rect">
            <a:avLst/>
          </a:prstGeom>
        </p:spPr>
      </p:pic>
      <p:pic>
        <p:nvPicPr>
          <p:cNvPr id="10" name="Picture 9"/>
          <p:cNvPicPr>
            <a:picLocks noChangeAspect="1"/>
          </p:cNvPicPr>
          <p:nvPr/>
        </p:nvPicPr>
        <p:blipFill>
          <a:blip r:embed="rId5"/>
          <a:stretch>
            <a:fillRect/>
          </a:stretch>
        </p:blipFill>
        <p:spPr>
          <a:xfrm>
            <a:off x="444702" y="2075022"/>
            <a:ext cx="2012564" cy="1254893"/>
          </a:xfrm>
          <a:prstGeom prst="rect">
            <a:avLst/>
          </a:prstGeom>
        </p:spPr>
      </p:pic>
      <p:pic>
        <p:nvPicPr>
          <p:cNvPr id="11" name="Picture 10"/>
          <p:cNvPicPr>
            <a:picLocks noChangeAspect="1"/>
          </p:cNvPicPr>
          <p:nvPr/>
        </p:nvPicPr>
        <p:blipFill>
          <a:blip r:embed="rId6"/>
          <a:stretch>
            <a:fillRect/>
          </a:stretch>
        </p:blipFill>
        <p:spPr>
          <a:xfrm>
            <a:off x="805318" y="4839305"/>
            <a:ext cx="1913411" cy="1922782"/>
          </a:xfrm>
          <a:prstGeom prst="rect">
            <a:avLst/>
          </a:prstGeom>
        </p:spPr>
      </p:pic>
      <p:pic>
        <p:nvPicPr>
          <p:cNvPr id="12" name="Picture 11"/>
          <p:cNvPicPr>
            <a:picLocks noChangeAspect="1"/>
          </p:cNvPicPr>
          <p:nvPr/>
        </p:nvPicPr>
        <p:blipFill>
          <a:blip r:embed="rId7"/>
          <a:stretch>
            <a:fillRect/>
          </a:stretch>
        </p:blipFill>
        <p:spPr>
          <a:xfrm>
            <a:off x="2720538" y="4986736"/>
            <a:ext cx="1815663" cy="1788653"/>
          </a:xfrm>
          <a:prstGeom prst="rect">
            <a:avLst/>
          </a:prstGeom>
        </p:spPr>
      </p:pic>
      <p:sp>
        <p:nvSpPr>
          <p:cNvPr id="8" name="Rectangle 7"/>
          <p:cNvSpPr/>
          <p:nvPr/>
        </p:nvSpPr>
        <p:spPr>
          <a:xfrm>
            <a:off x="5679117" y="5934670"/>
            <a:ext cx="6320961" cy="923330"/>
          </a:xfrm>
          <a:prstGeom prst="rect">
            <a:avLst/>
          </a:prstGeom>
        </p:spPr>
        <p:txBody>
          <a:bodyPr wrap="none">
            <a:spAutoFit/>
          </a:bodyPr>
          <a:lstStyle/>
          <a:p>
            <a:r>
              <a:rPr lang="en-US" dirty="0">
                <a:latin typeface="Amatic SC" panose="00000500000000000000" pitchFamily="2" charset="-79"/>
                <a:cs typeface="Amatic SC" panose="00000500000000000000" pitchFamily="2" charset="-79"/>
              </a:rPr>
              <a:t>The themes above will be used throughout the year during planned activities as well as in the </a:t>
            </a:r>
          </a:p>
          <a:p>
            <a:r>
              <a:rPr lang="en-US" dirty="0">
                <a:latin typeface="Amatic SC" panose="00000500000000000000" pitchFamily="2" charset="-79"/>
                <a:cs typeface="Amatic SC" panose="00000500000000000000" pitchFamily="2" charset="-79"/>
              </a:rPr>
              <a:t>Moment learning. The yearly overview is a base but staff can change planning based on the </a:t>
            </a:r>
          </a:p>
          <a:p>
            <a:r>
              <a:rPr lang="en-US" dirty="0">
                <a:latin typeface="Amatic SC" panose="00000500000000000000" pitchFamily="2" charset="-79"/>
                <a:cs typeface="Amatic SC" panose="00000500000000000000" pitchFamily="2" charset="-79"/>
              </a:rPr>
              <a:t>Children and their interests. </a:t>
            </a:r>
            <a:endParaRPr lang="en-GB" dirty="0"/>
          </a:p>
        </p:txBody>
      </p:sp>
      <p:sp>
        <p:nvSpPr>
          <p:cNvPr id="6" name="TextBox 5"/>
          <p:cNvSpPr txBox="1"/>
          <p:nvPr/>
        </p:nvSpPr>
        <p:spPr>
          <a:xfrm>
            <a:off x="6243638" y="302861"/>
            <a:ext cx="2448078" cy="5992410"/>
          </a:xfrm>
          <a:prstGeom prst="rect">
            <a:avLst/>
          </a:prstGeom>
          <a:noFill/>
        </p:spPr>
        <p:txBody>
          <a:bodyPr wrap="square" rtlCol="0">
            <a:spAutoFit/>
          </a:bodyPr>
          <a:lstStyle/>
          <a:p>
            <a:r>
              <a:rPr lang="en-GB" b="1" dirty="0"/>
              <a:t>2026-2027 cohort</a:t>
            </a: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Playdough</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Jigsaws</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Babies &amp; Dolls (Gabby’s doll house)</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Role-play (hairdressers, mummies and daddies, dogs &amp; cats, doctors, kitchen)</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Cars</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Dinosaurs</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err="1">
                <a:effectLst/>
                <a:latin typeface="Comic Sans MS" panose="030F0702030302020204" pitchFamily="66" charset="0"/>
                <a:ea typeface="Aptos" panose="020B0004020202020204" pitchFamily="34" charset="0"/>
                <a:cs typeface="Times New Roman" panose="02020603050405020304" pitchFamily="18" charset="0"/>
              </a:rPr>
              <a:t>Colouring</a:t>
            </a: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 drawing &amp; painting</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Magnetic tiles</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Cooking</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Disney princesses</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Cars &amp; diggers</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Animals (incl. monkeys)</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Bikes</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Outside</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800"/>
              </a:spcAft>
            </a:pPr>
            <a:r>
              <a:rPr lang="en-US" sz="1200" kern="100" dirty="0">
                <a:effectLst/>
                <a:latin typeface="Comic Sans MS" panose="030F0702030302020204" pitchFamily="66" charset="0"/>
                <a:ea typeface="Aptos" panose="020B0004020202020204" pitchFamily="34" charset="0"/>
                <a:cs typeface="Times New Roman" panose="02020603050405020304" pitchFamily="18" charset="0"/>
              </a:rPr>
              <a:t>Football </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endParaRPr lang="en-GB" sz="1700" dirty="0"/>
          </a:p>
        </p:txBody>
      </p:sp>
      <p:sp>
        <p:nvSpPr>
          <p:cNvPr id="2" name="TextBox 1">
            <a:extLst>
              <a:ext uri="{FF2B5EF4-FFF2-40B4-BE49-F238E27FC236}">
                <a16:creationId xmlns:a16="http://schemas.microsoft.com/office/drawing/2014/main" id="{465DF60D-EC7F-3B4C-83D8-1DCCD5FE1A34}"/>
              </a:ext>
            </a:extLst>
          </p:cNvPr>
          <p:cNvSpPr txBox="1"/>
          <p:nvPr/>
        </p:nvSpPr>
        <p:spPr>
          <a:xfrm>
            <a:off x="8884658" y="769488"/>
            <a:ext cx="2448078" cy="2811924"/>
          </a:xfrm>
          <a:prstGeom prst="rect">
            <a:avLst/>
          </a:prstGeom>
          <a:noFill/>
        </p:spPr>
        <p:txBody>
          <a:bodyPr wrap="square" rtlCol="0">
            <a:spAutoFit/>
          </a:bodyPr>
          <a:lstStyle/>
          <a:p>
            <a:pPr>
              <a:lnSpc>
                <a:spcPct val="115000"/>
              </a:lnSpc>
              <a:spcAft>
                <a:spcPts val="800"/>
              </a:spcAft>
            </a:pPr>
            <a:r>
              <a:rPr lang="en-US" sz="1200" kern="100" dirty="0">
                <a:effectLst/>
                <a:latin typeface="Comic Sans MS" panose="030F0702030302020204" pitchFamily="66" charset="0"/>
                <a:ea typeface="Calibri" panose="020F0502020204030204" pitchFamily="34" charset="0"/>
                <a:cs typeface="Calibri" panose="020F0502020204030204" pitchFamily="34" charset="0"/>
              </a:rPr>
              <a:t>Matching games</a:t>
            </a:r>
            <a:endParaRPr lang="en-GB" sz="1200" kern="100" dirty="0">
              <a:effectLst/>
              <a:latin typeface="Comic Sans MS" panose="030F0702030302020204" pitchFamily="66" charset="0"/>
              <a:ea typeface="Calibri" panose="020F0502020204030204" pitchFamily="34" charset="0"/>
              <a:cs typeface="Calibri" panose="020F0502020204030204" pitchFamily="34" charset="0"/>
            </a:endParaRPr>
          </a:p>
          <a:p>
            <a:pPr>
              <a:lnSpc>
                <a:spcPct val="115000"/>
              </a:lnSpc>
              <a:spcAft>
                <a:spcPts val="800"/>
              </a:spcAft>
            </a:pPr>
            <a:r>
              <a:rPr lang="en-US" sz="1200" kern="100" dirty="0">
                <a:effectLst/>
                <a:latin typeface="Comic Sans MS" panose="030F0702030302020204" pitchFamily="66" charset="0"/>
                <a:ea typeface="Calibri" panose="020F0502020204030204" pitchFamily="34" charset="0"/>
                <a:cs typeface="Calibri" panose="020F0502020204030204" pitchFamily="34" charset="0"/>
              </a:rPr>
              <a:t>Toy Story characters</a:t>
            </a:r>
            <a:endParaRPr lang="en-GB" sz="1200" kern="100" dirty="0">
              <a:effectLst/>
              <a:latin typeface="Comic Sans MS" panose="030F0702030302020204" pitchFamily="66" charset="0"/>
              <a:ea typeface="Calibri" panose="020F0502020204030204" pitchFamily="34" charset="0"/>
              <a:cs typeface="Calibri" panose="020F0502020204030204" pitchFamily="34" charset="0"/>
            </a:endParaRPr>
          </a:p>
          <a:p>
            <a:pPr>
              <a:lnSpc>
                <a:spcPct val="115000"/>
              </a:lnSpc>
              <a:spcAft>
                <a:spcPts val="800"/>
              </a:spcAft>
            </a:pPr>
            <a:r>
              <a:rPr lang="en-US" sz="1200" kern="100" dirty="0">
                <a:effectLst/>
                <a:latin typeface="Comic Sans MS" panose="030F0702030302020204" pitchFamily="66" charset="0"/>
                <a:ea typeface="Calibri" panose="020F0502020204030204" pitchFamily="34" charset="0"/>
                <a:cs typeface="Calibri" panose="020F0502020204030204" pitchFamily="34" charset="0"/>
              </a:rPr>
              <a:t>Water play</a:t>
            </a:r>
            <a:endParaRPr lang="en-GB" sz="1200" kern="100" dirty="0">
              <a:effectLst/>
              <a:latin typeface="Comic Sans MS" panose="030F0702030302020204" pitchFamily="66" charset="0"/>
              <a:ea typeface="Calibri" panose="020F0502020204030204" pitchFamily="34" charset="0"/>
              <a:cs typeface="Calibri" panose="020F0502020204030204" pitchFamily="34" charset="0"/>
            </a:endParaRPr>
          </a:p>
          <a:p>
            <a:pPr>
              <a:lnSpc>
                <a:spcPct val="115000"/>
              </a:lnSpc>
              <a:spcAft>
                <a:spcPts val="800"/>
              </a:spcAft>
            </a:pPr>
            <a:r>
              <a:rPr lang="en-US" sz="1200" kern="100" dirty="0">
                <a:effectLst/>
                <a:latin typeface="Comic Sans MS" panose="030F0702030302020204" pitchFamily="66" charset="0"/>
                <a:ea typeface="Calibri" panose="020F0502020204030204" pitchFamily="34" charset="0"/>
                <a:cs typeface="Calibri" panose="020F0502020204030204" pitchFamily="34" charset="0"/>
              </a:rPr>
              <a:t>Building blocks</a:t>
            </a:r>
            <a:endParaRPr lang="en-GB" sz="1200" kern="100" dirty="0">
              <a:effectLst/>
              <a:latin typeface="Comic Sans MS" panose="030F0702030302020204" pitchFamily="66" charset="0"/>
              <a:ea typeface="Calibri" panose="020F0502020204030204" pitchFamily="34" charset="0"/>
              <a:cs typeface="Calibri" panose="020F0502020204030204" pitchFamily="34" charset="0"/>
            </a:endParaRPr>
          </a:p>
          <a:p>
            <a:pPr>
              <a:lnSpc>
                <a:spcPct val="115000"/>
              </a:lnSpc>
              <a:spcAft>
                <a:spcPts val="800"/>
              </a:spcAft>
            </a:pPr>
            <a:r>
              <a:rPr lang="en-US" sz="1200" kern="100" dirty="0">
                <a:effectLst/>
                <a:latin typeface="Comic Sans MS" panose="030F0702030302020204" pitchFamily="66" charset="0"/>
                <a:ea typeface="Calibri" panose="020F0502020204030204" pitchFamily="34" charset="0"/>
                <a:cs typeface="Calibri" panose="020F0502020204030204" pitchFamily="34" charset="0"/>
              </a:rPr>
              <a:t>Spiderman / superheroes</a:t>
            </a:r>
            <a:endParaRPr lang="en-GB" sz="1200" kern="100" dirty="0">
              <a:effectLst/>
              <a:latin typeface="Comic Sans MS" panose="030F0702030302020204" pitchFamily="66" charset="0"/>
              <a:ea typeface="Calibri" panose="020F0502020204030204" pitchFamily="34" charset="0"/>
              <a:cs typeface="Calibri" panose="020F0502020204030204" pitchFamily="34" charset="0"/>
            </a:endParaRPr>
          </a:p>
          <a:p>
            <a:pPr>
              <a:lnSpc>
                <a:spcPct val="115000"/>
              </a:lnSpc>
              <a:spcAft>
                <a:spcPts val="800"/>
              </a:spcAft>
            </a:pPr>
            <a:r>
              <a:rPr lang="en-US" sz="1200" kern="100" dirty="0">
                <a:effectLst/>
                <a:latin typeface="Comic Sans MS" panose="030F0702030302020204" pitchFamily="66" charset="0"/>
                <a:ea typeface="Calibri" panose="020F0502020204030204" pitchFamily="34" charset="0"/>
                <a:cs typeface="Calibri" panose="020F0502020204030204" pitchFamily="34" charset="0"/>
              </a:rPr>
              <a:t>Paw Patrol</a:t>
            </a:r>
            <a:endParaRPr lang="en-GB" sz="1200" kern="100" dirty="0">
              <a:effectLst/>
              <a:latin typeface="Comic Sans MS" panose="030F0702030302020204" pitchFamily="66" charset="0"/>
              <a:ea typeface="Calibri" panose="020F0502020204030204" pitchFamily="34" charset="0"/>
              <a:cs typeface="Calibri" panose="020F0502020204030204" pitchFamily="34" charset="0"/>
            </a:endParaRPr>
          </a:p>
          <a:p>
            <a:pPr>
              <a:lnSpc>
                <a:spcPct val="115000"/>
              </a:lnSpc>
              <a:spcAft>
                <a:spcPts val="800"/>
              </a:spcAft>
            </a:pPr>
            <a:r>
              <a:rPr lang="en-US" sz="1200" kern="100" dirty="0">
                <a:effectLst/>
                <a:latin typeface="Comic Sans MS" panose="030F0702030302020204" pitchFamily="66" charset="0"/>
                <a:ea typeface="Calibri" panose="020F0502020204030204" pitchFamily="34" charset="0"/>
                <a:cs typeface="Calibri" panose="020F0502020204030204" pitchFamily="34" charset="0"/>
              </a:rPr>
              <a:t>Monster trucks</a:t>
            </a:r>
            <a:endParaRPr lang="en-GB" sz="1200" kern="100" dirty="0">
              <a:effectLst/>
              <a:latin typeface="Comic Sans MS" panose="030F0702030302020204" pitchFamily="66" charset="0"/>
              <a:ea typeface="Calibri" panose="020F0502020204030204" pitchFamily="34" charset="0"/>
              <a:cs typeface="Calibri" panose="020F0502020204030204" pitchFamily="34" charset="0"/>
            </a:endParaRPr>
          </a:p>
          <a:p>
            <a:pPr>
              <a:lnSpc>
                <a:spcPct val="115000"/>
              </a:lnSpc>
              <a:spcAft>
                <a:spcPts val="800"/>
              </a:spcAft>
            </a:pPr>
            <a:r>
              <a:rPr lang="en-US" sz="1200" kern="100" dirty="0">
                <a:effectLst/>
                <a:latin typeface="Comic Sans MS" panose="030F0702030302020204" pitchFamily="66" charset="0"/>
                <a:ea typeface="Calibri" panose="020F0502020204030204" pitchFamily="34" charset="0"/>
                <a:cs typeface="Calibri" panose="020F0502020204030204" pitchFamily="34" charset="0"/>
              </a:rPr>
              <a:t>Wallace &amp; </a:t>
            </a:r>
            <a:r>
              <a:rPr lang="en-US" sz="1200" kern="100" dirty="0" err="1">
                <a:effectLst/>
                <a:latin typeface="Comic Sans MS" panose="030F0702030302020204" pitchFamily="66" charset="0"/>
                <a:ea typeface="Calibri" panose="020F0502020204030204" pitchFamily="34" charset="0"/>
                <a:cs typeface="Calibri" panose="020F0502020204030204" pitchFamily="34" charset="0"/>
              </a:rPr>
              <a:t>Grommit</a:t>
            </a:r>
            <a:endParaRPr lang="en-GB" sz="1200" kern="100" dirty="0">
              <a:effectLst/>
              <a:latin typeface="Comic Sans MS" panose="030F0702030302020204" pitchFamily="66" charset="0"/>
              <a:ea typeface="Calibri" panose="020F0502020204030204" pitchFamily="34" charset="0"/>
              <a:cs typeface="Calibri" panose="020F0502020204030204" pitchFamily="34" charset="0"/>
            </a:endParaRPr>
          </a:p>
          <a:p>
            <a:pPr>
              <a:lnSpc>
                <a:spcPct val="115000"/>
              </a:lnSpc>
              <a:spcAft>
                <a:spcPts val="800"/>
              </a:spcAft>
            </a:pPr>
            <a:r>
              <a:rPr lang="en-US" sz="1200" kern="100" dirty="0">
                <a:effectLst/>
                <a:latin typeface="Comic Sans MS" panose="030F0702030302020204" pitchFamily="66" charset="0"/>
                <a:ea typeface="Calibri" panose="020F0502020204030204" pitchFamily="34" charset="0"/>
                <a:cs typeface="Calibri" panose="020F0502020204030204" pitchFamily="34" charset="0"/>
              </a:rPr>
              <a:t>Peppa Pig</a:t>
            </a:r>
            <a:endParaRPr lang="en-GB" sz="1200" kern="100" dirty="0">
              <a:effectLst/>
              <a:latin typeface="Comic Sans MS" panose="030F0702030302020204" pitchFamily="66"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682127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59971" y="-980214"/>
            <a:ext cx="10472057" cy="128156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000" dirty="0">
                <a:latin typeface="Amatic SC" panose="00000500000000000000" pitchFamily="2" charset="-79"/>
                <a:cs typeface="Amatic SC" panose="00000500000000000000" pitchFamily="2" charset="-79"/>
              </a:rPr>
              <a:t>Pre-School Long Term Plan 25-27</a:t>
            </a:r>
            <a:endParaRPr lang="en-GB" sz="10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69184729"/>
              </p:ext>
            </p:extLst>
          </p:nvPr>
        </p:nvGraphicFramePr>
        <p:xfrm>
          <a:off x="133490" y="50670"/>
          <a:ext cx="11971423" cy="6801756"/>
        </p:xfrm>
        <a:graphic>
          <a:graphicData uri="http://schemas.openxmlformats.org/drawingml/2006/table">
            <a:tbl>
              <a:tblPr firstRow="1" bandRow="1">
                <a:tableStyleId>{5C22544A-7EE6-4342-B048-85BDC9FD1C3A}</a:tableStyleId>
              </a:tblPr>
              <a:tblGrid>
                <a:gridCol w="1556396">
                  <a:extLst>
                    <a:ext uri="{9D8B030D-6E8A-4147-A177-3AD203B41FA5}">
                      <a16:colId xmlns:a16="http://schemas.microsoft.com/office/drawing/2014/main" val="385991600"/>
                    </a:ext>
                  </a:extLst>
                </a:gridCol>
                <a:gridCol w="1874480">
                  <a:extLst>
                    <a:ext uri="{9D8B030D-6E8A-4147-A177-3AD203B41FA5}">
                      <a16:colId xmlns:a16="http://schemas.microsoft.com/office/drawing/2014/main" val="2865123548"/>
                    </a:ext>
                  </a:extLst>
                </a:gridCol>
                <a:gridCol w="1960687">
                  <a:extLst>
                    <a:ext uri="{9D8B030D-6E8A-4147-A177-3AD203B41FA5}">
                      <a16:colId xmlns:a16="http://schemas.microsoft.com/office/drawing/2014/main" val="872926247"/>
                    </a:ext>
                  </a:extLst>
                </a:gridCol>
                <a:gridCol w="1577463">
                  <a:extLst>
                    <a:ext uri="{9D8B030D-6E8A-4147-A177-3AD203B41FA5}">
                      <a16:colId xmlns:a16="http://schemas.microsoft.com/office/drawing/2014/main" val="1315738151"/>
                    </a:ext>
                  </a:extLst>
                </a:gridCol>
                <a:gridCol w="1666584">
                  <a:extLst>
                    <a:ext uri="{9D8B030D-6E8A-4147-A177-3AD203B41FA5}">
                      <a16:colId xmlns:a16="http://schemas.microsoft.com/office/drawing/2014/main" val="2709165749"/>
                    </a:ext>
                  </a:extLst>
                </a:gridCol>
                <a:gridCol w="1677620">
                  <a:extLst>
                    <a:ext uri="{9D8B030D-6E8A-4147-A177-3AD203B41FA5}">
                      <a16:colId xmlns:a16="http://schemas.microsoft.com/office/drawing/2014/main" val="2335150482"/>
                    </a:ext>
                  </a:extLst>
                </a:gridCol>
                <a:gridCol w="1658193">
                  <a:extLst>
                    <a:ext uri="{9D8B030D-6E8A-4147-A177-3AD203B41FA5}">
                      <a16:colId xmlns:a16="http://schemas.microsoft.com/office/drawing/2014/main" val="4046203905"/>
                    </a:ext>
                  </a:extLst>
                </a:gridCol>
              </a:tblGrid>
              <a:tr h="49239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1913285939"/>
                  </a:ext>
                </a:extLst>
              </a:tr>
              <a:tr h="2667285">
                <a:tc>
                  <a:txBody>
                    <a:bodyPr/>
                    <a:lstStyle/>
                    <a:p>
                      <a:pPr algn="ctr"/>
                      <a:r>
                        <a:rPr lang="en-US" sz="2400" b="1" dirty="0">
                          <a:solidFill>
                            <a:srgbClr val="FF0000"/>
                          </a:solidFill>
                          <a:latin typeface="Amatic SC" panose="00000500000000000000" pitchFamily="2" charset="-79"/>
                          <a:cs typeface="Amatic SC" panose="00000500000000000000" pitchFamily="2" charset="-79"/>
                        </a:rPr>
                        <a:t>Year</a:t>
                      </a:r>
                      <a:r>
                        <a:rPr lang="en-US" sz="2400" b="1" baseline="0" dirty="0">
                          <a:solidFill>
                            <a:srgbClr val="FF0000"/>
                          </a:solidFill>
                          <a:latin typeface="Amatic SC" panose="00000500000000000000" pitchFamily="2" charset="-79"/>
                          <a:cs typeface="Amatic SC" panose="00000500000000000000" pitchFamily="2" charset="-79"/>
                        </a:rPr>
                        <a:t> A</a:t>
                      </a:r>
                    </a:p>
                    <a:p>
                      <a:pPr algn="ctr"/>
                      <a:r>
                        <a:rPr lang="en-US" sz="1800" b="0" dirty="0">
                          <a:latin typeface="Amatic SC" panose="00000500000000000000" pitchFamily="2" charset="-79"/>
                          <a:cs typeface="Amatic SC" panose="00000500000000000000" pitchFamily="2" charset="-79"/>
                        </a:rPr>
                        <a:t>General Themes </a:t>
                      </a:r>
                    </a:p>
                    <a:p>
                      <a:pPr algn="ctr"/>
                      <a:r>
                        <a:rPr lang="en-US" sz="1800" b="0" dirty="0">
                          <a:latin typeface="Amatic SC" panose="00000500000000000000" pitchFamily="2" charset="-79"/>
                          <a:cs typeface="Amatic SC" panose="00000500000000000000" pitchFamily="2" charset="-79"/>
                        </a:rPr>
                        <a:t>And</a:t>
                      </a:r>
                      <a:r>
                        <a:rPr lang="en-US" sz="1800" b="0" baseline="0" dirty="0">
                          <a:latin typeface="Amatic SC" panose="00000500000000000000" pitchFamily="2" charset="-79"/>
                          <a:cs typeface="Amatic SC" panose="00000500000000000000" pitchFamily="2" charset="-79"/>
                        </a:rPr>
                        <a:t> themes taken from children’s interests</a:t>
                      </a:r>
                      <a:endParaRPr lang="en-US" sz="1800" b="0" dirty="0">
                        <a:latin typeface="Amatic SC" panose="00000500000000000000" pitchFamily="2" charset="-79"/>
                        <a:cs typeface="Amatic SC" panose="00000500000000000000" pitchFamily="2" charset="-79"/>
                      </a:endParaRPr>
                    </a:p>
                    <a:p>
                      <a:pPr algn="ctr"/>
                      <a:r>
                        <a:rPr lang="en-US" sz="1400" b="1" dirty="0">
                          <a:latin typeface="Amatic SC" panose="00000500000000000000" pitchFamily="2" charset="-79"/>
                          <a:cs typeface="Amatic SC" panose="00000500000000000000" pitchFamily="2" charset="-79"/>
                        </a:rPr>
                        <a:t>NB: </a:t>
                      </a:r>
                      <a:r>
                        <a:rPr lang="en-US" sz="1400" b="1" i="1" dirty="0">
                          <a:latin typeface="Amatic SC" panose="00000500000000000000" pitchFamily="2" charset="-79"/>
                          <a:cs typeface="Amatic SC" panose="00000500000000000000" pitchFamily="2" charset="-79"/>
                        </a:rPr>
                        <a:t>These themes may be adapted at various points to allow for children’s interests to flow through</a:t>
                      </a:r>
                      <a:endParaRPr lang="en-GB" sz="1200" b="1" i="1" dirty="0">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1600" b="1" dirty="0">
                          <a:solidFill>
                            <a:srgbClr val="7030A0"/>
                          </a:solidFill>
                          <a:latin typeface="+mn-lt"/>
                          <a:cs typeface="Amatic SC" panose="00000500000000000000" pitchFamily="2" charset="-79"/>
                        </a:rPr>
                        <a:t>All About me!</a:t>
                      </a:r>
                    </a:p>
                    <a:p>
                      <a:pPr algn="ctr"/>
                      <a:r>
                        <a:rPr lang="en-US" sz="1000" dirty="0">
                          <a:solidFill>
                            <a:schemeClr val="tx1"/>
                          </a:solidFill>
                          <a:latin typeface="+mn-lt"/>
                        </a:rPr>
                        <a:t>Starting Pre- School</a:t>
                      </a:r>
                    </a:p>
                    <a:p>
                      <a:pPr algn="ctr"/>
                      <a:r>
                        <a:rPr lang="en-US" sz="1000" dirty="0">
                          <a:solidFill>
                            <a:schemeClr val="tx1"/>
                          </a:solidFill>
                          <a:latin typeface="+mn-lt"/>
                          <a:cs typeface="Amatic SC" panose="00000500000000000000" pitchFamily="2" charset="-79"/>
                        </a:rPr>
                        <a:t>Who is in my family? </a:t>
                      </a:r>
                    </a:p>
                    <a:p>
                      <a:pPr algn="ctr"/>
                      <a:r>
                        <a:rPr lang="en-US" sz="1000" dirty="0">
                          <a:solidFill>
                            <a:schemeClr val="tx1"/>
                          </a:solidFill>
                          <a:latin typeface="+mn-lt"/>
                          <a:cs typeface="Amatic SC" panose="00000500000000000000" pitchFamily="2" charset="-79"/>
                        </a:rPr>
                        <a:t>Making friends</a:t>
                      </a:r>
                    </a:p>
                    <a:p>
                      <a:pPr algn="ctr"/>
                      <a:r>
                        <a:rPr lang="en-US" sz="1000" dirty="0">
                          <a:solidFill>
                            <a:schemeClr val="tx1"/>
                          </a:solidFill>
                          <a:latin typeface="+mn-lt"/>
                          <a:cs typeface="Amatic SC" panose="00000500000000000000" pitchFamily="2" charset="-79"/>
                        </a:rPr>
                        <a:t>What makes me special? </a:t>
                      </a:r>
                    </a:p>
                    <a:p>
                      <a:pPr algn="ctr"/>
                      <a:r>
                        <a:rPr lang="en-US" sz="1000" dirty="0">
                          <a:solidFill>
                            <a:schemeClr val="tx1"/>
                          </a:solidFill>
                          <a:latin typeface="+mn-lt"/>
                          <a:cs typeface="Amatic SC" panose="00000500000000000000" pitchFamily="2" charset="-79"/>
                        </a:rPr>
                        <a:t>Who lives in my house? </a:t>
                      </a:r>
                    </a:p>
                    <a:p>
                      <a:pPr algn="ctr"/>
                      <a:r>
                        <a:rPr lang="en-US" sz="1000" dirty="0">
                          <a:solidFill>
                            <a:schemeClr val="tx1"/>
                          </a:solidFill>
                          <a:latin typeface="+mn-lt"/>
                          <a:cs typeface="Amatic SC" panose="00000500000000000000" pitchFamily="2" charset="-79"/>
                        </a:rPr>
                        <a:t>Show and Tell</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Feelings</a:t>
                      </a:r>
                    </a:p>
                    <a:p>
                      <a:pPr algn="ctr"/>
                      <a:endParaRPr lang="en-US" sz="1000" dirty="0">
                        <a:solidFill>
                          <a:schemeClr val="tx1"/>
                        </a:solidFill>
                        <a:latin typeface="+mn-lt"/>
                        <a:cs typeface="Amatic SC" panose="00000500000000000000" pitchFamily="2" charset="-79"/>
                      </a:endParaRPr>
                    </a:p>
                    <a:p>
                      <a:pPr algn="ctr"/>
                      <a:endParaRPr lang="en-GB" sz="900" dirty="0">
                        <a:solidFill>
                          <a:schemeClr val="tx1"/>
                        </a:solidFill>
                        <a:latin typeface="+mn-lt"/>
                        <a:cs typeface="Amatic SC" panose="00000500000000000000" pitchFamily="2" charset="-79"/>
                      </a:endParaRPr>
                    </a:p>
                    <a:p>
                      <a:pPr algn="ctr"/>
                      <a:endParaRPr lang="en-GB" sz="900" dirty="0">
                        <a:solidFill>
                          <a:schemeClr val="tx1"/>
                        </a:solidFill>
                        <a:latin typeface="+mn-lt"/>
                        <a:cs typeface="Amatic SC" panose="00000500000000000000" pitchFamily="2" charset="-79"/>
                      </a:endParaRPr>
                    </a:p>
                    <a:p>
                      <a:pPr algn="ctr"/>
                      <a:endParaRPr lang="en-GB" sz="900" dirty="0">
                        <a:solidFill>
                          <a:schemeClr val="tx1"/>
                        </a:solidFill>
                        <a:latin typeface="+mn-lt"/>
                        <a:cs typeface="Amatic SC" panose="00000500000000000000" pitchFamily="2" charset="-79"/>
                      </a:endParaRPr>
                    </a:p>
                    <a:p>
                      <a:pPr algn="ctr"/>
                      <a:r>
                        <a:rPr lang="en-GB" sz="900" dirty="0">
                          <a:solidFill>
                            <a:schemeClr val="tx1"/>
                          </a:solidFill>
                          <a:latin typeface="+mn-lt"/>
                          <a:cs typeface="Amatic SC" panose="00000500000000000000" pitchFamily="2" charset="-79"/>
                        </a:rPr>
                        <a:t>Seasons</a:t>
                      </a:r>
                      <a:r>
                        <a:rPr lang="en-GB" sz="900" baseline="0" dirty="0">
                          <a:solidFill>
                            <a:schemeClr val="tx1"/>
                          </a:solidFill>
                          <a:latin typeface="+mn-lt"/>
                          <a:cs typeface="Amatic SC" panose="00000500000000000000" pitchFamily="2" charset="-79"/>
                        </a:rPr>
                        <a:t> throughout the year as and when teaching opportunities arise</a:t>
                      </a:r>
                      <a:endParaRPr lang="en-GB" sz="9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mn-lt"/>
                          <a:cs typeface="Amatic SC" panose="00000500000000000000" pitchFamily="2" charset="-79"/>
                        </a:rPr>
                        <a:t>Autumn Festivals!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Birthdays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Christmas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Bonfire Night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The Nativity</a:t>
                      </a:r>
                      <a:r>
                        <a:rPr lang="en-US" sz="900" baseline="0" dirty="0">
                          <a:solidFill>
                            <a:schemeClr val="tx1"/>
                          </a:solidFill>
                          <a:latin typeface="+mn-lt"/>
                          <a:cs typeface="Amatic SC" panose="00000500000000000000" pitchFamily="2" charset="-79"/>
                        </a:rPr>
                        <a:t> Story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aseline="0" dirty="0">
                          <a:solidFill>
                            <a:schemeClr val="tx1"/>
                          </a:solidFill>
                          <a:latin typeface="+mn-lt"/>
                          <a:cs typeface="Amatic SC" panose="00000500000000000000" pitchFamily="2" charset="-79"/>
                        </a:rPr>
                        <a:t>Halloween Celebrations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aseline="0" dirty="0">
                          <a:solidFill>
                            <a:schemeClr val="tx1"/>
                          </a:solidFill>
                          <a:latin typeface="+mn-lt"/>
                          <a:cs typeface="Amatic SC" panose="00000500000000000000" pitchFamily="2" charset="-79"/>
                        </a:rPr>
                        <a:t>What do others celebrate? (RE)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Seasons</a:t>
                      </a:r>
                      <a:r>
                        <a:rPr lang="en-GB" sz="900" baseline="0" dirty="0">
                          <a:solidFill>
                            <a:schemeClr val="tx1"/>
                          </a:solidFill>
                          <a:latin typeface="+mn-lt"/>
                          <a:cs typeface="Amatic SC" panose="00000500000000000000" pitchFamily="2" charset="-79"/>
                        </a:rPr>
                        <a:t> throughout the year as and when teaching opportunities arise</a:t>
                      </a:r>
                      <a:endParaRPr lang="en-GB" sz="9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b="1" dirty="0">
                          <a:solidFill>
                            <a:srgbClr val="CC66FF"/>
                          </a:solidFill>
                          <a:latin typeface="+mn-lt"/>
                          <a:cs typeface="Amatic SC" panose="00000500000000000000" pitchFamily="2" charset="-79"/>
                        </a:rPr>
                        <a:t>Polar Regions! </a:t>
                      </a:r>
                    </a:p>
                    <a:p>
                      <a:pPr algn="ctr"/>
                      <a:r>
                        <a:rPr lang="en-US" sz="900" baseline="0" dirty="0">
                          <a:solidFill>
                            <a:schemeClr val="tx1"/>
                          </a:solidFill>
                          <a:latin typeface="+mn-lt"/>
                          <a:cs typeface="Amatic SC" panose="00000500000000000000" pitchFamily="2" charset="-79"/>
                        </a:rPr>
                        <a:t>Winter</a:t>
                      </a:r>
                    </a:p>
                    <a:p>
                      <a:pPr algn="ctr"/>
                      <a:r>
                        <a:rPr lang="en-US" sz="800" baseline="0" dirty="0">
                          <a:solidFill>
                            <a:schemeClr val="tx1"/>
                          </a:solidFill>
                          <a:latin typeface="+mn-lt"/>
                          <a:cs typeface="Amatic SC" panose="00000500000000000000" pitchFamily="2" charset="-79"/>
                        </a:rPr>
                        <a:t>The arctic</a:t>
                      </a:r>
                    </a:p>
                    <a:p>
                      <a:pPr algn="ctr"/>
                      <a:r>
                        <a:rPr lang="en-US" sz="800" baseline="0" dirty="0">
                          <a:solidFill>
                            <a:schemeClr val="tx1"/>
                          </a:solidFill>
                          <a:latin typeface="+mn-lt"/>
                          <a:cs typeface="Amatic SC" panose="00000500000000000000" pitchFamily="2" charset="-79"/>
                        </a:rPr>
                        <a:t>Animals – hot and cold comparing </a:t>
                      </a:r>
                    </a:p>
                    <a:p>
                      <a:pPr algn="ctr"/>
                      <a:endParaRPr lang="en-US" sz="800" baseline="0" dirty="0">
                        <a:solidFill>
                          <a:schemeClr val="tx1"/>
                        </a:solidFill>
                        <a:latin typeface="+mn-lt"/>
                        <a:cs typeface="Amatic SC" panose="00000500000000000000" pitchFamily="2" charset="-79"/>
                      </a:endParaRPr>
                    </a:p>
                    <a:p>
                      <a:pPr algn="ctr"/>
                      <a:endParaRPr lang="en-US" sz="800" baseline="0" dirty="0">
                        <a:solidFill>
                          <a:schemeClr val="tx1"/>
                        </a:solidFill>
                        <a:latin typeface="+mn-lt"/>
                        <a:cs typeface="Amatic SC" panose="00000500000000000000" pitchFamily="2" charset="-79"/>
                      </a:endParaRPr>
                    </a:p>
                    <a:p>
                      <a:pPr algn="ctr"/>
                      <a:endParaRPr lang="en-US" sz="800" baseline="0" dirty="0">
                        <a:solidFill>
                          <a:schemeClr val="tx1"/>
                        </a:solidFill>
                        <a:latin typeface="+mn-lt"/>
                        <a:cs typeface="Amatic SC" panose="00000500000000000000" pitchFamily="2" charset="-79"/>
                      </a:endParaRPr>
                    </a:p>
                    <a:p>
                      <a:pPr algn="ctr"/>
                      <a:endParaRPr lang="en-US" sz="800" baseline="0" dirty="0">
                        <a:solidFill>
                          <a:schemeClr val="tx1"/>
                        </a:solidFill>
                        <a:latin typeface="+mn-lt"/>
                        <a:cs typeface="Amatic SC" panose="00000500000000000000" pitchFamily="2" charset="-79"/>
                      </a:endParaRPr>
                    </a:p>
                    <a:p>
                      <a:pPr algn="ctr"/>
                      <a:r>
                        <a:rPr lang="en-US" sz="800" baseline="0" dirty="0">
                          <a:solidFill>
                            <a:srgbClr val="00B050"/>
                          </a:solidFill>
                          <a:latin typeface="+mn-lt"/>
                          <a:cs typeface="Amatic SC" panose="00000500000000000000" pitchFamily="2" charset="-79"/>
                        </a:rPr>
                        <a:t>Rising 3’s</a:t>
                      </a:r>
                    </a:p>
                    <a:p>
                      <a:pPr algn="ctr"/>
                      <a:r>
                        <a:rPr lang="en-US" sz="800" baseline="0" dirty="0">
                          <a:solidFill>
                            <a:schemeClr val="tx1"/>
                          </a:solidFill>
                          <a:latin typeface="+mn-lt"/>
                          <a:cs typeface="Amatic SC" panose="00000500000000000000" pitchFamily="2" charset="-79"/>
                        </a:rPr>
                        <a:t>New topics based on children’s interests</a:t>
                      </a:r>
                    </a:p>
                    <a:p>
                      <a:pPr algn="ctr"/>
                      <a:endParaRPr lang="en-US" sz="80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Amatic SC" panose="00000500000000000000" pitchFamily="2" charset="-79"/>
                        </a:rPr>
                        <a:t>Seasons</a:t>
                      </a:r>
                      <a:r>
                        <a:rPr lang="en-GB" sz="800" baseline="0" dirty="0">
                          <a:solidFill>
                            <a:schemeClr val="tx1"/>
                          </a:solidFill>
                          <a:latin typeface="+mn-lt"/>
                          <a:cs typeface="Amatic SC" panose="00000500000000000000" pitchFamily="2" charset="-79"/>
                        </a:rPr>
                        <a:t> throughout the year as and when teaching opportunities arise</a:t>
                      </a:r>
                      <a:endParaRPr lang="en-GB" sz="800" dirty="0">
                        <a:solidFill>
                          <a:schemeClr val="tx1"/>
                        </a:solidFill>
                        <a:latin typeface="+mn-lt"/>
                        <a:cs typeface="Amatic SC" panose="00000500000000000000" pitchFamily="2" charset="-79"/>
                      </a:endParaRPr>
                    </a:p>
                    <a:p>
                      <a:pPr algn="ctr"/>
                      <a:endParaRPr lang="en-US" sz="900" baseline="0" dirty="0">
                        <a:solidFill>
                          <a:schemeClr val="tx1"/>
                        </a:solidFill>
                        <a:latin typeface="+mn-lt"/>
                        <a:cs typeface="Amatic SC" panose="00000500000000000000" pitchFamily="2" charset="-79"/>
                      </a:endParaRPr>
                    </a:p>
                    <a:p>
                      <a:pPr algn="ctr"/>
                      <a:endParaRPr lang="en-US" sz="1600" baseline="0" dirty="0">
                        <a:solidFill>
                          <a:srgbClr val="00B050"/>
                        </a:solidFill>
                        <a:latin typeface="+mn-lt"/>
                        <a:cs typeface="Amatic SC" panose="00000500000000000000" pitchFamily="2" charset="-79"/>
                      </a:endParaRPr>
                    </a:p>
                    <a:p>
                      <a:pPr algn="ctr"/>
                      <a:endParaRPr lang="en-GB" sz="900" baseline="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b="1" dirty="0">
                          <a:solidFill>
                            <a:srgbClr val="CC66FF"/>
                          </a:solidFill>
                          <a:latin typeface="+mn-lt"/>
                          <a:cs typeface="Amatic SC" panose="00000500000000000000" pitchFamily="2" charset="-79"/>
                        </a:rPr>
                        <a:t>People who help us! </a:t>
                      </a:r>
                    </a:p>
                    <a:p>
                      <a:pPr algn="ctr"/>
                      <a:r>
                        <a:rPr lang="en-US" sz="800" dirty="0">
                          <a:solidFill>
                            <a:schemeClr val="tx1"/>
                          </a:solidFill>
                          <a:latin typeface="+mn-lt"/>
                          <a:cs typeface="Amatic SC" panose="00000500000000000000" pitchFamily="2" charset="-79"/>
                        </a:rPr>
                        <a:t>Construction</a:t>
                      </a:r>
                    </a:p>
                    <a:p>
                      <a:pPr algn="ctr"/>
                      <a:r>
                        <a:rPr lang="en-US" sz="800" dirty="0">
                          <a:solidFill>
                            <a:schemeClr val="tx1"/>
                          </a:solidFill>
                          <a:latin typeface="+mn-lt"/>
                          <a:cs typeface="Amatic SC" panose="00000500000000000000" pitchFamily="2" charset="-79"/>
                        </a:rPr>
                        <a:t>How</a:t>
                      </a:r>
                      <a:r>
                        <a:rPr lang="en-US" sz="800" baseline="0" dirty="0">
                          <a:solidFill>
                            <a:schemeClr val="tx1"/>
                          </a:solidFill>
                          <a:latin typeface="+mn-lt"/>
                          <a:cs typeface="Amatic SC" panose="00000500000000000000" pitchFamily="2" charset="-79"/>
                        </a:rPr>
                        <a:t> does Fireman Sam help people? </a:t>
                      </a:r>
                    </a:p>
                    <a:p>
                      <a:pPr algn="ctr"/>
                      <a:r>
                        <a:rPr lang="en-US" sz="800" baseline="0" dirty="0">
                          <a:solidFill>
                            <a:schemeClr val="tx1"/>
                          </a:solidFill>
                          <a:latin typeface="+mn-lt"/>
                          <a:cs typeface="Amatic SC" panose="00000500000000000000" pitchFamily="2" charset="-79"/>
                        </a:rPr>
                        <a:t>999, what’s your emergency? </a:t>
                      </a:r>
                    </a:p>
                    <a:p>
                      <a:pPr algn="ctr"/>
                      <a:r>
                        <a:rPr lang="en-US" sz="800" baseline="0" dirty="0">
                          <a:solidFill>
                            <a:schemeClr val="tx1"/>
                          </a:solidFill>
                          <a:latin typeface="+mn-lt"/>
                          <a:cs typeface="Amatic SC" panose="00000500000000000000" pitchFamily="2" charset="-79"/>
                        </a:rPr>
                        <a:t>Cars and different modes of transport</a:t>
                      </a:r>
                    </a:p>
                    <a:p>
                      <a:pPr algn="ctr"/>
                      <a:r>
                        <a:rPr lang="en-US" sz="800" baseline="0" dirty="0">
                          <a:solidFill>
                            <a:schemeClr val="tx1"/>
                          </a:solidFill>
                          <a:latin typeface="+mn-lt"/>
                          <a:cs typeface="Amatic SC" panose="00000500000000000000" pitchFamily="2" charset="-79"/>
                        </a:rPr>
                        <a:t>Trains</a:t>
                      </a:r>
                    </a:p>
                    <a:p>
                      <a:pPr algn="ctr"/>
                      <a:r>
                        <a:rPr lang="en-US" sz="800" baseline="0" dirty="0">
                          <a:solidFill>
                            <a:schemeClr val="tx1"/>
                          </a:solidFill>
                          <a:latin typeface="+mn-lt"/>
                          <a:cs typeface="Amatic SC" panose="00000500000000000000" pitchFamily="2" charset="-79"/>
                        </a:rPr>
                        <a:t>Aero planes</a:t>
                      </a:r>
                    </a:p>
                    <a:p>
                      <a:pPr algn="ctr"/>
                      <a:r>
                        <a:rPr lang="en-US" sz="800" baseline="0" dirty="0">
                          <a:solidFill>
                            <a:schemeClr val="tx1"/>
                          </a:solidFill>
                          <a:latin typeface="+mn-lt"/>
                          <a:cs typeface="Amatic SC" panose="00000500000000000000" pitchFamily="2" charset="-79"/>
                        </a:rPr>
                        <a:t>Baby clinic and nurses  </a:t>
                      </a:r>
                    </a:p>
                    <a:p>
                      <a:pPr algn="ctr"/>
                      <a:r>
                        <a:rPr lang="en-US" sz="800" baseline="0" dirty="0">
                          <a:solidFill>
                            <a:schemeClr val="tx1"/>
                          </a:solidFill>
                          <a:latin typeface="+mn-lt"/>
                          <a:cs typeface="Amatic SC" panose="00000500000000000000" pitchFamily="2" charset="-79"/>
                        </a:rPr>
                        <a:t>What does the Easter Bunny do? </a:t>
                      </a:r>
                    </a:p>
                    <a:p>
                      <a:pPr algn="ctr"/>
                      <a:r>
                        <a:rPr lang="en-US" sz="800" baseline="0" dirty="0">
                          <a:solidFill>
                            <a:schemeClr val="tx1"/>
                          </a:solidFill>
                          <a:latin typeface="+mn-lt"/>
                          <a:cs typeface="Amatic SC" panose="00000500000000000000" pitchFamily="2" charset="-79"/>
                        </a:rPr>
                        <a:t>Dentist visit? Teeth bushing and oral health </a:t>
                      </a:r>
                    </a:p>
                    <a:p>
                      <a:pPr algn="ctr"/>
                      <a:endParaRPr lang="en-US" sz="800" baseline="0" dirty="0">
                        <a:solidFill>
                          <a:schemeClr val="tx1"/>
                        </a:solidFill>
                        <a:latin typeface="+mn-lt"/>
                        <a:cs typeface="Amatic SC" panose="00000500000000000000" pitchFamily="2" charset="-79"/>
                      </a:endParaRPr>
                    </a:p>
                    <a:p>
                      <a:pPr algn="ctr"/>
                      <a:r>
                        <a:rPr lang="en-US" sz="800" baseline="0" dirty="0">
                          <a:solidFill>
                            <a:srgbClr val="00B050"/>
                          </a:solidFill>
                          <a:latin typeface="+mn-lt"/>
                          <a:cs typeface="Amatic SC" panose="00000500000000000000" pitchFamily="2" charset="-79"/>
                        </a:rPr>
                        <a:t>Rising 3’s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aseline="0" dirty="0">
                          <a:solidFill>
                            <a:schemeClr val="tx1"/>
                          </a:solidFill>
                          <a:latin typeface="+mn-lt"/>
                          <a:cs typeface="Amatic SC" panose="00000500000000000000" pitchFamily="2" charset="-79"/>
                        </a:rPr>
                        <a:t>(As Spring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aseline="0" dirty="0">
                          <a:solidFill>
                            <a:schemeClr val="tx1"/>
                          </a:solidFill>
                          <a:latin typeface="+mn-lt"/>
                          <a:cs typeface="Amatic SC" panose="00000500000000000000" pitchFamily="2" charset="-79"/>
                        </a:rPr>
                        <a:t>Easter / Mother’s day</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CC66FF"/>
                          </a:solidFill>
                          <a:effectLst/>
                          <a:uLnTx/>
                          <a:uFillTx/>
                          <a:latin typeface="+mn-lt"/>
                          <a:ea typeface="+mn-ea"/>
                          <a:cs typeface="Amatic SC" panose="00000500000000000000" pitchFamily="2" charset="-79"/>
                        </a:rPr>
                        <a:t>MARVELLOUS MINIBEASTS!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err="1">
                          <a:ln>
                            <a:noFill/>
                          </a:ln>
                          <a:solidFill>
                            <a:prstClr val="black"/>
                          </a:solidFill>
                          <a:effectLst/>
                          <a:uLnTx/>
                          <a:uFillTx/>
                          <a:latin typeface="+mn-lt"/>
                          <a:ea typeface="+mn-ea"/>
                          <a:cs typeface="Amatic SC" panose="00000500000000000000" pitchFamily="2" charset="-79"/>
                        </a:rPr>
                        <a:t>Minibeasts</a:t>
                      </a:r>
                      <a:endParaRPr kumimoji="0" lang="en-US" sz="8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Who am I? </a:t>
                      </a:r>
                      <a:r>
                        <a:rPr kumimoji="0" lang="en-GB" sz="8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describing </a:t>
                      </a:r>
                      <a:r>
                        <a:rPr kumimoji="0" lang="en-GB" sz="800" b="0" i="0" u="none" strike="noStrike" kern="1200" cap="none" spc="0" normalizeH="0" baseline="0" noProof="0" dirty="0" err="1">
                          <a:ln>
                            <a:noFill/>
                          </a:ln>
                          <a:solidFill>
                            <a:prstClr val="black"/>
                          </a:solidFill>
                          <a:effectLst/>
                          <a:uLnTx/>
                          <a:uFillTx/>
                          <a:latin typeface="+mn-lt"/>
                          <a:ea typeface="+mn-ea"/>
                          <a:cs typeface="Amatic SC" panose="00000500000000000000" pitchFamily="2" charset="-79"/>
                        </a:rPr>
                        <a:t>minibeasts</a:t>
                      </a:r>
                      <a:endParaRPr kumimoji="0" lang="en-US" sz="8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Planting flowers to attract </a:t>
                      </a:r>
                      <a:r>
                        <a:rPr kumimoji="0" lang="en-US" sz="800" b="0" i="0" u="none" strike="noStrike" kern="1200" cap="none" spc="0" normalizeH="0" baseline="0" noProof="0" dirty="0" err="1">
                          <a:ln>
                            <a:noFill/>
                          </a:ln>
                          <a:solidFill>
                            <a:prstClr val="black"/>
                          </a:solidFill>
                          <a:effectLst/>
                          <a:uLnTx/>
                          <a:uFillTx/>
                          <a:latin typeface="+mn-lt"/>
                          <a:ea typeface="+mn-ea"/>
                          <a:cs typeface="Amatic SC" panose="00000500000000000000" pitchFamily="2" charset="-79"/>
                        </a:rPr>
                        <a:t>minibeasts</a:t>
                      </a:r>
                      <a:r>
                        <a:rPr kumimoji="0" lang="en-US" sz="8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algn="ctr"/>
                      <a:r>
                        <a:rPr lang="en-US" sz="1800" baseline="0" dirty="0">
                          <a:solidFill>
                            <a:srgbClr val="00B050"/>
                          </a:solidFill>
                          <a:latin typeface="+mn-lt"/>
                          <a:cs typeface="Amatic SC" panose="00000500000000000000" pitchFamily="2" charset="-79"/>
                        </a:rPr>
                        <a:t>Rising 3’s</a:t>
                      </a:r>
                    </a:p>
                    <a:p>
                      <a:pPr algn="ctr"/>
                      <a:r>
                        <a:rPr lang="en-US" sz="900" baseline="0" dirty="0">
                          <a:solidFill>
                            <a:schemeClr val="tx1"/>
                          </a:solidFill>
                          <a:latin typeface="+mn-lt"/>
                          <a:cs typeface="Amatic SC" panose="00000500000000000000" pitchFamily="2" charset="-79"/>
                        </a:rPr>
                        <a:t>New topics based on children’s interests</a:t>
                      </a:r>
                    </a:p>
                    <a:p>
                      <a:pPr algn="ctr"/>
                      <a:endParaRPr lang="en-US" sz="90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Seasons</a:t>
                      </a:r>
                      <a:r>
                        <a:rPr lang="en-GB" sz="900" baseline="0" dirty="0">
                          <a:solidFill>
                            <a:schemeClr val="tx1"/>
                          </a:solidFill>
                          <a:latin typeface="+mn-lt"/>
                          <a:cs typeface="Amatic SC" panose="00000500000000000000" pitchFamily="2" charset="-79"/>
                        </a:rPr>
                        <a:t> throughout the year as and when teaching opportunities arise</a:t>
                      </a:r>
                      <a:endParaRPr lang="en-GB" sz="900" dirty="0">
                        <a:solidFill>
                          <a:schemeClr val="tx1"/>
                        </a:solidFill>
                        <a:latin typeface="+mn-lt"/>
                        <a:cs typeface="Amatic SC" panose="00000500000000000000" pitchFamily="2" charset="-79"/>
                      </a:endParaRPr>
                    </a:p>
                    <a:p>
                      <a:pPr algn="ctr"/>
                      <a:endParaRPr lang="en-US" sz="900" baseline="0" dirty="0">
                        <a:solidFill>
                          <a:schemeClr val="tx1"/>
                        </a:solidFill>
                        <a:latin typeface="+mn-lt"/>
                        <a:cs typeface="Amatic SC" panose="00000500000000000000" pitchFamily="2" charset="-79"/>
                      </a:endParaRPr>
                    </a:p>
                    <a:p>
                      <a:pPr algn="ctr"/>
                      <a:endParaRPr lang="en-US" sz="900" baseline="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mn-lt"/>
                          <a:cs typeface="Amatic SC" panose="00000500000000000000" pitchFamily="2" charset="-79"/>
                        </a:rPr>
                        <a:t>Adventure!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Graduation ceremony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Personal interests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Dinosaurs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Castles, Knights and Dragons!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algn="ctr"/>
                      <a:r>
                        <a:rPr lang="en-US" sz="1800" baseline="0" dirty="0">
                          <a:solidFill>
                            <a:srgbClr val="00B050"/>
                          </a:solidFill>
                          <a:latin typeface="+mn-lt"/>
                          <a:cs typeface="Amatic SC" panose="00000500000000000000" pitchFamily="2" charset="-79"/>
                        </a:rPr>
                        <a:t>Rising 3’s</a:t>
                      </a:r>
                    </a:p>
                    <a:p>
                      <a:pPr algn="ctr"/>
                      <a:r>
                        <a:rPr lang="en-US" sz="900" baseline="0" dirty="0">
                          <a:solidFill>
                            <a:schemeClr val="tx1"/>
                          </a:solidFill>
                          <a:latin typeface="+mn-lt"/>
                          <a:cs typeface="Amatic SC" panose="00000500000000000000" pitchFamily="2" charset="-79"/>
                        </a:rPr>
                        <a:t>New topics based on children’s interests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Seasons</a:t>
                      </a:r>
                      <a:r>
                        <a:rPr lang="en-GB" sz="900" baseline="0" dirty="0">
                          <a:solidFill>
                            <a:schemeClr val="tx1"/>
                          </a:solidFill>
                          <a:latin typeface="+mn-lt"/>
                          <a:cs typeface="Amatic SC" panose="00000500000000000000" pitchFamily="2" charset="-79"/>
                        </a:rPr>
                        <a:t> throughout the year as and when teaching opportunities arise</a:t>
                      </a:r>
                      <a:endParaRPr lang="en-GB" sz="9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2033691"/>
                  </a:ext>
                </a:extLst>
              </a:tr>
              <a:tr h="1989162">
                <a:tc>
                  <a:txBody>
                    <a:bodyPr/>
                    <a:lstStyle/>
                    <a:p>
                      <a:pPr algn="ctr"/>
                      <a:r>
                        <a:rPr lang="en-US" sz="2000" b="1" dirty="0">
                          <a:latin typeface="Amatic SC" panose="00000500000000000000" pitchFamily="2" charset="-79"/>
                          <a:cs typeface="Amatic SC" panose="00000500000000000000" pitchFamily="2" charset="-79"/>
                        </a:rPr>
                        <a:t>Possible Texts and </a:t>
                      </a:r>
                    </a:p>
                    <a:p>
                      <a:pPr algn="ctr"/>
                      <a:r>
                        <a:rPr lang="en-US" sz="2000" b="1" dirty="0">
                          <a:latin typeface="Amatic SC" panose="00000500000000000000" pitchFamily="2" charset="-79"/>
                          <a:cs typeface="Amatic SC" panose="00000500000000000000" pitchFamily="2" charset="-79"/>
                        </a:rPr>
                        <a:t>‘old </a:t>
                      </a:r>
                      <a:r>
                        <a:rPr lang="en-US" sz="2000" b="1" dirty="0" err="1">
                          <a:latin typeface="Amatic SC" panose="00000500000000000000" pitchFamily="2" charset="-79"/>
                          <a:cs typeface="Amatic SC" panose="00000500000000000000" pitchFamily="2" charset="-79"/>
                        </a:rPr>
                        <a:t>favourites’</a:t>
                      </a:r>
                      <a:r>
                        <a:rPr lang="en-US" sz="20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Nursery Rhymes and various rhymes from Poetry Basket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Marvellous 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Owl Babies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Brown</a:t>
                      </a:r>
                      <a:r>
                        <a:rPr lang="en-GB" sz="900" baseline="0" dirty="0">
                          <a:solidFill>
                            <a:schemeClr val="tx1"/>
                          </a:solidFill>
                          <a:latin typeface="+mn-lt"/>
                          <a:cs typeface="Amatic SC" panose="00000500000000000000" pitchFamily="2" charset="-79"/>
                        </a:rPr>
                        <a:t> Bear, Brown Bear What Do You See?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aseline="0" dirty="0">
                          <a:solidFill>
                            <a:schemeClr val="tx1"/>
                          </a:solidFill>
                          <a:latin typeface="+mn-lt"/>
                          <a:cs typeface="Amatic SC" panose="00000500000000000000" pitchFamily="2" charset="-79"/>
                        </a:rPr>
                        <a:t>Stanley’s Stick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aseline="0" dirty="0">
                          <a:solidFill>
                            <a:schemeClr val="tx1"/>
                          </a:solidFill>
                          <a:latin typeface="+mn-lt"/>
                          <a:cs typeface="Amatic SC" panose="00000500000000000000" pitchFamily="2" charset="-79"/>
                        </a:rPr>
                        <a:t>Topsy &amp; Tim Start School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aseline="0" dirty="0">
                          <a:solidFill>
                            <a:schemeClr val="tx1"/>
                          </a:solidFill>
                          <a:latin typeface="+mn-lt"/>
                          <a:cs typeface="Amatic SC" panose="00000500000000000000" pitchFamily="2" charset="-79"/>
                        </a:rPr>
                        <a:t>I Need A Wee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We’re Going On A Bear Hunt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What’s in the Witches Kitchen?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Meg and </a:t>
                      </a:r>
                      <a:r>
                        <a:rPr lang="en-GB" sz="900" dirty="0" err="1">
                          <a:solidFill>
                            <a:schemeClr val="tx1"/>
                          </a:solidFill>
                          <a:latin typeface="+mn-lt"/>
                          <a:cs typeface="Amatic SC" panose="00000500000000000000" pitchFamily="2" charset="-79"/>
                        </a:rPr>
                        <a:t>Mog</a:t>
                      </a:r>
                      <a:endParaRPr lang="en-GB" sz="9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The Happy Pumpkin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The Quietest</a:t>
                      </a:r>
                      <a:r>
                        <a:rPr lang="en-GB" sz="900" baseline="0" dirty="0">
                          <a:solidFill>
                            <a:schemeClr val="tx1"/>
                          </a:solidFill>
                          <a:latin typeface="+mn-lt"/>
                          <a:cs typeface="Amatic SC" panose="00000500000000000000" pitchFamily="2" charset="-79"/>
                        </a:rPr>
                        <a:t> Firework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aseline="0" dirty="0">
                          <a:solidFill>
                            <a:schemeClr val="tx1"/>
                          </a:solidFill>
                          <a:latin typeface="+mn-lt"/>
                          <a:cs typeface="Amatic SC" panose="00000500000000000000" pitchFamily="2" charset="-79"/>
                        </a:rPr>
                        <a:t>Dear Santa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aseline="0" dirty="0">
                          <a:solidFill>
                            <a:schemeClr val="tx1"/>
                          </a:solidFill>
                          <a:latin typeface="+mn-lt"/>
                          <a:cs typeface="Amatic SC" panose="00000500000000000000" pitchFamily="2" charset="-79"/>
                        </a:rPr>
                        <a:t>The First Christmas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aseline="0" dirty="0">
                          <a:solidFill>
                            <a:schemeClr val="tx1"/>
                          </a:solidFill>
                          <a:latin typeface="+mn-lt"/>
                          <a:cs typeface="Amatic SC" panose="00000500000000000000" pitchFamily="2" charset="-79"/>
                        </a:rPr>
                        <a:t>Shark in the Snow</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aseline="0" dirty="0">
                          <a:solidFill>
                            <a:schemeClr val="tx1"/>
                          </a:solidFill>
                          <a:latin typeface="+mn-lt"/>
                          <a:cs typeface="Amatic SC" panose="00000500000000000000" pitchFamily="2" charset="-79"/>
                        </a:rPr>
                        <a:t>We’re Going On A Pumpkin Hunt</a:t>
                      </a:r>
                      <a:endParaRPr lang="en-GB" sz="9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900" dirty="0">
                          <a:solidFill>
                            <a:schemeClr val="tx1"/>
                          </a:solidFill>
                          <a:latin typeface="+mn-lt"/>
                          <a:cs typeface="RM Typerighter old" panose="00000400000000000000" pitchFamily="2" charset="-79"/>
                        </a:rPr>
                        <a:t>Polar Bear Polar Bear, What do you hear? </a:t>
                      </a:r>
                    </a:p>
                    <a:p>
                      <a:pPr algn="ctr"/>
                      <a:r>
                        <a:rPr lang="en-GB" sz="900" dirty="0">
                          <a:solidFill>
                            <a:schemeClr val="tx1"/>
                          </a:solidFill>
                          <a:latin typeface="+mn-lt"/>
                          <a:cs typeface="RM Typerighter old" panose="00000400000000000000" pitchFamily="2" charset="-79"/>
                        </a:rPr>
                        <a:t>Mr Wolf’s Pancakes</a:t>
                      </a:r>
                    </a:p>
                    <a:p>
                      <a:pPr algn="ctr"/>
                      <a:r>
                        <a:rPr lang="en-GB" sz="900" dirty="0">
                          <a:solidFill>
                            <a:schemeClr val="tx1"/>
                          </a:solidFill>
                          <a:latin typeface="+mn-lt"/>
                          <a:cs typeface="RM Typerighter old" panose="00000400000000000000" pitchFamily="2" charset="-79"/>
                        </a:rPr>
                        <a:t>Non Fiction books – Winter</a:t>
                      </a:r>
                    </a:p>
                    <a:p>
                      <a:pPr algn="ctr"/>
                      <a:r>
                        <a:rPr lang="en-GB" sz="900" dirty="0">
                          <a:solidFill>
                            <a:schemeClr val="tx1"/>
                          </a:solidFill>
                          <a:latin typeface="+mn-lt"/>
                          <a:cs typeface="RM Typerighter old" panose="00000400000000000000" pitchFamily="2" charset="-79"/>
                        </a:rPr>
                        <a:t>Hot &amp; Cold</a:t>
                      </a:r>
                    </a:p>
                    <a:p>
                      <a:pPr algn="ctr"/>
                      <a:r>
                        <a:rPr lang="en-GB" sz="900" dirty="0" err="1">
                          <a:solidFill>
                            <a:schemeClr val="tx1"/>
                          </a:solidFill>
                          <a:latin typeface="+mn-lt"/>
                          <a:cs typeface="RM Typerighter old" panose="00000400000000000000" pitchFamily="2" charset="-79"/>
                        </a:rPr>
                        <a:t>Cleversticks</a:t>
                      </a:r>
                      <a:r>
                        <a:rPr lang="en-GB" sz="900" dirty="0">
                          <a:solidFill>
                            <a:schemeClr val="tx1"/>
                          </a:solidFill>
                          <a:latin typeface="+mn-lt"/>
                          <a:cs typeface="RM Typerighter old" panose="00000400000000000000" pitchFamily="2" charset="-79"/>
                        </a:rPr>
                        <a:t> (CNY)</a:t>
                      </a:r>
                    </a:p>
                    <a:p>
                      <a:pPr algn="ctr"/>
                      <a:r>
                        <a:rPr lang="en-GB" sz="900" dirty="0">
                          <a:solidFill>
                            <a:schemeClr val="tx1"/>
                          </a:solidFill>
                          <a:latin typeface="+mn-lt"/>
                          <a:cs typeface="RM Typerighter old" panose="00000400000000000000" pitchFamily="2" charset="-79"/>
                        </a:rPr>
                        <a:t>Ten Little Penguins</a:t>
                      </a:r>
                    </a:p>
                    <a:p>
                      <a:pPr algn="ctr"/>
                      <a:r>
                        <a:rPr lang="en-GB" sz="900" dirty="0">
                          <a:solidFill>
                            <a:schemeClr val="tx1"/>
                          </a:solidFill>
                          <a:latin typeface="+mn-lt"/>
                          <a:cs typeface="RM Typerighter old" panose="00000400000000000000" pitchFamily="2" charset="-79"/>
                        </a:rPr>
                        <a:t>Snowball</a:t>
                      </a:r>
                    </a:p>
                    <a:p>
                      <a:pPr algn="ctr"/>
                      <a:r>
                        <a:rPr lang="en-GB" sz="900" dirty="0">
                          <a:solidFill>
                            <a:schemeClr val="tx1"/>
                          </a:solidFill>
                          <a:latin typeface="+mn-lt"/>
                          <a:cs typeface="RM Typerighter old" panose="00000400000000000000" pitchFamily="2" charset="-79"/>
                        </a:rPr>
                        <a:t>That’s not my snowman</a:t>
                      </a:r>
                    </a:p>
                    <a:p>
                      <a:pPr algn="ctr"/>
                      <a:r>
                        <a:rPr lang="en-GB" sz="900" dirty="0">
                          <a:solidFill>
                            <a:schemeClr val="tx1"/>
                          </a:solidFill>
                          <a:latin typeface="+mn-lt"/>
                          <a:cs typeface="RM Typerighter old" panose="00000400000000000000" pitchFamily="2" charset="-79"/>
                        </a:rPr>
                        <a:t>That’s not my penguin</a:t>
                      </a:r>
                    </a:p>
                    <a:p>
                      <a:pPr algn="ctr"/>
                      <a:r>
                        <a:rPr lang="en-GB" sz="900" dirty="0">
                          <a:solidFill>
                            <a:schemeClr val="tx1"/>
                          </a:solidFill>
                          <a:latin typeface="+mn-lt"/>
                          <a:cs typeface="RM Typerighter old" panose="00000400000000000000" pitchFamily="2" charset="-79"/>
                        </a:rPr>
                        <a:t>One Warm Fox</a:t>
                      </a:r>
                    </a:p>
                    <a:p>
                      <a:pPr algn="ctr"/>
                      <a:r>
                        <a:rPr lang="en-GB" sz="900" dirty="0">
                          <a:solidFill>
                            <a:schemeClr val="tx1"/>
                          </a:solidFill>
                          <a:latin typeface="+mn-lt"/>
                          <a:cs typeface="RM Typerighter old" panose="00000400000000000000" pitchFamily="2" charset="-79"/>
                        </a:rPr>
                        <a:t>William’s Winter Nap</a:t>
                      </a:r>
                    </a:p>
                    <a:p>
                      <a:pPr algn="ctr"/>
                      <a:r>
                        <a:rPr lang="en-GB" sz="900" dirty="0">
                          <a:solidFill>
                            <a:schemeClr val="tx1"/>
                          </a:solidFill>
                          <a:latin typeface="+mn-lt"/>
                          <a:cs typeface="RM Typerighter old" panose="00000400000000000000" pitchFamily="2" charset="-79"/>
                        </a:rPr>
                        <a:t>Bear Snores On</a:t>
                      </a:r>
                    </a:p>
                    <a:p>
                      <a:pPr algn="ctr"/>
                      <a:endParaRPr lang="en-GB" sz="90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mn-lt"/>
                          <a:cs typeface="RM Typerighter old" panose="00000400000000000000" pitchFamily="2" charset="-79"/>
                        </a:rPr>
                        <a:t>Non fiction books – Police officer, Firefighters, Paramedics, The Dentist, Doctors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mn-lt"/>
                          <a:cs typeface="RM Typerighter old" panose="00000400000000000000" pitchFamily="2" charset="-79"/>
                        </a:rPr>
                        <a:t>Peppa Pig at the Doctors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mn-lt"/>
                          <a:cs typeface="RM Typerighter old" panose="00000400000000000000" pitchFamily="2" charset="-79"/>
                        </a:rPr>
                        <a:t>Peppa Pig Dentist Trip</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mn-lt"/>
                          <a:cs typeface="RM Typerighter old" panose="00000400000000000000" pitchFamily="2" charset="-79"/>
                        </a:rPr>
                        <a:t>Peppa Pig and the Tooth Fairy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mn-lt"/>
                          <a:cs typeface="RM Typerighter old" panose="00000400000000000000" pitchFamily="2" charset="-79"/>
                        </a:rPr>
                        <a:t>Topsy &amp; Tim Meet the Firefighters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mn-lt"/>
                          <a:cs typeface="RM Typerighter old" panose="00000400000000000000" pitchFamily="2" charset="-79"/>
                        </a:rPr>
                        <a:t>What am I</a:t>
                      </a:r>
                      <a:r>
                        <a:rPr lang="en-GB" sz="900" b="0" baseline="0" dirty="0">
                          <a:solidFill>
                            <a:schemeClr val="tx1"/>
                          </a:solidFill>
                          <a:latin typeface="+mn-lt"/>
                          <a:cs typeface="RM Typerighter old" panose="00000400000000000000" pitchFamily="2" charset="-79"/>
                        </a:rPr>
                        <a:t> made of?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baseline="0" dirty="0">
                          <a:solidFill>
                            <a:schemeClr val="tx1"/>
                          </a:solidFill>
                          <a:latin typeface="+mn-lt"/>
                          <a:cs typeface="RM Typerighter old" panose="00000400000000000000" pitchFamily="2" charset="-79"/>
                        </a:rPr>
                        <a:t>Guess How Much I  Love You (Mother’s Day)</a:t>
                      </a:r>
                      <a:endParaRPr lang="en-GB" sz="900" b="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err="1">
                          <a:solidFill>
                            <a:schemeClr val="tx1"/>
                          </a:solidFill>
                          <a:latin typeface="+mn-lt"/>
                          <a:cs typeface="Amatic SC" panose="00000500000000000000" pitchFamily="2" charset="-79"/>
                        </a:rPr>
                        <a:t>Titch</a:t>
                      </a:r>
                      <a:endParaRPr lang="en-US" sz="900" b="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baseline="0" dirty="0">
                          <a:solidFill>
                            <a:schemeClr val="tx1"/>
                          </a:solidFill>
                          <a:latin typeface="+mn-lt"/>
                          <a:cs typeface="Amatic SC" panose="00000500000000000000" pitchFamily="2" charset="-79"/>
                        </a:rPr>
                        <a:t>The Very Hungry Caterpillar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baseline="0" dirty="0">
                          <a:solidFill>
                            <a:schemeClr val="tx1"/>
                          </a:solidFill>
                          <a:latin typeface="+mn-lt"/>
                          <a:cs typeface="Amatic SC" panose="00000500000000000000" pitchFamily="2" charset="-79"/>
                        </a:rPr>
                        <a:t>The Bad Tempered Ladybird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baseline="0" dirty="0">
                          <a:solidFill>
                            <a:schemeClr val="tx1"/>
                          </a:solidFill>
                          <a:latin typeface="+mn-lt"/>
                          <a:cs typeface="Amatic SC" panose="00000500000000000000" pitchFamily="2" charset="-79"/>
                        </a:rPr>
                        <a:t>Mad About </a:t>
                      </a:r>
                      <a:r>
                        <a:rPr lang="en-US" sz="900" b="0" baseline="0" dirty="0" err="1">
                          <a:solidFill>
                            <a:schemeClr val="tx1"/>
                          </a:solidFill>
                          <a:latin typeface="+mn-lt"/>
                          <a:cs typeface="Amatic SC" panose="00000500000000000000" pitchFamily="2" charset="-79"/>
                        </a:rPr>
                        <a:t>Minibeasts</a:t>
                      </a:r>
                      <a:endParaRPr lang="en-US" sz="900" b="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baseline="0" dirty="0">
                          <a:solidFill>
                            <a:schemeClr val="tx1"/>
                          </a:solidFill>
                          <a:latin typeface="+mn-lt"/>
                          <a:cs typeface="Amatic SC" panose="00000500000000000000" pitchFamily="2" charset="-79"/>
                        </a:rPr>
                        <a:t>The Very Lazy </a:t>
                      </a:r>
                      <a:r>
                        <a:rPr lang="en-US" sz="900" b="0" baseline="0" dirty="0" err="1">
                          <a:solidFill>
                            <a:schemeClr val="tx1"/>
                          </a:solidFill>
                          <a:latin typeface="+mn-lt"/>
                          <a:cs typeface="Amatic SC" panose="00000500000000000000" pitchFamily="2" charset="-79"/>
                        </a:rPr>
                        <a:t>Ladbird</a:t>
                      </a:r>
                      <a:endParaRPr lang="en-US" sz="900" b="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baseline="0" dirty="0">
                          <a:solidFill>
                            <a:schemeClr val="tx1"/>
                          </a:solidFill>
                          <a:latin typeface="+mn-lt"/>
                          <a:cs typeface="Amatic SC" panose="00000500000000000000" pitchFamily="2" charset="-79"/>
                        </a:rPr>
                        <a:t>Norman the Slug with the Silly Shell</a:t>
                      </a:r>
                      <a:endParaRPr lang="en-US"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dirty="0">
                          <a:solidFill>
                            <a:schemeClr val="tx1"/>
                          </a:solidFill>
                          <a:latin typeface="+mn-lt"/>
                          <a:cs typeface="RM Typerighter old" panose="00000400000000000000" pitchFamily="2" charset="-79"/>
                        </a:rPr>
                        <a:t>Zog/Mrs Pirate/ We’re Going On A Treasure Hunt/The</a:t>
                      </a:r>
                      <a:r>
                        <a:rPr lang="en-GB" sz="900" baseline="0" dirty="0">
                          <a:solidFill>
                            <a:schemeClr val="tx1"/>
                          </a:solidFill>
                          <a:latin typeface="+mn-lt"/>
                          <a:cs typeface="RM Typerighter old" panose="00000400000000000000" pitchFamily="2" charset="-79"/>
                        </a:rPr>
                        <a:t> Bog Baby/Bumpus </a:t>
                      </a:r>
                      <a:r>
                        <a:rPr lang="en-GB" sz="900" baseline="0" dirty="0" err="1">
                          <a:solidFill>
                            <a:schemeClr val="tx1"/>
                          </a:solidFill>
                          <a:latin typeface="+mn-lt"/>
                          <a:cs typeface="RM Typerighter old" panose="00000400000000000000" pitchFamily="2" charset="-79"/>
                        </a:rPr>
                        <a:t>Jumpus</a:t>
                      </a:r>
                      <a:r>
                        <a:rPr lang="en-GB" sz="900" baseline="0" dirty="0">
                          <a:solidFill>
                            <a:schemeClr val="tx1"/>
                          </a:solidFill>
                          <a:latin typeface="+mn-lt"/>
                          <a:cs typeface="RM Typerighter old" panose="00000400000000000000" pitchFamily="2" charset="-79"/>
                        </a:rPr>
                        <a:t> Dinosaur Rumpus/</a:t>
                      </a:r>
                      <a:r>
                        <a:rPr lang="en-GB" sz="900" dirty="0">
                          <a:solidFill>
                            <a:schemeClr val="tx1"/>
                          </a:solidFill>
                          <a:latin typeface="+mn-lt"/>
                          <a:cs typeface="RM Typerighter old" panose="00000400000000000000" pitchFamily="2" charset="-79"/>
                        </a:rPr>
                        <a:t>Whatever Next!</a:t>
                      </a:r>
                    </a:p>
                    <a:p>
                      <a:pPr algn="l"/>
                      <a:r>
                        <a:rPr lang="en-GB" sz="900" dirty="0">
                          <a:solidFill>
                            <a:schemeClr val="tx1"/>
                          </a:solidFill>
                          <a:latin typeface="+mn-lt"/>
                          <a:cs typeface="RM Typerighter old" panose="00000400000000000000" pitchFamily="2" charset="-79"/>
                        </a:rPr>
                        <a:t>Dear</a:t>
                      </a:r>
                      <a:r>
                        <a:rPr lang="en-GB" sz="900" baseline="0" dirty="0">
                          <a:solidFill>
                            <a:schemeClr val="tx1"/>
                          </a:solidFill>
                          <a:latin typeface="+mn-lt"/>
                          <a:cs typeface="RM Typerighter old" panose="00000400000000000000" pitchFamily="2" charset="-79"/>
                        </a:rPr>
                        <a:t> </a:t>
                      </a:r>
                      <a:r>
                        <a:rPr lang="en-GB" sz="900" baseline="0" dirty="0" err="1">
                          <a:solidFill>
                            <a:schemeClr val="tx1"/>
                          </a:solidFill>
                          <a:latin typeface="+mn-lt"/>
                          <a:cs typeface="RM Typerighter old" panose="00000400000000000000" pitchFamily="2" charset="-79"/>
                        </a:rPr>
                        <a:t>ZooWalking</a:t>
                      </a:r>
                      <a:r>
                        <a:rPr lang="en-GB" sz="900" baseline="0" dirty="0">
                          <a:solidFill>
                            <a:schemeClr val="tx1"/>
                          </a:solidFill>
                          <a:latin typeface="+mn-lt"/>
                          <a:cs typeface="RM Typerighter old" panose="00000400000000000000" pitchFamily="2" charset="-79"/>
                        </a:rPr>
                        <a:t> Through the Jungle/Aliens Love Underpants</a:t>
                      </a:r>
                    </a:p>
                    <a:p>
                      <a:pPr algn="l"/>
                      <a:r>
                        <a:rPr lang="en-GB" sz="900" baseline="0" dirty="0" err="1">
                          <a:solidFill>
                            <a:schemeClr val="tx1"/>
                          </a:solidFill>
                          <a:latin typeface="+mn-lt"/>
                          <a:cs typeface="RM Typerighter old" panose="00000400000000000000" pitchFamily="2" charset="-79"/>
                        </a:rPr>
                        <a:t>Nobot</a:t>
                      </a:r>
                      <a:r>
                        <a:rPr lang="en-GB" sz="900" baseline="0" dirty="0">
                          <a:solidFill>
                            <a:schemeClr val="tx1"/>
                          </a:solidFill>
                          <a:latin typeface="+mn-lt"/>
                          <a:cs typeface="RM Typerighter old" panose="00000400000000000000" pitchFamily="2" charset="-79"/>
                        </a:rPr>
                        <a:t> the Robot /</a:t>
                      </a:r>
                      <a:r>
                        <a:rPr lang="en-GB" sz="900" dirty="0" err="1">
                          <a:solidFill>
                            <a:schemeClr val="tx1"/>
                          </a:solidFill>
                          <a:latin typeface="+mn-lt"/>
                          <a:cs typeface="RM Typerighter old" panose="00000400000000000000" pitchFamily="2" charset="-79"/>
                        </a:rPr>
                        <a:t>Supertato</a:t>
                      </a:r>
                      <a:endParaRPr lang="en-GB" sz="900" dirty="0">
                        <a:solidFill>
                          <a:schemeClr val="tx1"/>
                        </a:solidFill>
                        <a:latin typeface="+mn-lt"/>
                        <a:cs typeface="RM Typerighter old" panose="00000400000000000000" pitchFamily="2" charset="-79"/>
                      </a:endParaRPr>
                    </a:p>
                    <a:p>
                      <a:pPr algn="l"/>
                      <a:r>
                        <a:rPr lang="en-GB" sz="900" dirty="0">
                          <a:solidFill>
                            <a:schemeClr val="tx1"/>
                          </a:solidFill>
                          <a:latin typeface="+mn-lt"/>
                          <a:cs typeface="RM Typerighter old" panose="00000400000000000000" pitchFamily="2" charset="-79"/>
                        </a:rPr>
                        <a:t>Aliens Love Underpants</a:t>
                      </a:r>
                    </a:p>
                    <a:p>
                      <a:pPr algn="l"/>
                      <a:r>
                        <a:rPr lang="en-GB" sz="900" dirty="0">
                          <a:solidFill>
                            <a:schemeClr val="tx1"/>
                          </a:solidFill>
                          <a:latin typeface="+mn-lt"/>
                          <a:cs typeface="RM Typerighter old" panose="00000400000000000000" pitchFamily="2" charset="-79"/>
                        </a:rPr>
                        <a:t>Zog &amp; the Flying Doctor</a:t>
                      </a:r>
                    </a:p>
                    <a:p>
                      <a:pPr algn="l"/>
                      <a:r>
                        <a:rPr lang="en-GB" sz="900" dirty="0">
                          <a:solidFill>
                            <a:schemeClr val="tx1"/>
                          </a:solidFill>
                          <a:latin typeface="+mn-lt"/>
                          <a:cs typeface="RM Typerighter old" panose="00000400000000000000" pitchFamily="2" charset="-79"/>
                        </a:rPr>
                        <a:t>Ten Little Pirates</a:t>
                      </a:r>
                    </a:p>
                    <a:p>
                      <a:pPr algn="l"/>
                      <a:r>
                        <a:rPr lang="en-GB" sz="900" dirty="0">
                          <a:solidFill>
                            <a:schemeClr val="tx1"/>
                          </a:solidFill>
                          <a:latin typeface="+mn-lt"/>
                          <a:cs typeface="RM Typerighter old" panose="00000400000000000000" pitchFamily="2" charset="-79"/>
                        </a:rPr>
                        <a:t>Pirate Pete/Pirates</a:t>
                      </a:r>
                      <a:r>
                        <a:rPr lang="en-GB" sz="900" baseline="0" dirty="0">
                          <a:solidFill>
                            <a:schemeClr val="tx1"/>
                          </a:solidFill>
                          <a:latin typeface="+mn-lt"/>
                          <a:cs typeface="RM Typerighter old" panose="00000400000000000000" pitchFamily="2" charset="-79"/>
                        </a:rPr>
                        <a:t> Love Underpants</a:t>
                      </a:r>
                      <a:endParaRPr lang="en-GB" sz="90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07345316"/>
                  </a:ext>
                </a:extLst>
              </a:tr>
              <a:tr h="1582288">
                <a:tc>
                  <a:txBody>
                    <a:bodyPr/>
                    <a:lstStyle/>
                    <a:p>
                      <a:pPr algn="ctr"/>
                      <a:r>
                        <a:rPr lang="en-US" sz="2000" b="1" dirty="0">
                          <a:latin typeface="Amatic SC" panose="00000500000000000000" pitchFamily="2" charset="-79"/>
                          <a:cs typeface="Amatic SC" panose="00000500000000000000" pitchFamily="2" charset="-79"/>
                        </a:rPr>
                        <a:t>‘Wow’ moments / </a:t>
                      </a:r>
                      <a:r>
                        <a:rPr lang="en-US" sz="2000" b="1" dirty="0">
                          <a:solidFill>
                            <a:srgbClr val="0070C0"/>
                          </a:solidFill>
                          <a:latin typeface="Amatic SC" panose="00000500000000000000" pitchFamily="2" charset="-79"/>
                          <a:cs typeface="Amatic SC" panose="00000500000000000000" pitchFamily="2" charset="-79"/>
                        </a:rPr>
                        <a:t>Enrichment Weeks</a:t>
                      </a:r>
                    </a:p>
                    <a:p>
                      <a:pPr algn="ctr"/>
                      <a:r>
                        <a:rPr lang="en-US" sz="2000" b="1" dirty="0">
                          <a:solidFill>
                            <a:srgbClr val="FF0000"/>
                          </a:solidFill>
                          <a:latin typeface="Amatic SC" panose="00000500000000000000" pitchFamily="2" charset="-79"/>
                          <a:cs typeface="Amatic SC" panose="00000500000000000000" pitchFamily="2" charset="-79"/>
                        </a:rPr>
                        <a:t>KEY FIGURES </a:t>
                      </a:r>
                      <a:endParaRPr lang="en-GB" sz="2000" b="1" dirty="0">
                        <a:solidFill>
                          <a:srgbClr val="FF000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900" dirty="0">
                          <a:solidFill>
                            <a:schemeClr val="tx1"/>
                          </a:solidFill>
                          <a:latin typeface="+mn-lt"/>
                          <a:cs typeface="Amatic SC" panose="00000500000000000000" pitchFamily="2" charset="-79"/>
                        </a:rPr>
                        <a:t>Autumn Walk </a:t>
                      </a:r>
                    </a:p>
                    <a:p>
                      <a:pPr algn="ctr"/>
                      <a:r>
                        <a:rPr lang="en-US" sz="900" dirty="0">
                          <a:solidFill>
                            <a:schemeClr val="tx1"/>
                          </a:solidFill>
                          <a:latin typeface="+mn-lt"/>
                          <a:cs typeface="Amatic SC" panose="00000500000000000000" pitchFamily="2" charset="-79"/>
                        </a:rPr>
                        <a:t>Remembrance Day </a:t>
                      </a:r>
                    </a:p>
                    <a:p>
                      <a:pPr algn="ctr"/>
                      <a:r>
                        <a:rPr lang="en-US" sz="900" dirty="0">
                          <a:solidFill>
                            <a:schemeClr val="tx1"/>
                          </a:solidFill>
                          <a:latin typeface="+mn-lt"/>
                          <a:cs typeface="Amatic SC" panose="00000500000000000000" pitchFamily="2" charset="-79"/>
                        </a:rPr>
                        <a:t>Harvest Time </a:t>
                      </a:r>
                    </a:p>
                    <a:p>
                      <a:pPr algn="ctr"/>
                      <a:r>
                        <a:rPr lang="en-US" sz="900" dirty="0">
                          <a:solidFill>
                            <a:schemeClr val="tx1"/>
                          </a:solidFill>
                          <a:latin typeface="+mn-lt"/>
                          <a:cs typeface="Amatic SC" panose="00000500000000000000" pitchFamily="2" charset="-79"/>
                        </a:rPr>
                        <a:t>Birthdays</a:t>
                      </a:r>
                    </a:p>
                    <a:p>
                      <a:pPr algn="ctr"/>
                      <a:r>
                        <a:rPr lang="en-US" sz="900" dirty="0">
                          <a:solidFill>
                            <a:schemeClr val="tx1"/>
                          </a:solidFill>
                          <a:latin typeface="+mn-lt"/>
                          <a:cs typeface="Amatic SC" panose="00000500000000000000" pitchFamily="2" charset="-79"/>
                        </a:rPr>
                        <a:t>Favourite Songs </a:t>
                      </a:r>
                    </a:p>
                    <a:p>
                      <a:pPr algn="ctr"/>
                      <a:endParaRPr lang="en-US" sz="900" dirty="0">
                        <a:solidFill>
                          <a:schemeClr val="tx1"/>
                        </a:solidFill>
                        <a:latin typeface="+mn-lt"/>
                        <a:cs typeface="Amatic SC" panose="00000500000000000000" pitchFamily="2" charset="-79"/>
                      </a:endParaRPr>
                    </a:p>
                    <a:p>
                      <a:pPr algn="ctr"/>
                      <a:r>
                        <a:rPr lang="en-US" sz="900" baseline="0" dirty="0">
                          <a:solidFill>
                            <a:schemeClr val="tx1"/>
                          </a:solidFill>
                          <a:latin typeface="+mn-lt"/>
                          <a:cs typeface="Amatic SC" panose="00000500000000000000" pitchFamily="2" charset="-79"/>
                        </a:rPr>
                        <a:t> </a:t>
                      </a:r>
                      <a:r>
                        <a:rPr lang="en-US" sz="900" baseline="0" dirty="0">
                          <a:solidFill>
                            <a:srgbClr val="00B050"/>
                          </a:solidFill>
                          <a:latin typeface="+mn-lt"/>
                          <a:cs typeface="Amatic SC" panose="00000500000000000000" pitchFamily="2" charset="-79"/>
                        </a:rPr>
                        <a:t>Stay and Play mornings for parents</a:t>
                      </a:r>
                      <a:endParaRPr lang="en-US" sz="900" dirty="0">
                        <a:solidFill>
                          <a:srgbClr val="00B050"/>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Guy Fawkes / Bonfire Night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Christmas Time  /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Halloween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rgbClr val="FF0000"/>
                          </a:solidFill>
                          <a:latin typeface="+mn-lt"/>
                          <a:cs typeface="Amatic SC" panose="00000500000000000000" pitchFamily="2" charset="-79"/>
                        </a:rPr>
                        <a:t>Jesus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rgbClr val="00B050"/>
                          </a:solidFill>
                          <a:latin typeface="+mn-lt"/>
                          <a:cs typeface="Amatic SC" panose="00000500000000000000" pitchFamily="2" charset="-79"/>
                        </a:rPr>
                        <a:t>Christmas Craft workshop invite parents into school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Christmas Nativity Performance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Children in Need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Anti- Bullying Week </a:t>
                      </a:r>
                      <a:endParaRPr lang="en-GB" sz="9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900" dirty="0">
                          <a:solidFill>
                            <a:schemeClr val="tx1"/>
                          </a:solidFill>
                          <a:latin typeface="+mn-lt"/>
                          <a:cs typeface="Amatic SC" panose="00000500000000000000" pitchFamily="2" charset="-79"/>
                        </a:rPr>
                        <a:t>Chinese New Year </a:t>
                      </a:r>
                    </a:p>
                    <a:p>
                      <a:pPr algn="ctr"/>
                      <a:r>
                        <a:rPr lang="en-US" sz="900" dirty="0">
                          <a:solidFill>
                            <a:schemeClr val="tx1"/>
                          </a:solidFill>
                          <a:latin typeface="+mn-lt"/>
                          <a:cs typeface="Amatic SC" panose="00000500000000000000" pitchFamily="2" charset="-79"/>
                        </a:rPr>
                        <a:t>LENT</a:t>
                      </a:r>
                    </a:p>
                    <a:p>
                      <a:pPr algn="ctr"/>
                      <a:r>
                        <a:rPr lang="en-US" sz="900" dirty="0">
                          <a:solidFill>
                            <a:schemeClr val="tx1"/>
                          </a:solidFill>
                          <a:latin typeface="+mn-lt"/>
                          <a:cs typeface="Amatic SC" panose="00000500000000000000" pitchFamily="2" charset="-79"/>
                        </a:rPr>
                        <a:t>Story Telling Week </a:t>
                      </a:r>
                    </a:p>
                    <a:p>
                      <a:pPr algn="ctr"/>
                      <a:r>
                        <a:rPr lang="en-US" sz="900" dirty="0">
                          <a:solidFill>
                            <a:schemeClr val="tx1"/>
                          </a:solidFill>
                          <a:latin typeface="+mn-lt"/>
                          <a:cs typeface="Amatic SC" panose="00000500000000000000" pitchFamily="2" charset="-79"/>
                        </a:rPr>
                        <a:t>Random Acts of Kindness Week </a:t>
                      </a:r>
                    </a:p>
                    <a:p>
                      <a:pPr algn="ctr"/>
                      <a:r>
                        <a:rPr lang="en-US" sz="900" dirty="0">
                          <a:solidFill>
                            <a:schemeClr val="tx1"/>
                          </a:solidFill>
                          <a:latin typeface="+mn-lt"/>
                          <a:cs typeface="Amatic SC" panose="00000500000000000000" pitchFamily="2" charset="-79"/>
                        </a:rPr>
                        <a:t>Valentine’s Day</a:t>
                      </a:r>
                    </a:p>
                    <a:p>
                      <a:pPr algn="ctr"/>
                      <a:r>
                        <a:rPr lang="en-US" sz="900" dirty="0">
                          <a:solidFill>
                            <a:schemeClr val="tx1"/>
                          </a:solidFill>
                          <a:latin typeface="+mn-lt"/>
                          <a:cs typeface="Amatic SC" panose="00000500000000000000" pitchFamily="2" charset="-79"/>
                        </a:rPr>
                        <a:t>Internet Safety Day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900" dirty="0">
                          <a:solidFill>
                            <a:srgbClr val="00B050"/>
                          </a:solidFill>
                          <a:latin typeface="+mn-lt"/>
                          <a:cs typeface="Amatic SC" panose="00000500000000000000" pitchFamily="2" charset="-79"/>
                        </a:rPr>
                        <a:t>Visit from a fireman/policeman </a:t>
                      </a:r>
                      <a:r>
                        <a:rPr lang="en-GB" sz="900" dirty="0" err="1">
                          <a:solidFill>
                            <a:srgbClr val="00B050"/>
                          </a:solidFill>
                          <a:latin typeface="+mn-lt"/>
                          <a:cs typeface="Amatic SC" panose="00000500000000000000" pitchFamily="2" charset="-79"/>
                        </a:rPr>
                        <a:t>etc</a:t>
                      </a:r>
                      <a:endParaRPr lang="en-GB" sz="900" dirty="0">
                        <a:solidFill>
                          <a:srgbClr val="00B050"/>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Easter time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Mother’s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Science Week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Eater Egg Hunt </a:t>
                      </a:r>
                      <a:r>
                        <a:rPr lang="en-US" sz="900" dirty="0">
                          <a:solidFill>
                            <a:srgbClr val="00B050"/>
                          </a:solidFill>
                          <a:latin typeface="+mn-lt"/>
                          <a:cs typeface="Amatic SC" panose="00000500000000000000" pitchFamily="2" charset="-79"/>
                        </a:rPr>
                        <a:t>/ Easter showcase </a:t>
                      </a:r>
                      <a:endParaRPr lang="en-GB" sz="900" dirty="0">
                        <a:solidFill>
                          <a:srgbClr val="00B050"/>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900" dirty="0">
                          <a:solidFill>
                            <a:schemeClr val="tx1"/>
                          </a:solidFill>
                          <a:latin typeface="+mn-lt"/>
                          <a:cs typeface="Amatic SC" panose="00000500000000000000" pitchFamily="2" charset="-79"/>
                        </a:rPr>
                        <a:t>Map work  - Find the Treasure </a:t>
                      </a:r>
                    </a:p>
                    <a:p>
                      <a:pPr algn="ctr"/>
                      <a:r>
                        <a:rPr lang="en-US" sz="900" dirty="0">
                          <a:solidFill>
                            <a:schemeClr val="tx1"/>
                          </a:solidFill>
                          <a:latin typeface="+mn-lt"/>
                          <a:cs typeface="Amatic SC" panose="00000500000000000000" pitchFamily="2" charset="-79"/>
                        </a:rPr>
                        <a:t>Start of Ramadan </a:t>
                      </a:r>
                    </a:p>
                    <a:p>
                      <a:pPr algn="ctr"/>
                      <a:r>
                        <a:rPr lang="en-US" sz="900" dirty="0" err="1">
                          <a:solidFill>
                            <a:schemeClr val="tx1"/>
                          </a:solidFill>
                          <a:latin typeface="+mn-lt"/>
                          <a:cs typeface="Amatic SC" panose="00000500000000000000" pitchFamily="2" charset="-79"/>
                        </a:rPr>
                        <a:t>Eid</a:t>
                      </a:r>
                      <a:endParaRPr lang="en-US" sz="900" dirty="0">
                        <a:solidFill>
                          <a:schemeClr val="tx1"/>
                        </a:solidFill>
                        <a:latin typeface="+mn-lt"/>
                        <a:cs typeface="Amatic SC" panose="00000500000000000000" pitchFamily="2" charset="-79"/>
                      </a:endParaRPr>
                    </a:p>
                    <a:p>
                      <a:pPr algn="ctr"/>
                      <a:r>
                        <a:rPr lang="en-US" sz="900" dirty="0">
                          <a:solidFill>
                            <a:schemeClr val="tx1"/>
                          </a:solidFill>
                          <a:latin typeface="+mn-lt"/>
                          <a:cs typeface="Amatic SC" panose="00000500000000000000" pitchFamily="2" charset="-79"/>
                        </a:rPr>
                        <a:t>Planting</a:t>
                      </a:r>
                      <a:r>
                        <a:rPr lang="en-US" sz="900" baseline="0" dirty="0">
                          <a:solidFill>
                            <a:schemeClr val="tx1"/>
                          </a:solidFill>
                          <a:latin typeface="+mn-lt"/>
                          <a:cs typeface="Amatic SC" panose="00000500000000000000" pitchFamily="2" charset="-79"/>
                        </a:rPr>
                        <a:t> sunflowers</a:t>
                      </a:r>
                    </a:p>
                    <a:p>
                      <a:pPr algn="ctr"/>
                      <a:r>
                        <a:rPr lang="en-US" sz="900" baseline="0" dirty="0">
                          <a:solidFill>
                            <a:schemeClr val="tx1"/>
                          </a:solidFill>
                          <a:latin typeface="+mn-lt"/>
                          <a:cs typeface="Amatic SC" panose="00000500000000000000" pitchFamily="2" charset="-79"/>
                        </a:rPr>
                        <a:t>Planting fruit and vegetables</a:t>
                      </a:r>
                    </a:p>
                    <a:p>
                      <a:pPr algn="ctr"/>
                      <a:r>
                        <a:rPr lang="en-US" sz="900" baseline="0" dirty="0" err="1">
                          <a:solidFill>
                            <a:schemeClr val="tx1"/>
                          </a:solidFill>
                          <a:latin typeface="+mn-lt"/>
                          <a:cs typeface="Amatic SC" panose="00000500000000000000" pitchFamily="2" charset="-79"/>
                        </a:rPr>
                        <a:t>Mke</a:t>
                      </a:r>
                      <a:r>
                        <a:rPr lang="en-US" sz="900" baseline="0" dirty="0">
                          <a:solidFill>
                            <a:schemeClr val="tx1"/>
                          </a:solidFill>
                          <a:latin typeface="+mn-lt"/>
                          <a:cs typeface="Amatic SC" panose="00000500000000000000" pitchFamily="2" charset="-79"/>
                        </a:rPr>
                        <a:t> a fairy garden outside</a:t>
                      </a:r>
                    </a:p>
                    <a:p>
                      <a:pPr algn="ctr"/>
                      <a:r>
                        <a:rPr lang="en-US" sz="900" baseline="0" dirty="0">
                          <a:solidFill>
                            <a:srgbClr val="00B050"/>
                          </a:solidFill>
                          <a:latin typeface="+mn-lt"/>
                          <a:cs typeface="Amatic SC" panose="00000500000000000000" pitchFamily="2" charset="-79"/>
                        </a:rPr>
                        <a:t>Farm trip with EYFS </a:t>
                      </a:r>
                      <a:endParaRPr lang="en-US" sz="900" dirty="0">
                        <a:solidFill>
                          <a:srgbClr val="00B050"/>
                        </a:solidFill>
                        <a:latin typeface="+mn-lt"/>
                        <a:cs typeface="Amatic SC" panose="00000500000000000000" pitchFamily="2" charset="-79"/>
                      </a:endParaRPr>
                    </a:p>
                    <a:p>
                      <a:pPr algn="ctr"/>
                      <a:r>
                        <a:rPr lang="en-US" sz="900" dirty="0">
                          <a:solidFill>
                            <a:srgbClr val="00B050"/>
                          </a:solidFill>
                          <a:latin typeface="+mn-lt"/>
                          <a:cs typeface="Amatic SC" panose="00000500000000000000" pitchFamily="2" charset="-79"/>
                        </a:rPr>
                        <a:t>Phonics morning-</a:t>
                      </a:r>
                      <a:r>
                        <a:rPr lang="en-US" sz="900" baseline="0" dirty="0">
                          <a:solidFill>
                            <a:srgbClr val="00B050"/>
                          </a:solidFill>
                          <a:latin typeface="+mn-lt"/>
                          <a:cs typeface="Amatic SC" panose="00000500000000000000" pitchFamily="2" charset="-79"/>
                        </a:rPr>
                        <a:t> look how far we have come! Model a phonics lesson for parents to join in. </a:t>
                      </a:r>
                      <a:endParaRPr lang="en-US" sz="900" dirty="0">
                        <a:solidFill>
                          <a:srgbClr val="00B050"/>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900" dirty="0">
                          <a:solidFill>
                            <a:schemeClr val="tx1"/>
                          </a:solidFill>
                          <a:latin typeface="+mn-lt"/>
                          <a:cs typeface="Amatic SC" panose="00000500000000000000" pitchFamily="2" charset="-79"/>
                        </a:rPr>
                        <a:t>Map work  - Find the Treasure </a:t>
                      </a:r>
                    </a:p>
                    <a:p>
                      <a:pPr algn="ctr"/>
                      <a:r>
                        <a:rPr lang="en-GB" sz="900" dirty="0">
                          <a:solidFill>
                            <a:schemeClr val="tx1"/>
                          </a:solidFill>
                          <a:latin typeface="+mn-lt"/>
                          <a:cs typeface="Amatic SC" panose="00000500000000000000" pitchFamily="2" charset="-79"/>
                        </a:rPr>
                        <a:t>Sports week</a:t>
                      </a:r>
                    </a:p>
                    <a:p>
                      <a:pPr algn="ctr"/>
                      <a:r>
                        <a:rPr lang="en-GB" sz="900" dirty="0">
                          <a:solidFill>
                            <a:schemeClr val="tx1"/>
                          </a:solidFill>
                          <a:latin typeface="+mn-lt"/>
                          <a:cs typeface="Amatic SC" panose="00000500000000000000" pitchFamily="2" charset="-79"/>
                        </a:rPr>
                        <a:t>Transition days to Pre-School Class</a:t>
                      </a:r>
                    </a:p>
                    <a:p>
                      <a:pPr algn="ctr"/>
                      <a:r>
                        <a:rPr lang="en-GB" sz="900" dirty="0">
                          <a:solidFill>
                            <a:schemeClr val="tx1"/>
                          </a:solidFill>
                          <a:latin typeface="+mn-lt"/>
                          <a:cs typeface="Amatic SC" panose="00000500000000000000" pitchFamily="2" charset="-79"/>
                        </a:rPr>
                        <a:t>Graduation ceremony </a:t>
                      </a:r>
                    </a:p>
                    <a:p>
                      <a:pPr algn="ctr"/>
                      <a:endParaRPr lang="en-GB" sz="900" dirty="0">
                        <a:solidFill>
                          <a:schemeClr val="tx1"/>
                        </a:solidFill>
                        <a:latin typeface="+mn-lt"/>
                        <a:cs typeface="Amatic SC" panose="00000500000000000000" pitchFamily="2" charset="-79"/>
                      </a:endParaRPr>
                    </a:p>
                    <a:p>
                      <a:pPr algn="ctr"/>
                      <a:endParaRPr lang="en-GB" sz="900" dirty="0">
                        <a:solidFill>
                          <a:schemeClr val="tx1"/>
                        </a:solidFill>
                        <a:latin typeface="+mn-lt"/>
                        <a:cs typeface="Amatic SC" panose="00000500000000000000" pitchFamily="2" charset="-79"/>
                      </a:endParaRPr>
                    </a:p>
                    <a:p>
                      <a:pPr algn="ctr"/>
                      <a:endParaRPr lang="en-GB" sz="9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3662612"/>
                  </a:ext>
                </a:extLst>
              </a:tr>
            </a:tbl>
          </a:graphicData>
        </a:graphic>
      </p:graphicFrame>
    </p:spTree>
    <p:extLst>
      <p:ext uri="{BB962C8B-B14F-4D97-AF65-F5344CB8AC3E}">
        <p14:creationId xmlns:p14="http://schemas.microsoft.com/office/powerpoint/2010/main" val="3793943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969329"/>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000" dirty="0">
                <a:latin typeface="Amatic SC" panose="00000500000000000000" pitchFamily="2" charset="-79"/>
                <a:cs typeface="Amatic SC" panose="00000500000000000000" pitchFamily="2" charset="-79"/>
              </a:rPr>
              <a:t>Pre-School Long Term Plan 25-27</a:t>
            </a:r>
            <a:endParaRPr lang="en-GB" sz="10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105000545"/>
              </p:ext>
            </p:extLst>
          </p:nvPr>
        </p:nvGraphicFramePr>
        <p:xfrm>
          <a:off x="125186" y="356234"/>
          <a:ext cx="11941627" cy="6187440"/>
        </p:xfrm>
        <a:graphic>
          <a:graphicData uri="http://schemas.openxmlformats.org/drawingml/2006/table">
            <a:tbl>
              <a:tblPr firstRow="1" bandRow="1">
                <a:tableStyleId>{5C22544A-7EE6-4342-B048-85BDC9FD1C3A}</a:tableStyleId>
              </a:tblPr>
              <a:tblGrid>
                <a:gridCol w="1552522">
                  <a:extLst>
                    <a:ext uri="{9D8B030D-6E8A-4147-A177-3AD203B41FA5}">
                      <a16:colId xmlns:a16="http://schemas.microsoft.com/office/drawing/2014/main" val="385991600"/>
                    </a:ext>
                  </a:extLst>
                </a:gridCol>
                <a:gridCol w="1869814">
                  <a:extLst>
                    <a:ext uri="{9D8B030D-6E8A-4147-A177-3AD203B41FA5}">
                      <a16:colId xmlns:a16="http://schemas.microsoft.com/office/drawing/2014/main" val="2865123548"/>
                    </a:ext>
                  </a:extLst>
                </a:gridCol>
                <a:gridCol w="1955806">
                  <a:extLst>
                    <a:ext uri="{9D8B030D-6E8A-4147-A177-3AD203B41FA5}">
                      <a16:colId xmlns:a16="http://schemas.microsoft.com/office/drawing/2014/main" val="872926247"/>
                    </a:ext>
                  </a:extLst>
                </a:gridCol>
                <a:gridCol w="1573537">
                  <a:extLst>
                    <a:ext uri="{9D8B030D-6E8A-4147-A177-3AD203B41FA5}">
                      <a16:colId xmlns:a16="http://schemas.microsoft.com/office/drawing/2014/main" val="1315738151"/>
                    </a:ext>
                  </a:extLst>
                </a:gridCol>
                <a:gridCol w="1662436">
                  <a:extLst>
                    <a:ext uri="{9D8B030D-6E8A-4147-A177-3AD203B41FA5}">
                      <a16:colId xmlns:a16="http://schemas.microsoft.com/office/drawing/2014/main" val="2709165749"/>
                    </a:ext>
                  </a:extLst>
                </a:gridCol>
                <a:gridCol w="1653548">
                  <a:extLst>
                    <a:ext uri="{9D8B030D-6E8A-4147-A177-3AD203B41FA5}">
                      <a16:colId xmlns:a16="http://schemas.microsoft.com/office/drawing/2014/main" val="2335150482"/>
                    </a:ext>
                  </a:extLst>
                </a:gridCol>
                <a:gridCol w="1673964">
                  <a:extLst>
                    <a:ext uri="{9D8B030D-6E8A-4147-A177-3AD203B41FA5}">
                      <a16:colId xmlns:a16="http://schemas.microsoft.com/office/drawing/2014/main" val="4046203905"/>
                    </a:ext>
                  </a:extLst>
                </a:gridCol>
              </a:tblGrid>
              <a:tr h="37820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1913285939"/>
                  </a:ext>
                </a:extLst>
              </a:tr>
              <a:tr h="1874209">
                <a:tc>
                  <a:txBody>
                    <a:bodyPr/>
                    <a:lstStyle/>
                    <a:p>
                      <a:pPr algn="ctr"/>
                      <a:r>
                        <a:rPr lang="en-US" sz="1200" b="1" dirty="0">
                          <a:solidFill>
                            <a:srgbClr val="FF0000"/>
                          </a:solidFill>
                          <a:latin typeface="Amatic SC" panose="00000500000000000000" pitchFamily="2" charset="-79"/>
                          <a:cs typeface="Amatic SC" panose="00000500000000000000" pitchFamily="2" charset="-79"/>
                        </a:rPr>
                        <a:t>Year</a:t>
                      </a:r>
                      <a:r>
                        <a:rPr lang="en-US" sz="1200" b="1" baseline="0" dirty="0">
                          <a:solidFill>
                            <a:srgbClr val="FF0000"/>
                          </a:solidFill>
                          <a:latin typeface="Amatic SC" panose="00000500000000000000" pitchFamily="2" charset="-79"/>
                          <a:cs typeface="Amatic SC" panose="00000500000000000000" pitchFamily="2" charset="-79"/>
                        </a:rPr>
                        <a:t> B</a:t>
                      </a:r>
                    </a:p>
                    <a:p>
                      <a:pPr algn="ctr"/>
                      <a:r>
                        <a:rPr lang="en-US" sz="1200" b="0" dirty="0">
                          <a:latin typeface="Amatic SC" panose="00000500000000000000" pitchFamily="2" charset="-79"/>
                          <a:cs typeface="Amatic SC" panose="00000500000000000000" pitchFamily="2" charset="-79"/>
                        </a:rPr>
                        <a:t>General Themes </a:t>
                      </a:r>
                    </a:p>
                    <a:p>
                      <a:pPr algn="ctr"/>
                      <a:r>
                        <a:rPr lang="en-US" sz="1200" b="0" dirty="0">
                          <a:latin typeface="Amatic SC" panose="00000500000000000000" pitchFamily="2" charset="-79"/>
                          <a:cs typeface="Amatic SC" panose="00000500000000000000" pitchFamily="2" charset="-79"/>
                        </a:rPr>
                        <a:t>And</a:t>
                      </a:r>
                      <a:r>
                        <a:rPr lang="en-US" sz="1200" b="0" baseline="0" dirty="0">
                          <a:latin typeface="Amatic SC" panose="00000500000000000000" pitchFamily="2" charset="-79"/>
                          <a:cs typeface="Amatic SC" panose="00000500000000000000" pitchFamily="2" charset="-79"/>
                        </a:rPr>
                        <a:t> themes taken from children’s interests</a:t>
                      </a:r>
                      <a:endParaRPr lang="en-US" sz="1200" b="0" dirty="0">
                        <a:latin typeface="Amatic SC" panose="00000500000000000000" pitchFamily="2" charset="-79"/>
                        <a:cs typeface="Amatic SC" panose="00000500000000000000" pitchFamily="2" charset="-79"/>
                      </a:endParaRPr>
                    </a:p>
                    <a:p>
                      <a:pPr algn="ctr"/>
                      <a:r>
                        <a:rPr lang="en-US" sz="1200" b="1" dirty="0">
                          <a:latin typeface="Amatic SC" panose="00000500000000000000" pitchFamily="2" charset="-79"/>
                          <a:cs typeface="Amatic SC" panose="00000500000000000000" pitchFamily="2" charset="-79"/>
                        </a:rPr>
                        <a:t>NB: </a:t>
                      </a:r>
                      <a:r>
                        <a:rPr lang="en-US" sz="1200" b="1" i="1" dirty="0">
                          <a:latin typeface="Amatic SC" panose="00000500000000000000" pitchFamily="2" charset="-79"/>
                          <a:cs typeface="Amatic SC" panose="00000500000000000000" pitchFamily="2" charset="-79"/>
                        </a:rPr>
                        <a:t>These themes may be adapted at various points to allow for children’s interests to flow through</a:t>
                      </a:r>
                      <a:endParaRPr lang="en-GB" sz="1200" b="1" i="1" dirty="0">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900" b="1" dirty="0">
                          <a:solidFill>
                            <a:srgbClr val="7030A0"/>
                          </a:solidFill>
                          <a:latin typeface="+mn-lt"/>
                          <a:cs typeface="Amatic SC" panose="00000500000000000000" pitchFamily="2" charset="-79"/>
                        </a:rPr>
                        <a:t>All About me!</a:t>
                      </a:r>
                    </a:p>
                    <a:p>
                      <a:pPr algn="ctr"/>
                      <a:r>
                        <a:rPr lang="en-US" sz="900" dirty="0">
                          <a:solidFill>
                            <a:schemeClr val="tx1"/>
                          </a:solidFill>
                          <a:latin typeface="+mn-lt"/>
                        </a:rPr>
                        <a:t>Starting Pre- School</a:t>
                      </a:r>
                    </a:p>
                    <a:p>
                      <a:pPr algn="ctr"/>
                      <a:r>
                        <a:rPr lang="en-US" sz="900" dirty="0">
                          <a:solidFill>
                            <a:schemeClr val="tx1"/>
                          </a:solidFill>
                          <a:latin typeface="+mn-lt"/>
                          <a:cs typeface="Amatic SC" panose="00000500000000000000" pitchFamily="2" charset="-79"/>
                        </a:rPr>
                        <a:t>Who is in my family? </a:t>
                      </a:r>
                    </a:p>
                    <a:p>
                      <a:pPr algn="ctr"/>
                      <a:r>
                        <a:rPr lang="en-US" sz="900" dirty="0">
                          <a:solidFill>
                            <a:schemeClr val="tx1"/>
                          </a:solidFill>
                          <a:latin typeface="+mn-lt"/>
                          <a:cs typeface="Amatic SC" panose="00000500000000000000" pitchFamily="2" charset="-79"/>
                        </a:rPr>
                        <a:t>Making friends</a:t>
                      </a:r>
                    </a:p>
                    <a:p>
                      <a:pPr algn="ctr"/>
                      <a:r>
                        <a:rPr lang="en-US" sz="900" dirty="0">
                          <a:solidFill>
                            <a:schemeClr val="tx1"/>
                          </a:solidFill>
                          <a:latin typeface="+mn-lt"/>
                          <a:cs typeface="Amatic SC" panose="00000500000000000000" pitchFamily="2" charset="-79"/>
                        </a:rPr>
                        <a:t>What makes me special? </a:t>
                      </a:r>
                    </a:p>
                    <a:p>
                      <a:pPr algn="ctr"/>
                      <a:r>
                        <a:rPr lang="en-US" sz="900" dirty="0">
                          <a:solidFill>
                            <a:schemeClr val="tx1"/>
                          </a:solidFill>
                          <a:latin typeface="+mn-lt"/>
                          <a:cs typeface="Amatic SC" panose="00000500000000000000" pitchFamily="2" charset="-79"/>
                        </a:rPr>
                        <a:t>Who lives in my house? </a:t>
                      </a:r>
                    </a:p>
                    <a:p>
                      <a:pPr algn="ctr"/>
                      <a:r>
                        <a:rPr lang="en-US" sz="900" dirty="0">
                          <a:solidFill>
                            <a:schemeClr val="tx1"/>
                          </a:solidFill>
                          <a:latin typeface="+mn-lt"/>
                          <a:cs typeface="Amatic SC" panose="00000500000000000000" pitchFamily="2" charset="-79"/>
                        </a:rPr>
                        <a:t>Show and Tell</a:t>
                      </a:r>
                    </a:p>
                    <a:p>
                      <a:pPr algn="ctr"/>
                      <a:r>
                        <a:rPr lang="en-US" sz="900" dirty="0">
                          <a:solidFill>
                            <a:schemeClr val="tx1"/>
                          </a:solidFill>
                          <a:latin typeface="+mn-lt"/>
                          <a:cs typeface="Amatic SC" panose="00000500000000000000" pitchFamily="2" charset="-79"/>
                        </a:rPr>
                        <a:t>Feelings</a:t>
                      </a:r>
                    </a:p>
                    <a:p>
                      <a:pPr algn="ctr"/>
                      <a:endParaRPr lang="en-GB" sz="900" dirty="0">
                        <a:solidFill>
                          <a:schemeClr val="tx1"/>
                        </a:solidFill>
                        <a:latin typeface="+mn-lt"/>
                        <a:cs typeface="Amatic SC" panose="00000500000000000000" pitchFamily="2" charset="-79"/>
                      </a:endParaRPr>
                    </a:p>
                    <a:p>
                      <a:pPr algn="ctr"/>
                      <a:endParaRPr lang="en-GB" sz="900" dirty="0">
                        <a:solidFill>
                          <a:schemeClr val="tx1"/>
                        </a:solidFill>
                        <a:latin typeface="+mn-lt"/>
                        <a:cs typeface="Amatic SC" panose="00000500000000000000" pitchFamily="2" charset="-79"/>
                      </a:endParaRPr>
                    </a:p>
                    <a:p>
                      <a:pPr algn="ctr"/>
                      <a:endParaRPr lang="en-GB" sz="900" dirty="0">
                        <a:solidFill>
                          <a:schemeClr val="tx1"/>
                        </a:solidFill>
                        <a:latin typeface="+mn-lt"/>
                        <a:cs typeface="Amatic SC" panose="00000500000000000000" pitchFamily="2" charset="-79"/>
                      </a:endParaRPr>
                    </a:p>
                    <a:p>
                      <a:pPr algn="ctr"/>
                      <a:r>
                        <a:rPr lang="en-GB" sz="900" dirty="0">
                          <a:solidFill>
                            <a:schemeClr val="tx1"/>
                          </a:solidFill>
                          <a:latin typeface="+mn-lt"/>
                          <a:cs typeface="Amatic SC" panose="00000500000000000000" pitchFamily="2" charset="-79"/>
                        </a:rPr>
                        <a:t>Seasons</a:t>
                      </a:r>
                      <a:r>
                        <a:rPr lang="en-GB" sz="900" baseline="0" dirty="0">
                          <a:solidFill>
                            <a:schemeClr val="tx1"/>
                          </a:solidFill>
                          <a:latin typeface="+mn-lt"/>
                          <a:cs typeface="Amatic SC" panose="00000500000000000000" pitchFamily="2" charset="-79"/>
                        </a:rPr>
                        <a:t> throughout the year as and when teaching opportunities arise</a:t>
                      </a:r>
                      <a:endParaRPr lang="en-GB" sz="9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1" dirty="0">
                          <a:solidFill>
                            <a:srgbClr val="7030A0"/>
                          </a:solidFill>
                          <a:latin typeface="+mn-lt"/>
                          <a:cs typeface="Amatic SC" panose="00000500000000000000" pitchFamily="2" charset="-79"/>
                        </a:rPr>
                        <a:t>Celebrations!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Birthdays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Christmas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Bonfire Night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mn-lt"/>
                          <a:cs typeface="Amatic SC" panose="00000500000000000000" pitchFamily="2" charset="-79"/>
                        </a:rPr>
                        <a:t>The Nativity</a:t>
                      </a:r>
                      <a:r>
                        <a:rPr lang="en-US" sz="900" baseline="0" dirty="0">
                          <a:solidFill>
                            <a:schemeClr val="tx1"/>
                          </a:solidFill>
                          <a:latin typeface="+mn-lt"/>
                          <a:cs typeface="Amatic SC" panose="00000500000000000000" pitchFamily="2" charset="-79"/>
                        </a:rPr>
                        <a:t> Story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aseline="0" dirty="0">
                          <a:solidFill>
                            <a:schemeClr val="tx1"/>
                          </a:solidFill>
                          <a:latin typeface="+mn-lt"/>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aseline="0" dirty="0">
                          <a:solidFill>
                            <a:schemeClr val="tx1"/>
                          </a:solidFill>
                          <a:latin typeface="+mn-lt"/>
                          <a:cs typeface="Amatic SC" panose="00000500000000000000" pitchFamily="2" charset="-79"/>
                        </a:rPr>
                        <a:t>Celebrations around the world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aseline="0" dirty="0">
                          <a:solidFill>
                            <a:schemeClr val="tx1"/>
                          </a:solidFill>
                          <a:latin typeface="+mn-lt"/>
                          <a:cs typeface="Amatic SC" panose="00000500000000000000" pitchFamily="2" charset="-79"/>
                        </a:rPr>
                        <a:t>What do others celebrate? (RE)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Seasons</a:t>
                      </a:r>
                      <a:r>
                        <a:rPr lang="en-GB" sz="900" baseline="0" dirty="0">
                          <a:solidFill>
                            <a:schemeClr val="tx1"/>
                          </a:solidFill>
                          <a:latin typeface="+mn-lt"/>
                          <a:cs typeface="Amatic SC" panose="00000500000000000000" pitchFamily="2" charset="-79"/>
                        </a:rPr>
                        <a:t> throughout the year as and when teaching opportunities arise</a:t>
                      </a:r>
                      <a:endParaRPr lang="en-GB" sz="9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900" b="1" dirty="0">
                          <a:solidFill>
                            <a:srgbClr val="CC66FF"/>
                          </a:solidFill>
                          <a:latin typeface="+mn-lt"/>
                          <a:cs typeface="Amatic SC" panose="00000500000000000000" pitchFamily="2" charset="-79"/>
                        </a:rPr>
                        <a:t>Under</a:t>
                      </a:r>
                      <a:r>
                        <a:rPr lang="en-US" sz="900" b="1" baseline="0" dirty="0">
                          <a:solidFill>
                            <a:srgbClr val="CC66FF"/>
                          </a:solidFill>
                          <a:latin typeface="+mn-lt"/>
                          <a:cs typeface="Amatic SC" panose="00000500000000000000" pitchFamily="2" charset="-79"/>
                        </a:rPr>
                        <a:t> the sea!</a:t>
                      </a:r>
                      <a:endParaRPr lang="en-US" sz="900" b="1" dirty="0">
                        <a:solidFill>
                          <a:srgbClr val="CC66FF"/>
                        </a:solidFill>
                        <a:latin typeface="+mn-lt"/>
                        <a:cs typeface="Amatic SC" panose="00000500000000000000" pitchFamily="2" charset="-79"/>
                      </a:endParaRPr>
                    </a:p>
                    <a:p>
                      <a:pPr algn="ctr"/>
                      <a:r>
                        <a:rPr lang="en-US" sz="900" baseline="0" dirty="0">
                          <a:solidFill>
                            <a:schemeClr val="tx1"/>
                          </a:solidFill>
                          <a:latin typeface="+mn-lt"/>
                          <a:cs typeface="Amatic SC" panose="00000500000000000000" pitchFamily="2" charset="-79"/>
                        </a:rPr>
                        <a:t>Sea creatures</a:t>
                      </a:r>
                    </a:p>
                    <a:p>
                      <a:pPr algn="ctr"/>
                      <a:r>
                        <a:rPr lang="en-US" sz="900" baseline="0" dirty="0">
                          <a:solidFill>
                            <a:schemeClr val="tx1"/>
                          </a:solidFill>
                          <a:latin typeface="+mn-lt"/>
                          <a:cs typeface="Amatic SC" panose="00000500000000000000" pitchFamily="2" charset="-79"/>
                        </a:rPr>
                        <a:t>Big and small </a:t>
                      </a:r>
                    </a:p>
                    <a:p>
                      <a:pPr algn="ctr"/>
                      <a:r>
                        <a:rPr lang="en-US" sz="900" baseline="0" dirty="0">
                          <a:solidFill>
                            <a:schemeClr val="tx1"/>
                          </a:solidFill>
                          <a:latin typeface="+mn-lt"/>
                          <a:cs typeface="Amatic SC" panose="00000500000000000000" pitchFamily="2" charset="-79"/>
                        </a:rPr>
                        <a:t>Scary and cute</a:t>
                      </a:r>
                    </a:p>
                    <a:p>
                      <a:pPr algn="ctr"/>
                      <a:r>
                        <a:rPr lang="en-US" sz="900" baseline="0" dirty="0">
                          <a:solidFill>
                            <a:schemeClr val="tx1"/>
                          </a:solidFill>
                          <a:latin typeface="+mn-lt"/>
                          <a:cs typeface="Amatic SC" panose="00000500000000000000" pitchFamily="2" charset="-79"/>
                        </a:rPr>
                        <a:t>David Attenborough- pre learning for Reception</a:t>
                      </a:r>
                    </a:p>
                    <a:p>
                      <a:pPr algn="ctr"/>
                      <a:endParaRPr lang="en-US" sz="900" baseline="0" dirty="0">
                        <a:solidFill>
                          <a:schemeClr val="tx1"/>
                        </a:solidFill>
                        <a:latin typeface="+mn-lt"/>
                        <a:cs typeface="Amatic SC" panose="00000500000000000000" pitchFamily="2" charset="-79"/>
                      </a:endParaRPr>
                    </a:p>
                    <a:p>
                      <a:pPr algn="ctr"/>
                      <a:endParaRPr lang="en-US" sz="900" baseline="0" dirty="0">
                        <a:solidFill>
                          <a:schemeClr val="tx1"/>
                        </a:solidFill>
                        <a:latin typeface="+mn-lt"/>
                        <a:cs typeface="Amatic SC" panose="00000500000000000000" pitchFamily="2" charset="-79"/>
                      </a:endParaRPr>
                    </a:p>
                    <a:p>
                      <a:pPr algn="ctr"/>
                      <a:endParaRPr lang="en-US" sz="900" baseline="0" dirty="0">
                        <a:solidFill>
                          <a:schemeClr val="tx1"/>
                        </a:solidFill>
                        <a:latin typeface="+mn-lt"/>
                        <a:cs typeface="Amatic SC" panose="00000500000000000000" pitchFamily="2" charset="-79"/>
                      </a:endParaRPr>
                    </a:p>
                    <a:p>
                      <a:pPr algn="ctr"/>
                      <a:endParaRPr lang="en-US" sz="900" baseline="0" dirty="0">
                        <a:solidFill>
                          <a:schemeClr val="tx1"/>
                        </a:solidFill>
                        <a:latin typeface="+mn-lt"/>
                        <a:cs typeface="Amatic SC" panose="00000500000000000000" pitchFamily="2" charset="-79"/>
                      </a:endParaRPr>
                    </a:p>
                    <a:p>
                      <a:pPr algn="ctr"/>
                      <a:r>
                        <a:rPr lang="en-US" sz="900" baseline="0" dirty="0">
                          <a:solidFill>
                            <a:srgbClr val="00B050"/>
                          </a:solidFill>
                          <a:latin typeface="+mn-lt"/>
                          <a:cs typeface="Amatic SC" panose="00000500000000000000" pitchFamily="2" charset="-79"/>
                        </a:rPr>
                        <a:t>Rising 3’s</a:t>
                      </a:r>
                    </a:p>
                    <a:p>
                      <a:pPr algn="ctr"/>
                      <a:r>
                        <a:rPr lang="en-US" sz="900" baseline="0" dirty="0">
                          <a:solidFill>
                            <a:schemeClr val="tx1"/>
                          </a:solidFill>
                          <a:latin typeface="+mn-lt"/>
                          <a:cs typeface="Amatic SC" panose="00000500000000000000" pitchFamily="2" charset="-79"/>
                        </a:rPr>
                        <a:t>New topics based on children’s interests</a:t>
                      </a:r>
                    </a:p>
                    <a:p>
                      <a:pPr algn="ctr"/>
                      <a:endParaRPr lang="en-US" sz="90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Seasons</a:t>
                      </a:r>
                      <a:r>
                        <a:rPr lang="en-GB" sz="900" baseline="0" dirty="0">
                          <a:solidFill>
                            <a:schemeClr val="tx1"/>
                          </a:solidFill>
                          <a:latin typeface="+mn-lt"/>
                          <a:cs typeface="Amatic SC" panose="00000500000000000000" pitchFamily="2" charset="-79"/>
                        </a:rPr>
                        <a:t> throughout the year as and when teaching opportunities arise</a:t>
                      </a:r>
                      <a:endParaRPr lang="en-GB" sz="9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900" b="1" dirty="0">
                          <a:solidFill>
                            <a:srgbClr val="CC66FF"/>
                          </a:solidFill>
                          <a:latin typeface="+mn-lt"/>
                          <a:cs typeface="Amatic SC" panose="00000500000000000000" pitchFamily="2" charset="-79"/>
                        </a:rPr>
                        <a:t>Transport!</a:t>
                      </a:r>
                      <a:endParaRPr lang="en-US" sz="900" baseline="0" dirty="0">
                        <a:solidFill>
                          <a:schemeClr val="tx1"/>
                        </a:solidFill>
                        <a:latin typeface="+mn-lt"/>
                        <a:cs typeface="Amatic SC" panose="00000500000000000000" pitchFamily="2" charset="-79"/>
                      </a:endParaRPr>
                    </a:p>
                    <a:p>
                      <a:pPr algn="ctr"/>
                      <a:r>
                        <a:rPr lang="en-US" sz="900" baseline="0" dirty="0">
                          <a:solidFill>
                            <a:schemeClr val="tx1"/>
                          </a:solidFill>
                          <a:latin typeface="+mn-lt"/>
                          <a:cs typeface="Amatic SC" panose="00000500000000000000" pitchFamily="2" charset="-79"/>
                        </a:rPr>
                        <a:t>Cars and different modes of transport</a:t>
                      </a:r>
                    </a:p>
                    <a:p>
                      <a:pPr algn="ctr"/>
                      <a:r>
                        <a:rPr lang="en-US" sz="900" baseline="0" dirty="0">
                          <a:solidFill>
                            <a:schemeClr val="tx1"/>
                          </a:solidFill>
                          <a:latin typeface="+mn-lt"/>
                          <a:cs typeface="Amatic SC" panose="00000500000000000000" pitchFamily="2" charset="-79"/>
                        </a:rPr>
                        <a:t>Trains</a:t>
                      </a:r>
                    </a:p>
                    <a:p>
                      <a:pPr algn="ctr"/>
                      <a:r>
                        <a:rPr lang="en-US" sz="900" baseline="0" dirty="0">
                          <a:solidFill>
                            <a:schemeClr val="tx1"/>
                          </a:solidFill>
                          <a:latin typeface="+mn-lt"/>
                          <a:cs typeface="Amatic SC" panose="00000500000000000000" pitchFamily="2" charset="-79"/>
                        </a:rPr>
                        <a:t>Aero planes</a:t>
                      </a:r>
                    </a:p>
                    <a:p>
                      <a:pPr algn="ctr"/>
                      <a:r>
                        <a:rPr lang="en-US" sz="900" baseline="0" dirty="0">
                          <a:solidFill>
                            <a:schemeClr val="tx1"/>
                          </a:solidFill>
                          <a:latin typeface="+mn-lt"/>
                          <a:cs typeface="Amatic SC" panose="00000500000000000000" pitchFamily="2" charset="-79"/>
                        </a:rPr>
                        <a:t>Cars</a:t>
                      </a:r>
                    </a:p>
                    <a:p>
                      <a:pPr algn="ctr"/>
                      <a:r>
                        <a:rPr lang="en-US" sz="900" baseline="0" dirty="0">
                          <a:solidFill>
                            <a:schemeClr val="tx1"/>
                          </a:solidFill>
                          <a:latin typeface="+mn-lt"/>
                          <a:cs typeface="Amatic SC" panose="00000500000000000000" pitchFamily="2" charset="-79"/>
                        </a:rPr>
                        <a:t>Tractors- link to the farm trip</a:t>
                      </a:r>
                    </a:p>
                    <a:p>
                      <a:pPr algn="ctr"/>
                      <a:r>
                        <a:rPr lang="en-US" sz="900" baseline="0" dirty="0">
                          <a:solidFill>
                            <a:schemeClr val="tx1"/>
                          </a:solidFill>
                          <a:latin typeface="+mn-lt"/>
                          <a:cs typeface="Amatic SC" panose="00000500000000000000" pitchFamily="2" charset="-79"/>
                        </a:rPr>
                        <a:t>Dentist visit? Teeth bushing and oral health </a:t>
                      </a:r>
                    </a:p>
                    <a:p>
                      <a:pPr algn="ctr"/>
                      <a:endParaRPr lang="en-US" sz="900" baseline="0" dirty="0">
                        <a:solidFill>
                          <a:schemeClr val="tx1"/>
                        </a:solidFill>
                        <a:latin typeface="+mn-lt"/>
                        <a:cs typeface="Amatic SC" panose="00000500000000000000" pitchFamily="2" charset="-79"/>
                      </a:endParaRPr>
                    </a:p>
                    <a:p>
                      <a:pPr algn="ctr"/>
                      <a:r>
                        <a:rPr lang="en-US" sz="900" baseline="0" dirty="0">
                          <a:solidFill>
                            <a:srgbClr val="00B050"/>
                          </a:solidFill>
                          <a:latin typeface="+mn-lt"/>
                          <a:cs typeface="Amatic SC" panose="00000500000000000000" pitchFamily="2" charset="-79"/>
                        </a:rPr>
                        <a:t>Rising 3’s</a:t>
                      </a:r>
                    </a:p>
                    <a:p>
                      <a:pPr algn="ctr"/>
                      <a:r>
                        <a:rPr lang="en-US" sz="900" baseline="0" dirty="0">
                          <a:solidFill>
                            <a:schemeClr val="tx1"/>
                          </a:solidFill>
                          <a:latin typeface="+mn-lt"/>
                          <a:cs typeface="Amatic SC" panose="00000500000000000000" pitchFamily="2" charset="-79"/>
                        </a:rPr>
                        <a:t>New topics based on children’s interests</a:t>
                      </a:r>
                    </a:p>
                    <a:p>
                      <a:pPr algn="ctr"/>
                      <a:endParaRPr lang="en-US" sz="90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Seasons</a:t>
                      </a:r>
                      <a:r>
                        <a:rPr lang="en-GB" sz="900" baseline="0" dirty="0">
                          <a:solidFill>
                            <a:schemeClr val="tx1"/>
                          </a:solidFill>
                          <a:latin typeface="+mn-lt"/>
                          <a:cs typeface="Amatic SC" panose="00000500000000000000" pitchFamily="2" charset="-79"/>
                        </a:rPr>
                        <a:t> throughout the year as and when teaching opportunities arise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90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900" baseline="0" dirty="0">
                        <a:solidFill>
                          <a:schemeClr val="tx1"/>
                        </a:solidFill>
                        <a:latin typeface="+mn-lt"/>
                        <a:cs typeface="Amatic SC" panose="00000500000000000000" pitchFamily="2" charset="-79"/>
                      </a:endParaRPr>
                    </a:p>
                    <a:p>
                      <a:pPr algn="ctr"/>
                      <a:endParaRPr lang="en-US" sz="900" baseline="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900" b="1" dirty="0">
                          <a:solidFill>
                            <a:srgbClr val="00B0F0"/>
                          </a:solidFill>
                          <a:latin typeface="+mn-lt"/>
                          <a:cs typeface="Amatic SC" panose="00000500000000000000" pitchFamily="2" charset="-79"/>
                        </a:rPr>
                        <a:t>Let’s grow!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Growing sunflowers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Nature walks and looking at the weather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Making a rain catcher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Rainbows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Planting and growing own fruit and vegetables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Fruit salads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algn="ctr"/>
                      <a:r>
                        <a:rPr lang="en-US" sz="900" baseline="0" dirty="0">
                          <a:solidFill>
                            <a:srgbClr val="00B050"/>
                          </a:solidFill>
                          <a:latin typeface="+mn-lt"/>
                          <a:cs typeface="Amatic SC" panose="00000500000000000000" pitchFamily="2" charset="-79"/>
                        </a:rPr>
                        <a:t>Rising 3’s</a:t>
                      </a:r>
                    </a:p>
                    <a:p>
                      <a:pPr algn="ctr"/>
                      <a:r>
                        <a:rPr lang="en-US" sz="900" baseline="0" dirty="0">
                          <a:solidFill>
                            <a:schemeClr val="tx1"/>
                          </a:solidFill>
                          <a:latin typeface="+mn-lt"/>
                          <a:cs typeface="Amatic SC" panose="00000500000000000000" pitchFamily="2" charset="-79"/>
                        </a:rPr>
                        <a:t>New topics based on children’s interests</a:t>
                      </a:r>
                    </a:p>
                    <a:p>
                      <a:pPr algn="ctr"/>
                      <a:endParaRPr lang="en-US" sz="90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Seasons</a:t>
                      </a:r>
                      <a:r>
                        <a:rPr lang="en-GB" sz="900" baseline="0" dirty="0">
                          <a:solidFill>
                            <a:schemeClr val="tx1"/>
                          </a:solidFill>
                          <a:latin typeface="+mn-lt"/>
                          <a:cs typeface="Amatic SC" panose="00000500000000000000" pitchFamily="2" charset="-79"/>
                        </a:rPr>
                        <a:t> throughout the year as and when teaching opportunities arise</a:t>
                      </a:r>
                      <a:endParaRPr lang="en-GB" sz="900" dirty="0">
                        <a:solidFill>
                          <a:schemeClr val="tx1"/>
                        </a:solidFill>
                        <a:latin typeface="+mn-lt"/>
                        <a:cs typeface="Amatic SC" panose="00000500000000000000" pitchFamily="2" charset="-79"/>
                      </a:endParaRPr>
                    </a:p>
                    <a:p>
                      <a:pPr algn="ctr"/>
                      <a:endParaRPr lang="en-US" sz="900" baseline="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1" dirty="0">
                          <a:solidFill>
                            <a:srgbClr val="00B0F0"/>
                          </a:solidFill>
                          <a:latin typeface="+mn-lt"/>
                          <a:cs typeface="Amatic SC" panose="00000500000000000000" pitchFamily="2" charset="-79"/>
                        </a:rPr>
                        <a:t>FAIRYTALES!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Graduation ceremony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Personal interests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Princesses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Traditional Tales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Frozen- Elsa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Pirates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rPr>
                        <a:t>Story structures- beginning, middle,  ending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algn="ctr"/>
                      <a:r>
                        <a:rPr lang="en-US" sz="900" baseline="0" dirty="0">
                          <a:solidFill>
                            <a:srgbClr val="00B050"/>
                          </a:solidFill>
                          <a:latin typeface="+mn-lt"/>
                          <a:cs typeface="Amatic SC" panose="00000500000000000000" pitchFamily="2" charset="-79"/>
                        </a:rPr>
                        <a:t>Rising 3’s</a:t>
                      </a:r>
                    </a:p>
                    <a:p>
                      <a:pPr algn="ctr"/>
                      <a:r>
                        <a:rPr lang="en-US" sz="900" baseline="0" dirty="0">
                          <a:solidFill>
                            <a:schemeClr val="tx1"/>
                          </a:solidFill>
                          <a:latin typeface="+mn-lt"/>
                          <a:cs typeface="Amatic SC" panose="00000500000000000000" pitchFamily="2" charset="-79"/>
                        </a:rPr>
                        <a:t>New topics based on children’s interests</a:t>
                      </a:r>
                    </a:p>
                    <a:p>
                      <a:pPr algn="ctr"/>
                      <a:endParaRPr lang="en-US" sz="90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cs typeface="Amatic SC" panose="00000500000000000000" pitchFamily="2" charset="-79"/>
                        </a:rPr>
                        <a:t>Seasons</a:t>
                      </a:r>
                      <a:r>
                        <a:rPr lang="en-GB" sz="900" baseline="0" dirty="0">
                          <a:solidFill>
                            <a:schemeClr val="tx1"/>
                          </a:solidFill>
                          <a:latin typeface="+mn-lt"/>
                          <a:cs typeface="Amatic SC" panose="00000500000000000000" pitchFamily="2" charset="-79"/>
                        </a:rPr>
                        <a:t> throughout the year as and when teaching opportunities arise</a:t>
                      </a:r>
                      <a:endParaRPr lang="en-GB" sz="900" dirty="0">
                        <a:solidFill>
                          <a:schemeClr val="tx1"/>
                        </a:solidFill>
                        <a:latin typeface="+mn-lt"/>
                        <a:cs typeface="Amatic SC" panose="00000500000000000000" pitchFamily="2" charset="-79"/>
                      </a:endParaRPr>
                    </a:p>
                    <a:p>
                      <a:pPr algn="ctr"/>
                      <a:endParaRPr lang="en-US" sz="90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mn-lt"/>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2033691"/>
                  </a:ext>
                </a:extLst>
              </a:tr>
              <a:tr h="1185046">
                <a:tc>
                  <a:txBody>
                    <a:bodyPr/>
                    <a:lstStyle/>
                    <a:p>
                      <a:pPr algn="ctr"/>
                      <a:r>
                        <a:rPr lang="en-US" sz="1200" b="1" dirty="0">
                          <a:latin typeface="Amatic SC" panose="00000500000000000000" pitchFamily="2" charset="-79"/>
                          <a:cs typeface="Amatic SC" panose="00000500000000000000" pitchFamily="2" charset="-79"/>
                        </a:rPr>
                        <a:t>Possible Texts and </a:t>
                      </a:r>
                    </a:p>
                    <a:p>
                      <a:pPr algn="ctr"/>
                      <a:r>
                        <a:rPr lang="en-US" sz="1200" b="1" dirty="0">
                          <a:latin typeface="Amatic SC" panose="00000500000000000000" pitchFamily="2" charset="-79"/>
                          <a:cs typeface="Amatic SC" panose="00000500000000000000" pitchFamily="2" charset="-79"/>
                        </a:rPr>
                        <a:t>‘old </a:t>
                      </a:r>
                      <a:r>
                        <a:rPr lang="en-US" sz="1200" b="1" dirty="0" err="1">
                          <a:latin typeface="Amatic SC" panose="00000500000000000000" pitchFamily="2" charset="-79"/>
                          <a:cs typeface="Amatic SC" panose="00000500000000000000" pitchFamily="2" charset="-79"/>
                        </a:rPr>
                        <a:t>favourites’</a:t>
                      </a:r>
                      <a:r>
                        <a:rPr lang="en-US" sz="1200" b="1" dirty="0">
                          <a:latin typeface="Amatic SC" panose="00000500000000000000" pitchFamily="2" charset="-79"/>
                          <a:cs typeface="Amatic SC" panose="00000500000000000000" pitchFamily="2" charset="-79"/>
                        </a:rPr>
                        <a:t> </a:t>
                      </a:r>
                    </a:p>
                    <a:p>
                      <a:pPr algn="ctr"/>
                      <a:r>
                        <a:rPr lang="en-US" sz="1200" b="0" dirty="0">
                          <a:latin typeface="Amatic SC" panose="00000500000000000000" pitchFamily="2" charset="-79"/>
                          <a:cs typeface="Amatic SC" panose="00000500000000000000" pitchFamily="2" charset="-79"/>
                        </a:rPr>
                        <a:t>Bold texts are linked to The Write Stuff</a:t>
                      </a:r>
                      <a:r>
                        <a:rPr lang="en-US" sz="800" b="0" dirty="0">
                          <a:latin typeface="Amatic SC" panose="00000500000000000000" pitchFamily="2" charset="-79"/>
                          <a:cs typeface="Amatic SC" panose="00000500000000000000" pitchFamily="2" charset="-79"/>
                        </a:rPr>
                        <a:t> </a:t>
                      </a:r>
                      <a:endParaRPr lang="en-GB" sz="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Amatic SC" panose="00000500000000000000" pitchFamily="2" charset="-79"/>
                        </a:rPr>
                        <a:t>Nursery Rhymes and various rhymes from Poetry Basket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Amatic SC" panose="00000500000000000000" pitchFamily="2" charset="-79"/>
                        </a:rPr>
                        <a:t>Super Duper You</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aseline="0" dirty="0">
                          <a:solidFill>
                            <a:schemeClr val="tx1"/>
                          </a:solidFill>
                          <a:latin typeface="+mn-lt"/>
                          <a:cs typeface="Amatic SC" panose="00000500000000000000" pitchFamily="2" charset="-79"/>
                        </a:rPr>
                        <a:t>The Colour Monster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aseline="0" dirty="0">
                          <a:solidFill>
                            <a:schemeClr val="tx1"/>
                          </a:solidFill>
                          <a:latin typeface="+mn-lt"/>
                          <a:cs typeface="Amatic SC" panose="00000500000000000000" pitchFamily="2" charset="-79"/>
                        </a:rPr>
                        <a:t>I Have To Start At School Today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Amatic SC" panose="00000500000000000000" pitchFamily="2" charset="-79"/>
                        </a:rPr>
                        <a:t>What do I look like?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Amatic SC" panose="00000500000000000000" pitchFamily="2" charset="-79"/>
                        </a:rPr>
                        <a:t>Who’s in the loo?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Amatic SC" panose="00000500000000000000" pitchFamily="2" charset="-79"/>
                        </a:rPr>
                        <a:t>The Best Diwali Ever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Amatic SC" panose="00000500000000000000" pitchFamily="2" charset="-79"/>
                        </a:rPr>
                        <a:t>The Quiet Little Firework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Amatic SC" panose="00000500000000000000" pitchFamily="2" charset="-79"/>
                        </a:rPr>
                        <a:t>Funny bones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Amatic SC" panose="00000500000000000000" pitchFamily="2" charset="-79"/>
                        </a:rPr>
                        <a:t>Christopher Pumpkin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Amatic SC" panose="00000500000000000000" pitchFamily="2" charset="-79"/>
                        </a:rPr>
                        <a:t>Room on the Broom</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aseline="0" dirty="0">
                          <a:solidFill>
                            <a:schemeClr val="tx1"/>
                          </a:solidFill>
                          <a:latin typeface="+mn-lt"/>
                          <a:cs typeface="Amatic SC" panose="00000500000000000000" pitchFamily="2" charset="-79"/>
                        </a:rPr>
                        <a:t>The First Christmas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aseline="0" dirty="0">
                          <a:solidFill>
                            <a:schemeClr val="tx1"/>
                          </a:solidFill>
                          <a:latin typeface="+mn-lt"/>
                          <a:cs typeface="Amatic SC" panose="00000500000000000000" pitchFamily="2" charset="-79"/>
                        </a:rPr>
                        <a:t>Kipper’s Christmas Eve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800" dirty="0">
                          <a:solidFill>
                            <a:schemeClr val="tx1"/>
                          </a:solidFill>
                          <a:latin typeface="+mn-lt"/>
                          <a:cs typeface="RM Typerighter old" panose="00000400000000000000" pitchFamily="2" charset="-79"/>
                        </a:rPr>
                        <a:t>Barry the Fish With Fingers</a:t>
                      </a:r>
                    </a:p>
                    <a:p>
                      <a:pPr algn="ctr"/>
                      <a:r>
                        <a:rPr lang="en-GB" sz="800" dirty="0">
                          <a:solidFill>
                            <a:schemeClr val="tx1"/>
                          </a:solidFill>
                          <a:latin typeface="+mn-lt"/>
                          <a:cs typeface="RM Typerighter old" panose="00000400000000000000" pitchFamily="2" charset="-79"/>
                        </a:rPr>
                        <a:t>Shark in</a:t>
                      </a:r>
                      <a:r>
                        <a:rPr lang="en-GB" sz="800" baseline="0" dirty="0">
                          <a:solidFill>
                            <a:schemeClr val="tx1"/>
                          </a:solidFill>
                          <a:latin typeface="+mn-lt"/>
                          <a:cs typeface="RM Typerighter old" panose="00000400000000000000" pitchFamily="2" charset="-79"/>
                        </a:rPr>
                        <a:t> the Park</a:t>
                      </a:r>
                    </a:p>
                    <a:p>
                      <a:pPr algn="ctr"/>
                      <a:r>
                        <a:rPr lang="en-GB" sz="800" baseline="0" dirty="0">
                          <a:solidFill>
                            <a:schemeClr val="tx1"/>
                          </a:solidFill>
                          <a:latin typeface="+mn-lt"/>
                          <a:cs typeface="RM Typerighter old" panose="00000400000000000000" pitchFamily="2" charset="-79"/>
                        </a:rPr>
                        <a:t>Shark in the Dark</a:t>
                      </a:r>
                    </a:p>
                    <a:p>
                      <a:pPr algn="ctr"/>
                      <a:r>
                        <a:rPr lang="en-GB" sz="800" baseline="0" dirty="0">
                          <a:solidFill>
                            <a:schemeClr val="tx1"/>
                          </a:solidFill>
                          <a:latin typeface="+mn-lt"/>
                          <a:cs typeface="RM Typerighter old" panose="00000400000000000000" pitchFamily="2" charset="-79"/>
                        </a:rPr>
                        <a:t>Commotion in the Ocean</a:t>
                      </a:r>
                    </a:p>
                    <a:p>
                      <a:pPr algn="ctr"/>
                      <a:r>
                        <a:rPr lang="en-GB" sz="800" baseline="0" dirty="0">
                          <a:solidFill>
                            <a:schemeClr val="tx1"/>
                          </a:solidFill>
                          <a:latin typeface="+mn-lt"/>
                          <a:cs typeface="RM Typerighter old" panose="00000400000000000000" pitchFamily="2" charset="-79"/>
                        </a:rPr>
                        <a:t>Oi Frog!</a:t>
                      </a:r>
                    </a:p>
                    <a:p>
                      <a:pPr algn="ctr"/>
                      <a:r>
                        <a:rPr lang="en-GB" sz="800" baseline="0" dirty="0">
                          <a:solidFill>
                            <a:schemeClr val="tx1"/>
                          </a:solidFill>
                          <a:latin typeface="+mn-lt"/>
                          <a:cs typeface="RM Typerighter old" panose="00000400000000000000" pitchFamily="2" charset="-79"/>
                        </a:rPr>
                        <a:t>The Snail and </a:t>
                      </a:r>
                      <a:r>
                        <a:rPr lang="en-GB" sz="800" baseline="0">
                          <a:solidFill>
                            <a:schemeClr val="tx1"/>
                          </a:solidFill>
                          <a:latin typeface="+mn-lt"/>
                          <a:cs typeface="RM Typerighter old" panose="00000400000000000000" pitchFamily="2" charset="-79"/>
                        </a:rPr>
                        <a:t>the Whale</a:t>
                      </a:r>
                      <a:endParaRPr lang="en-GB" sz="800" baseline="0" dirty="0">
                        <a:solidFill>
                          <a:schemeClr val="tx1"/>
                        </a:solidFill>
                        <a:latin typeface="+mn-lt"/>
                        <a:cs typeface="RM Typerighter old" panose="00000400000000000000" pitchFamily="2" charset="-79"/>
                      </a:endParaRPr>
                    </a:p>
                    <a:p>
                      <a:pPr algn="ctr"/>
                      <a:endParaRPr lang="en-GB" sz="80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mn-lt"/>
                          <a:cs typeface="RM Typerighter old" panose="00000400000000000000" pitchFamily="2" charset="-79"/>
                        </a:rPr>
                        <a:t>Mr </a:t>
                      </a:r>
                      <a:r>
                        <a:rPr lang="en-GB" sz="800" b="0" dirty="0" err="1">
                          <a:solidFill>
                            <a:schemeClr val="tx1"/>
                          </a:solidFill>
                          <a:latin typeface="+mn-lt"/>
                          <a:cs typeface="RM Typerighter old" panose="00000400000000000000" pitchFamily="2" charset="-79"/>
                        </a:rPr>
                        <a:t>Gumpy’s</a:t>
                      </a:r>
                      <a:r>
                        <a:rPr lang="en-GB" sz="800" b="0" dirty="0">
                          <a:solidFill>
                            <a:schemeClr val="tx1"/>
                          </a:solidFill>
                          <a:latin typeface="+mn-lt"/>
                          <a:cs typeface="RM Typerighter old" panose="00000400000000000000" pitchFamily="2" charset="-79"/>
                        </a:rPr>
                        <a:t> Outing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mn-lt"/>
                          <a:cs typeface="RM Typerighter old" panose="00000400000000000000" pitchFamily="2" charset="-79"/>
                        </a:rPr>
                        <a:t>Duck in a Truck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mn-lt"/>
                          <a:cs typeface="RM Typerighter old" panose="00000400000000000000" pitchFamily="2" charset="-79"/>
                        </a:rPr>
                        <a:t>Oi! Get Off Our Train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mn-lt"/>
                          <a:cs typeface="RM Typerighter old" panose="00000400000000000000" pitchFamily="2" charset="-79"/>
                        </a:rPr>
                        <a:t>Will’s Wheels Shop</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mn-lt"/>
                          <a:cs typeface="RM Typerighter old" panose="00000400000000000000" pitchFamily="2" charset="-79"/>
                        </a:rPr>
                        <a:t>Down at the Station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mn-lt"/>
                          <a:cs typeface="RM Typerighter old" panose="00000400000000000000" pitchFamily="2" charset="-79"/>
                        </a:rPr>
                        <a:t>Car </a:t>
                      </a:r>
                      <a:r>
                        <a:rPr lang="en-GB" sz="800" b="0" dirty="0" err="1">
                          <a:solidFill>
                            <a:schemeClr val="tx1"/>
                          </a:solidFill>
                          <a:latin typeface="+mn-lt"/>
                          <a:cs typeface="RM Typerighter old" panose="00000400000000000000" pitchFamily="2" charset="-79"/>
                        </a:rPr>
                        <a:t>Car</a:t>
                      </a:r>
                      <a:r>
                        <a:rPr lang="en-GB" sz="800" b="0" dirty="0">
                          <a:solidFill>
                            <a:schemeClr val="tx1"/>
                          </a:solidFill>
                          <a:latin typeface="+mn-lt"/>
                          <a:cs typeface="RM Typerighter old" panose="00000400000000000000" pitchFamily="2" charset="-79"/>
                        </a:rPr>
                        <a:t> Truck Jeep</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mn-lt"/>
                          <a:cs typeface="RM Typerighter old" panose="00000400000000000000" pitchFamily="2" charset="-79"/>
                        </a:rPr>
                        <a:t>Wheels on the Bus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mn-lt"/>
                          <a:cs typeface="RM Typerighter old" panose="00000400000000000000" pitchFamily="2" charset="-79"/>
                        </a:rPr>
                        <a:t>The Hundred Decker Bus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latin typeface="+mn-lt"/>
                          <a:cs typeface="Amatic SC" panose="00000500000000000000" pitchFamily="2" charset="-79"/>
                        </a:rPr>
                        <a:t>Oliver’s Vegetables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latin typeface="+mn-lt"/>
                          <a:cs typeface="Amatic SC" panose="00000500000000000000" pitchFamily="2" charset="-79"/>
                        </a:rPr>
                        <a:t>Oliver’s Fruit</a:t>
                      </a:r>
                      <a:r>
                        <a:rPr lang="en-US" sz="800" b="0" baseline="0" dirty="0">
                          <a:solidFill>
                            <a:schemeClr val="tx1"/>
                          </a:solidFill>
                          <a:latin typeface="+mn-lt"/>
                          <a:cs typeface="Amatic SC" panose="00000500000000000000" pitchFamily="2" charset="-79"/>
                        </a:rPr>
                        <a:t> Salad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mn-lt"/>
                          <a:cs typeface="Amatic SC" panose="00000500000000000000" pitchFamily="2" charset="-79"/>
                        </a:rPr>
                        <a:t>Oliver’s Milkshake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baseline="0" dirty="0">
                          <a:solidFill>
                            <a:schemeClr val="tx1"/>
                          </a:solidFill>
                          <a:latin typeface="+mn-lt"/>
                          <a:cs typeface="Amatic SC" panose="00000500000000000000" pitchFamily="2" charset="-79"/>
                        </a:rPr>
                        <a:t>Jack and the Beanstalk</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latin typeface="+mn-lt"/>
                          <a:cs typeface="Amatic SC" panose="00000500000000000000" pitchFamily="2" charset="-79"/>
                        </a:rPr>
                        <a:t>Jasper’s</a:t>
                      </a:r>
                      <a:r>
                        <a:rPr lang="en-US" sz="800" b="0" baseline="0" dirty="0">
                          <a:solidFill>
                            <a:schemeClr val="tx1"/>
                          </a:solidFill>
                          <a:latin typeface="+mn-lt"/>
                          <a:cs typeface="Amatic SC" panose="00000500000000000000" pitchFamily="2" charset="-79"/>
                        </a:rPr>
                        <a:t> Beanstalk</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latin typeface="+mn-lt"/>
                          <a:cs typeface="Amatic SC" panose="00000500000000000000" pitchFamily="2" charset="-79"/>
                        </a:rPr>
                        <a:t>Oh Dear!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latin typeface="+mn-lt"/>
                          <a:cs typeface="Amatic SC" panose="00000500000000000000" pitchFamily="2" charset="-79"/>
                        </a:rPr>
                        <a:t>Where’s My Egg? </a:t>
                      </a:r>
                      <a:endParaRPr lang="en-GB" sz="800" b="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800" dirty="0">
                          <a:solidFill>
                            <a:schemeClr val="tx1"/>
                          </a:solidFill>
                          <a:latin typeface="+mn-lt"/>
                          <a:cs typeface="RM Typerighter old" panose="00000400000000000000" pitchFamily="2" charset="-79"/>
                        </a:rPr>
                        <a:t>The</a:t>
                      </a:r>
                      <a:r>
                        <a:rPr lang="en-GB" sz="800" baseline="0" dirty="0">
                          <a:solidFill>
                            <a:schemeClr val="tx1"/>
                          </a:solidFill>
                          <a:latin typeface="+mn-lt"/>
                          <a:cs typeface="RM Typerighter old" panose="00000400000000000000" pitchFamily="2" charset="-79"/>
                        </a:rPr>
                        <a:t> Three Little Pigs</a:t>
                      </a:r>
                    </a:p>
                    <a:p>
                      <a:pPr algn="ctr"/>
                      <a:r>
                        <a:rPr lang="en-GB" sz="800" baseline="0" dirty="0">
                          <a:solidFill>
                            <a:schemeClr val="tx1"/>
                          </a:solidFill>
                          <a:latin typeface="+mn-lt"/>
                          <a:cs typeface="RM Typerighter old" panose="00000400000000000000" pitchFamily="2" charset="-79"/>
                        </a:rPr>
                        <a:t>Goldilocks and the Three Bears</a:t>
                      </a:r>
                    </a:p>
                    <a:p>
                      <a:pPr algn="ctr"/>
                      <a:r>
                        <a:rPr lang="en-GB" sz="800" baseline="0" dirty="0">
                          <a:solidFill>
                            <a:schemeClr val="tx1"/>
                          </a:solidFill>
                          <a:latin typeface="+mn-lt"/>
                          <a:cs typeface="RM Typerighter old" panose="00000400000000000000" pitchFamily="2" charset="-79"/>
                        </a:rPr>
                        <a:t>The Little Red Hen</a:t>
                      </a:r>
                    </a:p>
                    <a:p>
                      <a:pPr algn="ctr"/>
                      <a:r>
                        <a:rPr lang="en-GB" sz="800" baseline="0" dirty="0">
                          <a:solidFill>
                            <a:schemeClr val="tx1"/>
                          </a:solidFill>
                          <a:latin typeface="+mn-lt"/>
                          <a:cs typeface="RM Typerighter old" panose="00000400000000000000" pitchFamily="2" charset="-79"/>
                        </a:rPr>
                        <a:t>The Three Billy Goats Gruff</a:t>
                      </a:r>
                      <a:endParaRPr lang="en-GB" sz="800" dirty="0">
                        <a:solidFill>
                          <a:schemeClr val="tx1"/>
                        </a:solidFill>
                        <a:latin typeface="+mn-lt"/>
                        <a:cs typeface="RM Typerighter old" panose="00000400000000000000" pitchFamily="2" charset="-79"/>
                      </a:endParaRPr>
                    </a:p>
                    <a:p>
                      <a:pPr algn="ctr"/>
                      <a:endParaRPr lang="en-GB" sz="80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07345316"/>
                  </a:ext>
                </a:extLst>
              </a:tr>
              <a:tr h="1084191">
                <a:tc>
                  <a:txBody>
                    <a:bodyPr/>
                    <a:lstStyle/>
                    <a:p>
                      <a:pPr algn="ctr"/>
                      <a:r>
                        <a:rPr lang="en-US" sz="1200" b="1" dirty="0">
                          <a:latin typeface="Amatic SC" panose="00000500000000000000" pitchFamily="2" charset="-79"/>
                          <a:cs typeface="Amatic SC" panose="00000500000000000000" pitchFamily="2" charset="-79"/>
                        </a:rPr>
                        <a:t>‘Wow’ moments / </a:t>
                      </a:r>
                      <a:r>
                        <a:rPr lang="en-US" sz="1200" b="1" dirty="0">
                          <a:solidFill>
                            <a:srgbClr val="0070C0"/>
                          </a:solidFill>
                          <a:latin typeface="Amatic SC" panose="00000500000000000000" pitchFamily="2" charset="-79"/>
                          <a:cs typeface="Amatic SC" panose="00000500000000000000" pitchFamily="2" charset="-79"/>
                        </a:rPr>
                        <a:t>Enrichment Weeks</a:t>
                      </a:r>
                    </a:p>
                    <a:p>
                      <a:pPr algn="ctr"/>
                      <a:r>
                        <a:rPr lang="en-US" sz="1200" b="1" dirty="0">
                          <a:solidFill>
                            <a:srgbClr val="FF0000"/>
                          </a:solidFill>
                          <a:latin typeface="Amatic SC" panose="00000500000000000000" pitchFamily="2" charset="-79"/>
                          <a:cs typeface="Amatic SC" panose="00000500000000000000" pitchFamily="2" charset="-79"/>
                        </a:rPr>
                        <a:t>KEY FIGURES </a:t>
                      </a:r>
                      <a:endParaRPr lang="en-GB" sz="1200" b="1" dirty="0">
                        <a:solidFill>
                          <a:srgbClr val="FF000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800" dirty="0">
                          <a:solidFill>
                            <a:schemeClr val="tx1"/>
                          </a:solidFill>
                          <a:latin typeface="+mn-lt"/>
                          <a:cs typeface="Amatic SC" panose="00000500000000000000" pitchFamily="2" charset="-79"/>
                        </a:rPr>
                        <a:t>Autumn Walk </a:t>
                      </a:r>
                    </a:p>
                    <a:p>
                      <a:pPr algn="ctr"/>
                      <a:r>
                        <a:rPr lang="en-US" sz="800" dirty="0">
                          <a:solidFill>
                            <a:schemeClr val="tx1"/>
                          </a:solidFill>
                          <a:latin typeface="+mn-lt"/>
                          <a:cs typeface="Amatic SC" panose="00000500000000000000" pitchFamily="2" charset="-79"/>
                        </a:rPr>
                        <a:t>Remembrance Day </a:t>
                      </a:r>
                    </a:p>
                    <a:p>
                      <a:pPr algn="ctr"/>
                      <a:r>
                        <a:rPr lang="en-US" sz="800" dirty="0">
                          <a:solidFill>
                            <a:schemeClr val="tx1"/>
                          </a:solidFill>
                          <a:latin typeface="+mn-lt"/>
                          <a:cs typeface="Amatic SC" panose="00000500000000000000" pitchFamily="2" charset="-79"/>
                        </a:rPr>
                        <a:t>Harvest Time </a:t>
                      </a:r>
                    </a:p>
                    <a:p>
                      <a:pPr algn="ctr"/>
                      <a:r>
                        <a:rPr lang="en-US" sz="800" dirty="0">
                          <a:solidFill>
                            <a:schemeClr val="tx1"/>
                          </a:solidFill>
                          <a:latin typeface="+mn-lt"/>
                          <a:cs typeface="Amatic SC" panose="00000500000000000000" pitchFamily="2" charset="-79"/>
                        </a:rPr>
                        <a:t>Birthdays</a:t>
                      </a:r>
                    </a:p>
                    <a:p>
                      <a:pPr algn="ctr"/>
                      <a:r>
                        <a:rPr lang="en-US" sz="800" dirty="0">
                          <a:solidFill>
                            <a:schemeClr val="tx1"/>
                          </a:solidFill>
                          <a:latin typeface="+mn-lt"/>
                          <a:cs typeface="Amatic SC" panose="00000500000000000000" pitchFamily="2" charset="-79"/>
                        </a:rPr>
                        <a:t>Favourite Songs </a:t>
                      </a:r>
                    </a:p>
                    <a:p>
                      <a:pPr algn="ctr"/>
                      <a:endParaRPr lang="en-US" sz="800" dirty="0">
                        <a:solidFill>
                          <a:schemeClr val="tx1"/>
                        </a:solidFill>
                        <a:latin typeface="+mn-lt"/>
                        <a:cs typeface="Amatic SC" panose="00000500000000000000" pitchFamily="2" charset="-79"/>
                      </a:endParaRPr>
                    </a:p>
                    <a:p>
                      <a:pPr algn="ctr"/>
                      <a:r>
                        <a:rPr lang="en-US" sz="800" baseline="0" dirty="0">
                          <a:solidFill>
                            <a:schemeClr val="tx1"/>
                          </a:solidFill>
                          <a:latin typeface="+mn-lt"/>
                          <a:cs typeface="Amatic SC" panose="00000500000000000000" pitchFamily="2" charset="-79"/>
                        </a:rPr>
                        <a:t> </a:t>
                      </a:r>
                      <a:r>
                        <a:rPr lang="en-US" sz="800" baseline="0" dirty="0">
                          <a:solidFill>
                            <a:srgbClr val="00B050"/>
                          </a:solidFill>
                          <a:latin typeface="+mn-lt"/>
                          <a:cs typeface="Amatic SC" panose="00000500000000000000" pitchFamily="2" charset="-79"/>
                        </a:rPr>
                        <a:t>Stay and Play mornings for parents</a:t>
                      </a:r>
                      <a:endParaRPr lang="en-US" sz="800" dirty="0">
                        <a:solidFill>
                          <a:srgbClr val="00B050"/>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Guy Fawkes / Bonfire Night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Christmas Time  /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DIWALI/Halloween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rgbClr val="FF0000"/>
                          </a:solidFill>
                          <a:latin typeface="+mn-lt"/>
                          <a:cs typeface="Amatic SC" panose="00000500000000000000" pitchFamily="2" charset="-79"/>
                        </a:rPr>
                        <a:t>Jesus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rgbClr val="00B050"/>
                          </a:solidFill>
                          <a:latin typeface="+mn-lt"/>
                          <a:cs typeface="Amatic SC" panose="00000500000000000000" pitchFamily="2" charset="-79"/>
                        </a:rPr>
                        <a:t>Christmas Craft workshop invite parents into school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Christmas Nativity Performance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Children in Need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Anti- Bullying Week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800" dirty="0">
                          <a:solidFill>
                            <a:schemeClr val="tx1"/>
                          </a:solidFill>
                          <a:latin typeface="+mn-lt"/>
                          <a:cs typeface="Amatic SC" panose="00000500000000000000" pitchFamily="2" charset="-79"/>
                        </a:rPr>
                        <a:t>Chinese New Year </a:t>
                      </a:r>
                    </a:p>
                    <a:p>
                      <a:pPr algn="ctr"/>
                      <a:r>
                        <a:rPr lang="en-US" sz="800" dirty="0">
                          <a:solidFill>
                            <a:schemeClr val="tx1"/>
                          </a:solidFill>
                          <a:latin typeface="+mn-lt"/>
                          <a:cs typeface="Amatic SC" panose="00000500000000000000" pitchFamily="2" charset="-79"/>
                        </a:rPr>
                        <a:t>LENT</a:t>
                      </a:r>
                    </a:p>
                    <a:p>
                      <a:pPr algn="ctr"/>
                      <a:r>
                        <a:rPr lang="en-US" sz="800" dirty="0">
                          <a:solidFill>
                            <a:schemeClr val="tx1"/>
                          </a:solidFill>
                          <a:latin typeface="+mn-lt"/>
                          <a:cs typeface="Amatic SC" panose="00000500000000000000" pitchFamily="2" charset="-79"/>
                        </a:rPr>
                        <a:t>Story Telling Week </a:t>
                      </a:r>
                    </a:p>
                    <a:p>
                      <a:pPr algn="ctr"/>
                      <a:r>
                        <a:rPr lang="en-US" sz="800" dirty="0">
                          <a:solidFill>
                            <a:schemeClr val="tx1"/>
                          </a:solidFill>
                          <a:latin typeface="+mn-lt"/>
                          <a:cs typeface="Amatic SC" panose="00000500000000000000" pitchFamily="2" charset="-79"/>
                        </a:rPr>
                        <a:t>Random Acts of Kindness Week </a:t>
                      </a:r>
                    </a:p>
                    <a:p>
                      <a:pPr algn="ctr"/>
                      <a:r>
                        <a:rPr lang="en-US" sz="800" dirty="0">
                          <a:solidFill>
                            <a:schemeClr val="tx1"/>
                          </a:solidFill>
                          <a:latin typeface="+mn-lt"/>
                          <a:cs typeface="Amatic SC" panose="00000500000000000000" pitchFamily="2" charset="-79"/>
                        </a:rPr>
                        <a:t>Valentine’s Day</a:t>
                      </a:r>
                    </a:p>
                    <a:p>
                      <a:pPr algn="ctr"/>
                      <a:r>
                        <a:rPr lang="en-US" sz="800" dirty="0">
                          <a:solidFill>
                            <a:schemeClr val="tx1"/>
                          </a:solidFill>
                          <a:latin typeface="+mn-lt"/>
                          <a:cs typeface="Amatic SC" panose="00000500000000000000" pitchFamily="2" charset="-79"/>
                        </a:rPr>
                        <a:t>Internet Safety Day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Easter time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Mother’s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Science Week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Eater Egg Hunt </a:t>
                      </a:r>
                      <a:r>
                        <a:rPr lang="en-US" sz="800" dirty="0">
                          <a:solidFill>
                            <a:srgbClr val="00B050"/>
                          </a:solidFill>
                          <a:latin typeface="+mn-lt"/>
                          <a:cs typeface="Amatic SC" panose="00000500000000000000" pitchFamily="2" charset="-79"/>
                        </a:rPr>
                        <a:t>/ Easter showcase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solidFill>
                          <a:srgbClr val="00B050"/>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rgbClr val="00B050"/>
                          </a:solidFill>
                          <a:latin typeface="+mn-lt"/>
                          <a:cs typeface="Amatic SC" panose="00000500000000000000" pitchFamily="2" charset="-79"/>
                        </a:rPr>
                        <a:t>Transport visit- fire brigade/ police</a:t>
                      </a:r>
                      <a:r>
                        <a:rPr lang="en-US" sz="800" baseline="0" dirty="0">
                          <a:solidFill>
                            <a:srgbClr val="00B050"/>
                          </a:solidFill>
                          <a:latin typeface="+mn-lt"/>
                          <a:cs typeface="Amatic SC" panose="00000500000000000000" pitchFamily="2" charset="-79"/>
                        </a:rPr>
                        <a:t> car/tractor</a:t>
                      </a:r>
                      <a:endParaRPr lang="en-GB" sz="800" dirty="0">
                        <a:solidFill>
                          <a:srgbClr val="00B050"/>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800" dirty="0">
                          <a:solidFill>
                            <a:schemeClr val="tx1"/>
                          </a:solidFill>
                          <a:latin typeface="+mn-lt"/>
                          <a:cs typeface="Amatic SC" panose="00000500000000000000" pitchFamily="2" charset="-79"/>
                        </a:rPr>
                        <a:t>Map work  - Find the Treasure </a:t>
                      </a:r>
                    </a:p>
                    <a:p>
                      <a:pPr algn="ctr"/>
                      <a:r>
                        <a:rPr lang="en-US" sz="800" dirty="0">
                          <a:solidFill>
                            <a:schemeClr val="tx1"/>
                          </a:solidFill>
                          <a:latin typeface="+mn-lt"/>
                          <a:cs typeface="Amatic SC" panose="00000500000000000000" pitchFamily="2" charset="-79"/>
                        </a:rPr>
                        <a:t>Start of Ramadan </a:t>
                      </a:r>
                    </a:p>
                    <a:p>
                      <a:pPr algn="ctr"/>
                      <a:r>
                        <a:rPr lang="en-US" sz="800" dirty="0" err="1">
                          <a:solidFill>
                            <a:schemeClr val="tx1"/>
                          </a:solidFill>
                          <a:latin typeface="+mn-lt"/>
                          <a:cs typeface="Amatic SC" panose="00000500000000000000" pitchFamily="2" charset="-79"/>
                        </a:rPr>
                        <a:t>Eid</a:t>
                      </a:r>
                      <a:endParaRPr lang="en-US" sz="800" dirty="0">
                        <a:solidFill>
                          <a:schemeClr val="tx1"/>
                        </a:solidFill>
                        <a:latin typeface="+mn-lt"/>
                        <a:cs typeface="Amatic SC" panose="00000500000000000000" pitchFamily="2" charset="-79"/>
                      </a:endParaRPr>
                    </a:p>
                    <a:p>
                      <a:pPr algn="ctr"/>
                      <a:r>
                        <a:rPr lang="en-US" sz="800" dirty="0">
                          <a:solidFill>
                            <a:schemeClr val="tx1"/>
                          </a:solidFill>
                          <a:latin typeface="+mn-lt"/>
                          <a:cs typeface="Amatic SC" panose="00000500000000000000" pitchFamily="2" charset="-79"/>
                        </a:rPr>
                        <a:t>Planting</a:t>
                      </a:r>
                      <a:r>
                        <a:rPr lang="en-US" sz="800" baseline="0" dirty="0">
                          <a:solidFill>
                            <a:schemeClr val="tx1"/>
                          </a:solidFill>
                          <a:latin typeface="+mn-lt"/>
                          <a:cs typeface="Amatic SC" panose="00000500000000000000" pitchFamily="2" charset="-79"/>
                        </a:rPr>
                        <a:t> sunflowers</a:t>
                      </a:r>
                    </a:p>
                    <a:p>
                      <a:pPr algn="ctr"/>
                      <a:r>
                        <a:rPr lang="en-US" sz="800" baseline="0" dirty="0">
                          <a:solidFill>
                            <a:schemeClr val="tx1"/>
                          </a:solidFill>
                          <a:latin typeface="+mn-lt"/>
                          <a:cs typeface="Amatic SC" panose="00000500000000000000" pitchFamily="2" charset="-79"/>
                        </a:rPr>
                        <a:t>Planting fruit and vegetables</a:t>
                      </a:r>
                    </a:p>
                    <a:p>
                      <a:pPr algn="ctr"/>
                      <a:r>
                        <a:rPr lang="en-US" sz="800" baseline="0" dirty="0">
                          <a:solidFill>
                            <a:schemeClr val="tx1"/>
                          </a:solidFill>
                          <a:latin typeface="+mn-lt"/>
                          <a:cs typeface="Amatic SC" panose="00000500000000000000" pitchFamily="2" charset="-79"/>
                        </a:rPr>
                        <a:t>Make a fairy garden outside </a:t>
                      </a:r>
                      <a:endParaRPr lang="en-US" sz="800" dirty="0">
                        <a:solidFill>
                          <a:schemeClr val="tx1"/>
                        </a:solidFill>
                        <a:latin typeface="+mn-lt"/>
                        <a:cs typeface="Amatic SC" panose="00000500000000000000" pitchFamily="2" charset="-79"/>
                      </a:endParaRPr>
                    </a:p>
                    <a:p>
                      <a:pPr algn="ctr"/>
                      <a:r>
                        <a:rPr lang="en-US" sz="800" dirty="0">
                          <a:solidFill>
                            <a:srgbClr val="00B050"/>
                          </a:solidFill>
                          <a:latin typeface="+mn-lt"/>
                          <a:cs typeface="Amatic SC" panose="00000500000000000000" pitchFamily="2" charset="-79"/>
                        </a:rPr>
                        <a:t>Phonics morning-</a:t>
                      </a:r>
                      <a:r>
                        <a:rPr lang="en-US" sz="800" baseline="0" dirty="0">
                          <a:solidFill>
                            <a:srgbClr val="00B050"/>
                          </a:solidFill>
                          <a:latin typeface="+mn-lt"/>
                          <a:cs typeface="Amatic SC" panose="00000500000000000000" pitchFamily="2" charset="-79"/>
                        </a:rPr>
                        <a:t> look how far we have come! Model a phonics lesson for parents to join in. </a:t>
                      </a:r>
                      <a:endParaRPr lang="en-US" sz="800" dirty="0">
                        <a:solidFill>
                          <a:srgbClr val="00B050"/>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800" dirty="0">
                          <a:solidFill>
                            <a:schemeClr val="tx1"/>
                          </a:solidFill>
                          <a:latin typeface="+mn-lt"/>
                          <a:cs typeface="Amatic SC" panose="00000500000000000000" pitchFamily="2" charset="-79"/>
                        </a:rPr>
                        <a:t>Map work  - Find the Treasure </a:t>
                      </a:r>
                    </a:p>
                    <a:p>
                      <a:pPr algn="ctr"/>
                      <a:r>
                        <a:rPr lang="en-GB" sz="800" dirty="0">
                          <a:solidFill>
                            <a:schemeClr val="tx1"/>
                          </a:solidFill>
                          <a:latin typeface="+mn-lt"/>
                          <a:cs typeface="Amatic SC" panose="00000500000000000000" pitchFamily="2" charset="-79"/>
                        </a:rPr>
                        <a:t>Sports week</a:t>
                      </a:r>
                    </a:p>
                    <a:p>
                      <a:pPr algn="ctr"/>
                      <a:r>
                        <a:rPr lang="en-GB" sz="800" dirty="0">
                          <a:solidFill>
                            <a:schemeClr val="tx1"/>
                          </a:solidFill>
                          <a:latin typeface="+mn-lt"/>
                          <a:cs typeface="Amatic SC" panose="00000500000000000000" pitchFamily="2" charset="-79"/>
                        </a:rPr>
                        <a:t>Transition days to Pre-School Class</a:t>
                      </a:r>
                    </a:p>
                    <a:p>
                      <a:pPr algn="ctr"/>
                      <a:r>
                        <a:rPr lang="en-GB" sz="800" dirty="0">
                          <a:solidFill>
                            <a:schemeClr val="tx1"/>
                          </a:solidFill>
                          <a:latin typeface="+mn-lt"/>
                          <a:cs typeface="Amatic SC" panose="00000500000000000000" pitchFamily="2" charset="-79"/>
                        </a:rPr>
                        <a:t>Graduation ceremony </a:t>
                      </a:r>
                    </a:p>
                    <a:p>
                      <a:pPr algn="ctr"/>
                      <a:endParaRPr lang="en-GB" sz="800" dirty="0">
                        <a:solidFill>
                          <a:schemeClr val="tx1"/>
                        </a:solidFill>
                        <a:latin typeface="+mn-lt"/>
                        <a:cs typeface="Amatic SC" panose="00000500000000000000" pitchFamily="2" charset="-79"/>
                      </a:endParaRPr>
                    </a:p>
                    <a:p>
                      <a:pPr algn="ctr"/>
                      <a:endParaRPr lang="en-GB" sz="800" dirty="0">
                        <a:solidFill>
                          <a:schemeClr val="tx1"/>
                        </a:solidFill>
                        <a:latin typeface="+mn-lt"/>
                        <a:cs typeface="Amatic SC" panose="00000500000000000000" pitchFamily="2" charset="-79"/>
                      </a:endParaRPr>
                    </a:p>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3662612"/>
                  </a:ext>
                </a:extLst>
              </a:tr>
            </a:tbl>
          </a:graphicData>
        </a:graphic>
      </p:graphicFrame>
    </p:spTree>
    <p:extLst>
      <p:ext uri="{BB962C8B-B14F-4D97-AF65-F5344CB8AC3E}">
        <p14:creationId xmlns:p14="http://schemas.microsoft.com/office/powerpoint/2010/main" val="1432889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Pre-School Long Term Plan 26-28</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651802941"/>
              </p:ext>
            </p:extLst>
          </p:nvPr>
        </p:nvGraphicFramePr>
        <p:xfrm>
          <a:off x="366318" y="476214"/>
          <a:ext cx="11459364" cy="548640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1913285939"/>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6">
                  <a:txBody>
                    <a:bodyPr/>
                    <a:lstStyle/>
                    <a:p>
                      <a:pPr algn="ctr"/>
                      <a:r>
                        <a:rPr lang="en-US" sz="1200" b="1" dirty="0">
                          <a:solidFill>
                            <a:schemeClr val="bg1">
                              <a:lumMod val="50000"/>
                            </a:schemeClr>
                          </a:solidFill>
                          <a:latin typeface="+mn-lt"/>
                          <a:cs typeface="Amatic SC" panose="00000500000000000000" pitchFamily="2" charset="-79"/>
                        </a:rPr>
                        <a:t>Characteristics of Effective Learning </a:t>
                      </a:r>
                    </a:p>
                    <a:p>
                      <a:r>
                        <a:rPr lang="en-US" sz="1200" b="1" dirty="0">
                          <a:solidFill>
                            <a:srgbClr val="FF33CC"/>
                          </a:solidFill>
                          <a:latin typeface="+mn-lt"/>
                          <a:cs typeface="Amatic SC" panose="00000500000000000000" pitchFamily="2" charset="-79"/>
                        </a:rPr>
                        <a:t>Playing and exploring: </a:t>
                      </a:r>
                      <a:r>
                        <a:rPr lang="en-US" sz="1200" dirty="0">
                          <a:latin typeface="+mn-lt"/>
                          <a:cs typeface="RM Typerighter old" panose="00000400000000000000" pitchFamily="2" charset="-79"/>
                        </a:rPr>
                        <a:t>- Children investigate and experience things, and ‘have a go’. </a:t>
                      </a:r>
                      <a:r>
                        <a:rPr lang="en-GB" sz="1200" dirty="0">
                          <a:solidFill>
                            <a:srgbClr val="000000"/>
                          </a:solidFill>
                          <a:effectLst/>
                          <a:latin typeface="+mn-lt"/>
                          <a:ea typeface="Calibri" panose="020F0502020204030204" pitchFamily="34" charset="0"/>
                          <a:cs typeface="Acumin Pro"/>
                        </a:rPr>
                        <a:t>Children who actively participate in their </a:t>
                      </a:r>
                      <a:r>
                        <a:rPr lang="en-GB" sz="1200" dirty="0">
                          <a:solidFill>
                            <a:srgbClr val="000000"/>
                          </a:solidFill>
                          <a:latin typeface="+mn-lt"/>
                          <a:ea typeface="Calibri" panose="020F0502020204030204" pitchFamily="34" charset="0"/>
                          <a:cs typeface="Acumin Pro"/>
                        </a:rPr>
                        <a:t>own play </a:t>
                      </a:r>
                      <a:r>
                        <a:rPr lang="en-GB" sz="1200" dirty="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dirty="0">
                        <a:latin typeface="+mn-lt"/>
                        <a:cs typeface="RM Typerighter old" panose="00000400000000000000" pitchFamily="2" charset="-79"/>
                      </a:endParaRPr>
                    </a:p>
                    <a:p>
                      <a:r>
                        <a:rPr lang="en-US" sz="1200" b="1" dirty="0">
                          <a:solidFill>
                            <a:srgbClr val="FF33CC"/>
                          </a:solidFill>
                          <a:latin typeface="+mn-lt"/>
                          <a:cs typeface="Amatic SC" panose="00000500000000000000" pitchFamily="2" charset="-79"/>
                        </a:rPr>
                        <a:t>Active learning: </a:t>
                      </a:r>
                      <a:r>
                        <a:rPr lang="en-US" sz="1200" dirty="0">
                          <a:latin typeface="+mn-lt"/>
                          <a:cs typeface="RM Typerighter old" panose="00000400000000000000" pitchFamily="2" charset="-79"/>
                        </a:rPr>
                        <a:t>- Children concentrate and keep on trying if they encounter difficulties. They are proud of their own achievements. </a:t>
                      </a:r>
                      <a:r>
                        <a:rPr lang="en-GB" sz="1200" dirty="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dirty="0">
                          <a:solidFill>
                            <a:srgbClr val="FF33CC"/>
                          </a:solidFill>
                          <a:latin typeface="+mn-lt"/>
                          <a:cs typeface="Amatic SC" panose="00000500000000000000" pitchFamily="2" charset="-79"/>
                        </a:rPr>
                        <a:t>Creating and thinking critically: </a:t>
                      </a:r>
                      <a:r>
                        <a:rPr lang="en-US" sz="1200" dirty="0">
                          <a:latin typeface="+mn-lt"/>
                          <a:cs typeface="RM Typerighter old" panose="00000400000000000000" pitchFamily="2" charset="-79"/>
                        </a:rPr>
                        <a:t>- Children develop their own ideas and make links between these ideas. </a:t>
                      </a:r>
                      <a:r>
                        <a:rPr lang="en-GB" sz="1200" dirty="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dirty="0">
                          <a:effectLst/>
                          <a:latin typeface="+mn-lt"/>
                          <a:ea typeface="Calibri" panose="020F0502020204030204" pitchFamily="34" charset="0"/>
                          <a:cs typeface="Arial" panose="020B0604020202020204" pitchFamily="34" charset="0"/>
                        </a:rPr>
                        <a:t> </a:t>
                      </a:r>
                    </a:p>
                    <a:p>
                      <a:endParaRPr lang="en-GB" sz="1200"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panose="00000500000000000000" pitchFamily="2" charset="-79"/>
                        </a:rPr>
                        <a:t>Positive Relationships: </a:t>
                      </a:r>
                      <a:r>
                        <a:rPr lang="en-US" sz="1200" i="0" dirty="0">
                          <a:latin typeface="+mn-lt"/>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dirty="0">
                        <a:latin typeface="+mn-lt"/>
                        <a:cs typeface="RM Typerighter old" panose="00000400000000000000" pitchFamily="2" charset="-79"/>
                      </a:endParaRPr>
                    </a:p>
                    <a:p>
                      <a:endParaRPr lang="en-US" sz="1200" b="0" i="1" kern="120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mn-lt"/>
                          <a:cs typeface="Amatic SC" panose="00000500000000000000" pitchFamily="2" charset="-79"/>
                        </a:rPr>
                        <a:t>We 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08316" y="3519215"/>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98813" y="387361"/>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pic>
        <p:nvPicPr>
          <p:cNvPr id="9" name="Picture 8" descr="Description: MR 26 Jan WH Primary"/>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2565" y="317384"/>
            <a:ext cx="933450" cy="638175"/>
          </a:xfrm>
          <a:prstGeom prst="rect">
            <a:avLst/>
          </a:prstGeom>
          <a:noFill/>
          <a:ln>
            <a:noFill/>
          </a:ln>
        </p:spPr>
      </p:pic>
    </p:spTree>
    <p:extLst>
      <p:ext uri="{BB962C8B-B14F-4D97-AF65-F5344CB8AC3E}">
        <p14:creationId xmlns:p14="http://schemas.microsoft.com/office/powerpoint/2010/main" val="2952778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207132681"/>
              </p:ext>
            </p:extLst>
          </p:nvPr>
        </p:nvGraphicFramePr>
        <p:xfrm>
          <a:off x="130062" y="125989"/>
          <a:ext cx="11931876" cy="6606022"/>
        </p:xfrm>
        <a:graphic>
          <a:graphicData uri="http://schemas.openxmlformats.org/drawingml/2006/table">
            <a:tbl>
              <a:tblPr firstRow="1" bandRow="1">
                <a:tableStyleId>{5C22544A-7EE6-4342-B048-85BDC9FD1C3A}</a:tableStyleId>
              </a:tblPr>
              <a:tblGrid>
                <a:gridCol w="1704554">
                  <a:extLst>
                    <a:ext uri="{9D8B030D-6E8A-4147-A177-3AD203B41FA5}">
                      <a16:colId xmlns:a16="http://schemas.microsoft.com/office/drawing/2014/main" val="385991600"/>
                    </a:ext>
                  </a:extLst>
                </a:gridCol>
                <a:gridCol w="1554618">
                  <a:extLst>
                    <a:ext uri="{9D8B030D-6E8A-4147-A177-3AD203B41FA5}">
                      <a16:colId xmlns:a16="http://schemas.microsoft.com/office/drawing/2014/main" val="2865123548"/>
                    </a:ext>
                  </a:extLst>
                </a:gridCol>
                <a:gridCol w="1866773">
                  <a:extLst>
                    <a:ext uri="{9D8B030D-6E8A-4147-A177-3AD203B41FA5}">
                      <a16:colId xmlns:a16="http://schemas.microsoft.com/office/drawing/2014/main" val="872926247"/>
                    </a:ext>
                  </a:extLst>
                </a:gridCol>
                <a:gridCol w="1692270">
                  <a:extLst>
                    <a:ext uri="{9D8B030D-6E8A-4147-A177-3AD203B41FA5}">
                      <a16:colId xmlns:a16="http://schemas.microsoft.com/office/drawing/2014/main" val="1315738151"/>
                    </a:ext>
                  </a:extLst>
                </a:gridCol>
                <a:gridCol w="1704554">
                  <a:extLst>
                    <a:ext uri="{9D8B030D-6E8A-4147-A177-3AD203B41FA5}">
                      <a16:colId xmlns:a16="http://schemas.microsoft.com/office/drawing/2014/main" val="2709165749"/>
                    </a:ext>
                  </a:extLst>
                </a:gridCol>
                <a:gridCol w="1551340">
                  <a:extLst>
                    <a:ext uri="{9D8B030D-6E8A-4147-A177-3AD203B41FA5}">
                      <a16:colId xmlns:a16="http://schemas.microsoft.com/office/drawing/2014/main" val="2335150482"/>
                    </a:ext>
                  </a:extLst>
                </a:gridCol>
                <a:gridCol w="1857767">
                  <a:extLst>
                    <a:ext uri="{9D8B030D-6E8A-4147-A177-3AD203B41FA5}">
                      <a16:colId xmlns:a16="http://schemas.microsoft.com/office/drawing/2014/main" val="4046203905"/>
                    </a:ext>
                  </a:extLst>
                </a:gridCol>
              </a:tblGrid>
              <a:tr h="58121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0" dirty="0">
                          <a:latin typeface="Amatic SC" panose="00000500000000000000" pitchFamily="2" charset="-79"/>
                          <a:cs typeface="Amatic SC" panose="00000500000000000000" pitchFamily="2" charset="-79"/>
                        </a:rPr>
                        <a:t>General Themes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0" dirty="0">
                          <a:solidFill>
                            <a:srgbClr val="FF0000"/>
                          </a:solidFill>
                          <a:latin typeface="Amatic SC" panose="00000500000000000000" pitchFamily="2" charset="-79"/>
                          <a:cs typeface="Amatic SC" panose="00000500000000000000" pitchFamily="2" charset="-79"/>
                        </a:rPr>
                        <a:t>General Themes</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1913285939"/>
                  </a:ext>
                </a:extLst>
              </a:tr>
              <a:tr h="525862">
                <a:tc>
                  <a:txBody>
                    <a:bodyPr/>
                    <a:lstStyle/>
                    <a:p>
                      <a:pPr algn="ctr"/>
                      <a:r>
                        <a:rPr lang="en-US" sz="1600" b="1" dirty="0">
                          <a:latin typeface="Amatic SC" panose="00000500000000000000" pitchFamily="2" charset="-79"/>
                          <a:cs typeface="Amatic SC" panose="00000500000000000000" pitchFamily="2" charset="-79"/>
                        </a:rPr>
                        <a:t>YEAR A</a:t>
                      </a:r>
                    </a:p>
                    <a:p>
                      <a:pPr algn="ctr"/>
                      <a:r>
                        <a:rPr lang="en-US" sz="1600" b="1" dirty="0">
                          <a:latin typeface="Amatic SC" panose="00000500000000000000" pitchFamily="2" charset="-79"/>
                          <a:cs typeface="Amatic SC" panose="00000500000000000000" pitchFamily="2" charset="-79"/>
                        </a:rPr>
                        <a:t>2026-2027</a:t>
                      </a:r>
                      <a:endParaRPr lang="en-GB"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b="1"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FESTIVALS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1600" b="1" dirty="0">
                          <a:latin typeface="Amatic SC" panose="00000500000000000000" pitchFamily="2" charset="-79"/>
                          <a:cs typeface="Amatic SC" panose="00000500000000000000" pitchFamily="2" charset="-79"/>
                        </a:rPr>
                        <a:t>POLAR REGIONS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PEOPLE WHO HELP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en-US" sz="1600" b="1" dirty="0">
                          <a:latin typeface="Amatic SC" panose="00000500000000000000" pitchFamily="2" charset="-79"/>
                          <a:cs typeface="Amatic SC" panose="00000500000000000000" pitchFamily="2" charset="-79"/>
                        </a:rPr>
                        <a:t>MARVERLLOUS</a:t>
                      </a:r>
                      <a:r>
                        <a:rPr lang="en-US" sz="1600" b="1" baseline="0" dirty="0">
                          <a:latin typeface="Amatic SC" panose="00000500000000000000" pitchFamily="2" charset="-79"/>
                          <a:cs typeface="Amatic SC" panose="00000500000000000000" pitchFamily="2" charset="-79"/>
                        </a:rPr>
                        <a:t> MINIBEASTS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ADVENTURE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2272033691"/>
                  </a:ext>
                </a:extLst>
              </a:tr>
              <a:tr h="525862">
                <a:tc>
                  <a:txBody>
                    <a:bodyPr/>
                    <a:lstStyle/>
                    <a:p>
                      <a:pPr algn="ctr"/>
                      <a:r>
                        <a:rPr lang="en-GB" sz="1600" b="1" dirty="0">
                          <a:latin typeface="Amatic SC" panose="00000500000000000000" pitchFamily="2" charset="-79"/>
                          <a:cs typeface="Amatic SC" panose="00000500000000000000" pitchFamily="2" charset="-79"/>
                        </a:rPr>
                        <a:t>YEAR B</a:t>
                      </a:r>
                    </a:p>
                    <a:p>
                      <a:pPr algn="ctr"/>
                      <a:r>
                        <a:rPr lang="en-GB" sz="1600" b="1" dirty="0">
                          <a:latin typeface="Amatic SC" panose="00000500000000000000" pitchFamily="2" charset="-79"/>
                          <a:cs typeface="Amatic SC" panose="00000500000000000000" pitchFamily="2" charset="-79"/>
                        </a:rPr>
                        <a:t>2027-2028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All about</a:t>
                      </a:r>
                      <a:r>
                        <a:rPr lang="en-US" sz="1600" b="1" baseline="0" dirty="0">
                          <a:latin typeface="Amatic SC" panose="00000500000000000000" pitchFamily="2" charset="-79"/>
                          <a:cs typeface="Amatic SC" panose="00000500000000000000" pitchFamily="2" charset="-79"/>
                        </a:rPr>
                        <a:t> me!</a:t>
                      </a:r>
                      <a:endParaRPr lang="en-US"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CELEBRATIONS!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UNDER THE SEA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TRANSPORT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LET’S GROW!</a:t>
                      </a:r>
                    </a:p>
                    <a:p>
                      <a:pPr algn="ctr"/>
                      <a:endParaRPr lang="en-US"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Amatic SC" panose="00000500000000000000" pitchFamily="2" charset="-79"/>
                          <a:cs typeface="Amatic SC" panose="00000500000000000000" pitchFamily="2" charset="-79"/>
                        </a:rPr>
                        <a:t>Fairytales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1200957464"/>
                  </a:ext>
                </a:extLst>
              </a:tr>
              <a:tr h="2075770">
                <a:tc>
                  <a:txBody>
                    <a:bodyPr/>
                    <a:lstStyle/>
                    <a:p>
                      <a:pPr algn="ctr"/>
                      <a:r>
                        <a:rPr lang="en-US" sz="2400" b="1" dirty="0">
                          <a:latin typeface="Amatic SC" panose="00000500000000000000" pitchFamily="2" charset="-79"/>
                          <a:cs typeface="Amatic SC" panose="00000500000000000000" pitchFamily="2" charset="-79"/>
                        </a:rPr>
                        <a:t>Our Values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rgbClr val="CC66FF"/>
                          </a:solidFill>
                          <a:latin typeface="Amatic SC" panose="00000500000000000000" pitchFamily="2" charset="-79"/>
                          <a:cs typeface="Amatic SC" panose="00000500000000000000" pitchFamily="2" charset="-79"/>
                        </a:rPr>
                        <a:t>Assemblies / Dinosaur</a:t>
                      </a:r>
                      <a:r>
                        <a:rPr lang="en-GB" sz="1600" b="1" baseline="0" dirty="0">
                          <a:solidFill>
                            <a:srgbClr val="CC66FF"/>
                          </a:solidFill>
                          <a:latin typeface="Amatic SC" panose="00000500000000000000" pitchFamily="2" charset="-79"/>
                          <a:cs typeface="Amatic SC" panose="00000500000000000000" pitchFamily="2" charset="-79"/>
                        </a:rPr>
                        <a:t> school</a:t>
                      </a:r>
                      <a:endParaRPr lang="en-GB" sz="1600" b="1" dirty="0">
                        <a:solidFill>
                          <a:srgbClr val="CC66FF"/>
                        </a:solidFill>
                        <a:latin typeface="Amatic SC" panose="00000500000000000000" pitchFamily="2" charset="-79"/>
                        <a:cs typeface="Amatic SC" panose="00000500000000000000" pitchFamily="2" charset="-79"/>
                      </a:endParaRPr>
                    </a:p>
                    <a:p>
                      <a:pPr algn="ctr"/>
                      <a:endParaRPr lang="en-US" sz="500" b="1"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mn-lt"/>
                          <a:ea typeface="+mn-ea"/>
                          <a:cs typeface="+mn-cs"/>
                        </a:rPr>
                        <a:t>These will mirror the principles and values of our school</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600" b="0" i="0" kern="1200" dirty="0">
                        <a:solidFill>
                          <a:schemeClr val="tx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mn-lt"/>
                          <a:ea typeface="+mn-ea"/>
                          <a:cs typeface="+mn-cs"/>
                        </a:rPr>
                        <a:t>Dinosaur school will</a:t>
                      </a:r>
                      <a:r>
                        <a:rPr lang="en-US" sz="1100" b="0" i="0" kern="1200" baseline="0" dirty="0">
                          <a:solidFill>
                            <a:schemeClr val="tx1"/>
                          </a:solidFill>
                          <a:effectLst/>
                          <a:latin typeface="+mn-lt"/>
                          <a:ea typeface="+mn-ea"/>
                          <a:cs typeface="+mn-cs"/>
                        </a:rPr>
                        <a:t> work alongside these areas also weekly with the Reception children </a:t>
                      </a:r>
                      <a:endParaRPr lang="en-GB" sz="2000" b="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0" fontAlgn="base"/>
                      <a:r>
                        <a:rPr lang="en-US" sz="1400" b="1" i="0" dirty="0">
                          <a:solidFill>
                            <a:schemeClr val="bg1">
                              <a:lumMod val="50000"/>
                            </a:schemeClr>
                          </a:solidFill>
                          <a:effectLst/>
                          <a:latin typeface="+mn-lt"/>
                        </a:rPr>
                        <a:t>Mutual respect </a:t>
                      </a:r>
                    </a:p>
                    <a:p>
                      <a:pPr marL="0" indent="0" algn="ctr">
                        <a:buFont typeface="Arial" panose="020B0604020202020204" pitchFamily="34" charset="0"/>
                        <a:buNone/>
                      </a:pPr>
                      <a:r>
                        <a:rPr lang="en-US" sz="900" b="0" i="0" dirty="0">
                          <a:solidFill>
                            <a:schemeClr val="tx1"/>
                          </a:solidFill>
                          <a:effectLst/>
                          <a:latin typeface="+mn-lt"/>
                        </a:rPr>
                        <a:t> </a:t>
                      </a:r>
                      <a:r>
                        <a:rPr lang="en-GB" sz="900" dirty="0">
                          <a:solidFill>
                            <a:schemeClr val="tx1"/>
                          </a:solidFill>
                          <a:latin typeface="+mn-lt"/>
                        </a:rPr>
                        <a:t>We are all unique. </a:t>
                      </a:r>
                    </a:p>
                    <a:p>
                      <a:pPr marL="0" lvl="0" indent="0" algn="ctr">
                        <a:buFont typeface="Arial" panose="020B0604020202020204" pitchFamily="34" charset="0"/>
                        <a:buNone/>
                      </a:pPr>
                      <a:r>
                        <a:rPr lang="en-GB" sz="900" dirty="0">
                          <a:solidFill>
                            <a:schemeClr val="tx1"/>
                          </a:solidFill>
                          <a:latin typeface="+mn-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900" dirty="0">
                          <a:solidFill>
                            <a:schemeClr val="tx1"/>
                          </a:solidFill>
                          <a:latin typeface="+mn-lt"/>
                        </a:rPr>
                        <a:t>All cultures are learned , respected, and celebrated. </a:t>
                      </a:r>
                    </a:p>
                    <a:p>
                      <a:pPr marL="0" lvl="0" indent="0" algn="ctr">
                        <a:buFont typeface="Arial" panose="020B0604020202020204" pitchFamily="34" charset="0"/>
                        <a:buNone/>
                      </a:pPr>
                      <a:endParaRPr lang="en-GB" sz="900" dirty="0">
                        <a:solidFill>
                          <a:schemeClr val="tx1"/>
                        </a:solidFill>
                        <a:latin typeface="+mn-lt"/>
                      </a:endParaRPr>
                    </a:p>
                    <a:p>
                      <a:pPr algn="ctr" rtl="0" fontAlgn="base"/>
                      <a:endParaRPr lang="en-US" sz="1400" b="0" i="0" dirty="0">
                        <a:solidFill>
                          <a:schemeClr val="bg1">
                            <a:lumMod val="50000"/>
                          </a:schemeClr>
                        </a:solidFill>
                        <a:effectLst/>
                        <a:latin typeface="+mn-lt"/>
                      </a:endParaRPr>
                    </a:p>
                    <a:p>
                      <a:pPr algn="ctr" rtl="0" fontAlgn="base"/>
                      <a:r>
                        <a:rPr lang="en-US" sz="14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ase"/>
                      <a:r>
                        <a:rPr lang="en-US" sz="1400" b="1" i="0" dirty="0">
                          <a:solidFill>
                            <a:schemeClr val="bg1">
                              <a:lumMod val="50000"/>
                            </a:schemeClr>
                          </a:solidFill>
                          <a:effectLst/>
                          <a:latin typeface="+mn-lt"/>
                        </a:rPr>
                        <a:t>Mutual</a:t>
                      </a:r>
                    </a:p>
                    <a:p>
                      <a:pPr algn="ctr" rtl="0" fontAlgn="base"/>
                      <a:r>
                        <a:rPr lang="en-US" sz="1400" b="1" i="0" dirty="0">
                          <a:solidFill>
                            <a:schemeClr val="bg1">
                              <a:lumMod val="50000"/>
                            </a:schemeClr>
                          </a:solidFill>
                          <a:effectLst/>
                          <a:latin typeface="+mn-lt"/>
                        </a:rPr>
                        <a:t>Tolerance </a:t>
                      </a:r>
                    </a:p>
                    <a:p>
                      <a:pPr algn="ctr" eaLnBrk="1" hangingPunct="1"/>
                      <a:r>
                        <a:rPr lang="en-GB" altLang="en-US" sz="1000" b="0" dirty="0">
                          <a:latin typeface="+mn-lt"/>
                          <a:cs typeface="Amatic SC" panose="00000500000000000000" pitchFamily="2" charset="-79"/>
                        </a:rPr>
                        <a:t>Everyone is valued, all cultures are celebrated and we all share and respect the opinions of others. </a:t>
                      </a:r>
                    </a:p>
                    <a:p>
                      <a:pPr algn="ctr" rtl="0" fontAlgn="base"/>
                      <a:r>
                        <a:rPr lang="en-US" sz="1400" b="0" i="0" dirty="0">
                          <a:solidFill>
                            <a:schemeClr val="bg1">
                              <a:lumMod val="50000"/>
                            </a:schemeClr>
                          </a:solidFill>
                          <a:effectLst/>
                          <a:latin typeface="+mn-lt"/>
                        </a:rPr>
                        <a:t> </a:t>
                      </a:r>
                      <a:r>
                        <a:rPr lang="en-US" sz="1000" b="0" i="0" kern="1200" dirty="0">
                          <a:solidFill>
                            <a:schemeClr val="dk1"/>
                          </a:solidFill>
                          <a:effectLst/>
                          <a:latin typeface="+mn-lt"/>
                          <a:ea typeface="+mn-ea"/>
                          <a:cs typeface="+mn-cs"/>
                        </a:rPr>
                        <a:t>Mutual tolerance of those with different faiths and beliefs and for those without faith.</a:t>
                      </a:r>
                      <a:endParaRPr lang="en-US" sz="1000" b="0" i="0" dirty="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ase"/>
                      <a:r>
                        <a:rPr lang="en-US" sz="1400" b="1" i="0" dirty="0">
                          <a:solidFill>
                            <a:schemeClr val="bg1">
                              <a:lumMod val="50000"/>
                            </a:schemeClr>
                          </a:solidFill>
                          <a:effectLst/>
                          <a:latin typeface="+mn-lt"/>
                        </a:rPr>
                        <a:t>Rule of law </a:t>
                      </a:r>
                    </a:p>
                    <a:p>
                      <a:pPr marL="0" indent="0" algn="ctr">
                        <a:buFont typeface="Arial" panose="020B0604020202020204" pitchFamily="34" charset="0"/>
                        <a:buNone/>
                      </a:pPr>
                      <a:r>
                        <a:rPr lang="en-GB" sz="900" dirty="0">
                          <a:solidFill>
                            <a:schemeClr val="tx1"/>
                          </a:solidFill>
                          <a:latin typeface="+mn-lt"/>
                        </a:rPr>
                        <a:t>We all know that we have rules at school that we must follow. </a:t>
                      </a:r>
                    </a:p>
                    <a:p>
                      <a:pPr marL="0" indent="0" algn="ctr">
                        <a:buFont typeface="Arial" panose="020B0604020202020204" pitchFamily="34" charset="0"/>
                        <a:buNone/>
                      </a:pPr>
                      <a:r>
                        <a:rPr lang="en-GB" sz="900" dirty="0">
                          <a:solidFill>
                            <a:schemeClr val="tx1"/>
                          </a:solidFill>
                          <a:latin typeface="+mn-lt"/>
                        </a:rPr>
                        <a:t>We know who to talk to if we do not feel safe. </a:t>
                      </a:r>
                    </a:p>
                    <a:p>
                      <a:pPr marL="0" indent="0" algn="ctr">
                        <a:buFont typeface="Arial" panose="020B0604020202020204" pitchFamily="34" charset="0"/>
                        <a:buNone/>
                      </a:pPr>
                      <a:r>
                        <a:rPr lang="en-GB" sz="900" dirty="0">
                          <a:solidFill>
                            <a:schemeClr val="tx1"/>
                          </a:solidFill>
                          <a:latin typeface="+mn-lt"/>
                        </a:rPr>
                        <a:t>We know right from wrong. </a:t>
                      </a:r>
                    </a:p>
                    <a:p>
                      <a:pPr marL="0" indent="0" algn="ctr">
                        <a:buFont typeface="Arial" panose="020B0604020202020204" pitchFamily="34" charset="0"/>
                        <a:buNone/>
                      </a:pPr>
                      <a:r>
                        <a:rPr lang="en-GB" sz="900" dirty="0">
                          <a:solidFill>
                            <a:schemeClr val="tx1"/>
                          </a:solidFill>
                          <a:latin typeface="+mn-lt"/>
                        </a:rPr>
                        <a:t>We recognise that we are accountable for our actions. </a:t>
                      </a:r>
                    </a:p>
                    <a:p>
                      <a:pPr marL="0" indent="0" algn="ctr">
                        <a:buFont typeface="Arial" panose="020B0604020202020204" pitchFamily="34" charset="0"/>
                        <a:buNone/>
                      </a:pPr>
                      <a:r>
                        <a:rPr lang="en-GB" sz="900" dirty="0">
                          <a:solidFill>
                            <a:schemeClr val="tx1"/>
                          </a:solidFill>
                          <a:latin typeface="+mn-lt"/>
                        </a:rPr>
                        <a:t>We must work together as a team when it is necessary.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ase"/>
                      <a:r>
                        <a:rPr lang="en-US" sz="1400" b="1" i="0" dirty="0">
                          <a:solidFill>
                            <a:schemeClr val="bg1">
                              <a:lumMod val="50000"/>
                            </a:schemeClr>
                          </a:solidFill>
                          <a:effectLst/>
                          <a:latin typeface="+mn-lt"/>
                        </a:rPr>
                        <a:t>Individual liberty</a:t>
                      </a:r>
                    </a:p>
                    <a:p>
                      <a:pPr marL="0" indent="0" algn="ctr">
                        <a:buFont typeface="Arial" panose="020B0604020202020204" pitchFamily="34" charset="0"/>
                        <a:buNone/>
                      </a:pPr>
                      <a:r>
                        <a:rPr lang="en-GB" sz="900" dirty="0">
                          <a:solidFill>
                            <a:schemeClr val="tx1"/>
                          </a:solidFill>
                          <a:latin typeface="+mn-lt"/>
                        </a:rPr>
                        <a:t>We all have the right to have our own views. </a:t>
                      </a:r>
                    </a:p>
                    <a:p>
                      <a:pPr marL="0" indent="0" algn="ctr">
                        <a:buFont typeface="Arial" panose="020B0604020202020204" pitchFamily="34" charset="0"/>
                        <a:buNone/>
                      </a:pPr>
                      <a:r>
                        <a:rPr lang="en-GB" sz="900" dirty="0">
                          <a:solidFill>
                            <a:schemeClr val="tx1"/>
                          </a:solidFill>
                          <a:latin typeface="+mn-lt"/>
                        </a:rPr>
                        <a:t>We are all respected as individuals. </a:t>
                      </a:r>
                    </a:p>
                    <a:p>
                      <a:pPr marL="0" indent="0" algn="ctr">
                        <a:buFont typeface="Arial" panose="020B0604020202020204" pitchFamily="34" charset="0"/>
                        <a:buNone/>
                      </a:pPr>
                      <a:r>
                        <a:rPr lang="en-GB" sz="900" dirty="0">
                          <a:solidFill>
                            <a:schemeClr val="tx1"/>
                          </a:solidFill>
                          <a:latin typeface="+mn-lt"/>
                        </a:rPr>
                        <a:t>We feel safe to have a go at new activities. </a:t>
                      </a:r>
                    </a:p>
                    <a:p>
                      <a:pPr marL="0" indent="0" algn="ctr">
                        <a:buFont typeface="Arial" panose="020B0604020202020204" pitchFamily="34" charset="0"/>
                        <a:buNone/>
                      </a:pPr>
                      <a:r>
                        <a:rPr lang="en-GB" sz="900" dirty="0">
                          <a:solidFill>
                            <a:schemeClr val="tx1"/>
                          </a:solidFill>
                          <a:latin typeface="+mn-lt"/>
                        </a:rPr>
                        <a:t>We understand and celebrate the fact that everyone is different. </a:t>
                      </a:r>
                    </a:p>
                    <a:p>
                      <a:pPr marL="0" indent="0" algn="ctr" rtl="0" fontAlgn="base">
                        <a:buFont typeface="Arial" panose="020B0604020202020204" pitchFamily="34" charset="0"/>
                        <a:buNone/>
                      </a:pPr>
                      <a:r>
                        <a:rPr lang="en-US" sz="900" b="0" i="0" dirty="0">
                          <a:solidFill>
                            <a:schemeClr val="tx1"/>
                          </a:solidFill>
                          <a:effectLst/>
                          <a:latin typeface="+mn-lt"/>
                        </a:rPr>
                        <a:t> </a:t>
                      </a:r>
                    </a:p>
                    <a:p>
                      <a:pPr algn="ctr" rtl="0" fontAlgn="base"/>
                      <a:r>
                        <a:rPr lang="en-US" sz="14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ase"/>
                      <a:r>
                        <a:rPr lang="en-US" sz="1400" b="1" i="0" dirty="0">
                          <a:solidFill>
                            <a:schemeClr val="bg1">
                              <a:lumMod val="50000"/>
                            </a:schemeClr>
                          </a:solidFill>
                          <a:effectLst/>
                          <a:latin typeface="+mn-lt"/>
                        </a:rPr>
                        <a:t>Democracy</a:t>
                      </a:r>
                    </a:p>
                    <a:p>
                      <a:pPr marL="0" indent="0" algn="ctr">
                        <a:buFont typeface="Arial" panose="020B0604020202020204" pitchFamily="34" charset="0"/>
                        <a:buNone/>
                      </a:pPr>
                      <a:r>
                        <a:rPr lang="en-GB" sz="900" dirty="0">
                          <a:solidFill>
                            <a:schemeClr val="tx1"/>
                          </a:solidFill>
                          <a:latin typeface="+mn-lt"/>
                        </a:rPr>
                        <a:t>We all have the right to be listened to. </a:t>
                      </a:r>
                    </a:p>
                    <a:p>
                      <a:pPr marL="0" indent="0" algn="ctr">
                        <a:buFont typeface="Arial" panose="020B0604020202020204" pitchFamily="34" charset="0"/>
                        <a:buNone/>
                      </a:pPr>
                      <a:r>
                        <a:rPr lang="en-GB" sz="900" dirty="0">
                          <a:solidFill>
                            <a:schemeClr val="tx1"/>
                          </a:solidFill>
                          <a:latin typeface="+mn-lt"/>
                        </a:rPr>
                        <a:t>We respect everyone and we value their different  ideas and opinions. </a:t>
                      </a:r>
                    </a:p>
                    <a:p>
                      <a:pPr marL="0" indent="0" algn="ctr">
                        <a:buFont typeface="Arial" panose="020B0604020202020204" pitchFamily="34" charset="0"/>
                        <a:buNone/>
                      </a:pPr>
                      <a:r>
                        <a:rPr lang="en-GB" sz="900" dirty="0">
                          <a:solidFill>
                            <a:schemeClr val="tx1"/>
                          </a:solidFill>
                          <a:latin typeface="+mn-lt"/>
                        </a:rPr>
                        <a:t>We have the opportunity to play with who we want to play with. </a:t>
                      </a:r>
                    </a:p>
                    <a:p>
                      <a:pPr marL="0" indent="0" algn="ctr">
                        <a:buFont typeface="Arial" panose="020B0604020202020204" pitchFamily="34" charset="0"/>
                        <a:buNone/>
                      </a:pPr>
                      <a:r>
                        <a:rPr lang="en-GB" sz="900" dirty="0">
                          <a:solidFill>
                            <a:schemeClr val="tx1"/>
                          </a:solidFill>
                          <a:latin typeface="+mn-lt"/>
                        </a:rPr>
                        <a:t>We listen with intrigue and value and respect the opinions of others. </a:t>
                      </a:r>
                      <a:r>
                        <a:rPr lang="en-US" sz="1000" b="0" i="0" dirty="0">
                          <a:solidFill>
                            <a:schemeClr val="tx1"/>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ase"/>
                      <a:r>
                        <a:rPr lang="en-US" sz="1400" b="1" i="0" dirty="0">
                          <a:solidFill>
                            <a:schemeClr val="bg1">
                              <a:lumMod val="50000"/>
                            </a:schemeClr>
                          </a:solidFill>
                          <a:effectLst/>
                          <a:latin typeface="+mn-lt"/>
                        </a:rPr>
                        <a:t>Recap all British Values </a:t>
                      </a:r>
                    </a:p>
                    <a:p>
                      <a:pPr algn="ctr"/>
                      <a:r>
                        <a:rPr lang="en-US" sz="1400" b="0" i="0" dirty="0">
                          <a:solidFill>
                            <a:schemeClr val="bg1">
                              <a:lumMod val="50000"/>
                            </a:schemeClr>
                          </a:solidFill>
                          <a:effectLst/>
                          <a:latin typeface="+mn-lt"/>
                        </a:rPr>
                        <a:t> </a:t>
                      </a:r>
                      <a:r>
                        <a:rPr lang="en-US" sz="900" b="0" i="0" kern="1200" dirty="0">
                          <a:solidFill>
                            <a:schemeClr val="dk1"/>
                          </a:solidFill>
                          <a:effectLst/>
                          <a:latin typeface="+mn-lt"/>
                          <a:ea typeface="+mn-ea"/>
                          <a:cs typeface="+mn-cs"/>
                        </a:rPr>
                        <a:t>Fundamental British Values underpin what it is to be a citizen in a modern and diverse Great Britain valuing our community and celebrating diversity of the UK.</a:t>
                      </a:r>
                    </a:p>
                    <a:p>
                      <a:pPr algn="ctr"/>
                      <a:r>
                        <a:rPr lang="en-US" sz="900" b="0" i="0" kern="1200" dirty="0">
                          <a:solidFill>
                            <a:schemeClr val="dk1"/>
                          </a:solidFill>
                          <a:effectLst/>
                          <a:latin typeface="+mn-lt"/>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0817584"/>
                  </a:ext>
                </a:extLst>
              </a:tr>
              <a:tr h="1190108">
                <a:tc>
                  <a:txBody>
                    <a:bodyPr/>
                    <a:lstStyle/>
                    <a:p>
                      <a:pPr algn="ctr"/>
                      <a:r>
                        <a:rPr lang="en-US" sz="2400" b="1" dirty="0">
                          <a:latin typeface="Amatic SC" panose="00000500000000000000" pitchFamily="2" charset="-79"/>
                          <a:cs typeface="Amatic SC" panose="00000500000000000000" pitchFamily="2" charset="-79"/>
                        </a:rPr>
                        <a:t>Assessment opportunities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1000" dirty="0" err="1">
                          <a:solidFill>
                            <a:schemeClr val="tx1"/>
                          </a:solidFill>
                          <a:latin typeface="+mn-lt"/>
                          <a:cs typeface="Amatic SC" panose="00000500000000000000" pitchFamily="2" charset="-79"/>
                        </a:rPr>
                        <a:t>Analyse</a:t>
                      </a:r>
                      <a:r>
                        <a:rPr lang="en-US" sz="1000" dirty="0">
                          <a:solidFill>
                            <a:schemeClr val="tx1"/>
                          </a:solidFill>
                          <a:latin typeface="+mn-lt"/>
                          <a:cs typeface="Amatic SC" panose="00000500000000000000" pitchFamily="2" charset="-79"/>
                        </a:rPr>
                        <a:t> Birth – 3 Assessments from previous nursery settings </a:t>
                      </a:r>
                    </a:p>
                    <a:p>
                      <a:pPr algn="ctr"/>
                      <a:r>
                        <a:rPr lang="en-US" sz="1000" dirty="0">
                          <a:solidFill>
                            <a:schemeClr val="tx1"/>
                          </a:solidFill>
                          <a:latin typeface="+mn-lt"/>
                          <a:cs typeface="Amatic SC" panose="00000500000000000000" pitchFamily="2" charset="-79"/>
                        </a:rPr>
                        <a:t>In-house - Baseline data on entry </a:t>
                      </a:r>
                    </a:p>
                    <a:p>
                      <a:pPr algn="ctr"/>
                      <a:r>
                        <a:rPr lang="en-US" sz="1000" dirty="0">
                          <a:solidFill>
                            <a:schemeClr val="tx1"/>
                          </a:solidFill>
                          <a:latin typeface="+mn-lt"/>
                          <a:cs typeface="Amatic SC" panose="00000500000000000000" pitchFamily="2" charset="-79"/>
                        </a:rPr>
                        <a:t>Phonic and </a:t>
                      </a:r>
                      <a:r>
                        <a:rPr lang="en-US" sz="1000" dirty="0" err="1">
                          <a:solidFill>
                            <a:schemeClr val="tx1"/>
                          </a:solidFill>
                          <a:latin typeface="+mn-lt"/>
                          <a:cs typeface="Amatic SC" panose="00000500000000000000" pitchFamily="2" charset="-79"/>
                        </a:rPr>
                        <a:t>maths</a:t>
                      </a:r>
                      <a:r>
                        <a:rPr lang="en-US" sz="1000" dirty="0">
                          <a:solidFill>
                            <a:schemeClr val="tx1"/>
                          </a:solidFill>
                          <a:latin typeface="+mn-lt"/>
                          <a:cs typeface="Amatic SC" panose="00000500000000000000" pitchFamily="2" charset="-79"/>
                        </a:rPr>
                        <a:t> Intervention groups 1:1 as needed </a:t>
                      </a: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00" dirty="0">
                          <a:solidFill>
                            <a:schemeClr val="tx1"/>
                          </a:solidFill>
                          <a:latin typeface="+mn-lt"/>
                          <a:cs typeface="Amatic SC" panose="00000500000000000000" pitchFamily="2" charset="-79"/>
                        </a:rPr>
                        <a:t>On going assessments</a:t>
                      </a:r>
                    </a:p>
                    <a:p>
                      <a:pPr algn="ctr"/>
                      <a:r>
                        <a:rPr lang="en-US" sz="1000" dirty="0">
                          <a:solidFill>
                            <a:schemeClr val="tx1"/>
                          </a:solidFill>
                          <a:latin typeface="+mn-lt"/>
                          <a:cs typeface="Amatic SC" panose="00000500000000000000" pitchFamily="2" charset="-79"/>
                        </a:rPr>
                        <a:t>Parents evening info </a:t>
                      </a:r>
                    </a:p>
                    <a:p>
                      <a:pPr algn="ctr"/>
                      <a:r>
                        <a:rPr lang="en-US" sz="1000" dirty="0">
                          <a:solidFill>
                            <a:schemeClr val="tx1"/>
                          </a:solidFill>
                          <a:latin typeface="+mn-lt"/>
                          <a:cs typeface="Amatic SC" panose="00000500000000000000" pitchFamily="2" charset="-79"/>
                        </a:rPr>
                        <a:t>EYFS team meetings frequently  </a:t>
                      </a:r>
                    </a:p>
                    <a:p>
                      <a:pPr algn="ctr"/>
                      <a:r>
                        <a:rPr lang="en-US" sz="1000" dirty="0">
                          <a:solidFill>
                            <a:schemeClr val="tx1"/>
                          </a:solidFill>
                          <a:latin typeface="+mn-lt"/>
                          <a:cs typeface="Amatic SC" panose="00000500000000000000" pitchFamily="2" charset="-79"/>
                        </a:rPr>
                        <a:t>In house moderation </a:t>
                      </a:r>
                    </a:p>
                    <a:p>
                      <a:pPr algn="ctr"/>
                      <a:r>
                        <a:rPr lang="en-US" sz="1000" dirty="0">
                          <a:solidFill>
                            <a:schemeClr val="tx1"/>
                          </a:solidFill>
                          <a:latin typeface="+mn-lt"/>
                          <a:cs typeface="Amatic SC" panose="00000500000000000000" pitchFamily="2" charset="-79"/>
                        </a:rPr>
                        <a:t>Midterm Assessments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000" dirty="0">
                          <a:solidFill>
                            <a:schemeClr val="tx1"/>
                          </a:solidFill>
                          <a:latin typeface="+mn-lt"/>
                          <a:cs typeface="Amatic SC" panose="00000500000000000000" pitchFamily="2" charset="-79"/>
                        </a:rPr>
                        <a:t>Cluster moderations ongoing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EYFS team meetings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Phase meeting and internal moderations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tx1"/>
                        </a:solidFill>
                        <a:latin typeface="+mn-lt"/>
                        <a:cs typeface="Amatic SC" panose="00000500000000000000" pitchFamily="2" charset="-79"/>
                      </a:endParaRPr>
                    </a:p>
                    <a:p>
                      <a:pPr algn="ctr"/>
                      <a:r>
                        <a:rPr lang="en-GB" sz="100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00" dirty="0">
                          <a:solidFill>
                            <a:schemeClr val="tx1"/>
                          </a:solidFill>
                          <a:latin typeface="+mn-lt"/>
                          <a:cs typeface="Amatic SC" panose="00000500000000000000" pitchFamily="2" charset="-79"/>
                        </a:rPr>
                        <a:t>Pupil progress meetings</a:t>
                      </a:r>
                    </a:p>
                    <a:p>
                      <a:pPr algn="ctr"/>
                      <a:r>
                        <a:rPr lang="en-US" sz="1000" dirty="0">
                          <a:solidFill>
                            <a:schemeClr val="tx1"/>
                          </a:solidFill>
                          <a:latin typeface="+mn-lt"/>
                          <a:cs typeface="Amatic SC" panose="00000500000000000000" pitchFamily="2" charset="-79"/>
                        </a:rPr>
                        <a:t>Parents evening info </a:t>
                      </a:r>
                    </a:p>
                    <a:p>
                      <a:pPr algn="ctr"/>
                      <a:r>
                        <a:rPr lang="en-US" sz="1000" dirty="0">
                          <a:solidFill>
                            <a:schemeClr val="tx1"/>
                          </a:solidFill>
                          <a:latin typeface="+mn-lt"/>
                          <a:cs typeface="Amatic SC" panose="00000500000000000000" pitchFamily="2" charset="-79"/>
                        </a:rPr>
                        <a:t>EYFS team meetings</a:t>
                      </a:r>
                    </a:p>
                    <a:p>
                      <a:pPr algn="ctr"/>
                      <a:endParaRPr lang="en-US" sz="1000" dirty="0">
                        <a:solidFill>
                          <a:schemeClr val="tx1"/>
                        </a:solidFill>
                        <a:latin typeface="+mn-lt"/>
                        <a:cs typeface="Amatic SC" panose="00000500000000000000" pitchFamily="2" charset="-79"/>
                      </a:endParaRPr>
                    </a:p>
                    <a:p>
                      <a:pPr algn="ct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000" dirty="0">
                          <a:solidFill>
                            <a:schemeClr val="tx1"/>
                          </a:solidFill>
                          <a:latin typeface="+mn-lt"/>
                          <a:cs typeface="Amatic SC" panose="00000500000000000000" pitchFamily="2" charset="-79"/>
                        </a:rPr>
                        <a:t>Cluster moderations ongoing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EYFS team meetings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tx1"/>
                        </a:solidFill>
                        <a:latin typeface="+mn-lt"/>
                        <a:cs typeface="Amatic SC" panose="00000500000000000000" pitchFamily="2" charset="-79"/>
                      </a:endParaRPr>
                    </a:p>
                    <a:p>
                      <a:pPr algn="ctr"/>
                      <a:endParaRPr lang="en-GB" sz="1000" dirty="0">
                        <a:solidFill>
                          <a:schemeClr val="tx1"/>
                        </a:solidFill>
                        <a:latin typeface="+mn-lt"/>
                        <a:cs typeface="Amatic SC" panose="00000500000000000000" pitchFamily="2" charset="-79"/>
                      </a:endParaRPr>
                    </a:p>
                    <a:p>
                      <a:pPr algn="ctr"/>
                      <a:endParaRPr lang="en-US"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00" dirty="0">
                          <a:solidFill>
                            <a:schemeClr val="tx1"/>
                          </a:solidFill>
                          <a:latin typeface="+mn-lt"/>
                          <a:cs typeface="Amatic SC" panose="00000500000000000000" pitchFamily="2" charset="-79"/>
                        </a:rPr>
                        <a:t>Pupil progress meetings</a:t>
                      </a:r>
                    </a:p>
                    <a:p>
                      <a:pPr algn="ctr"/>
                      <a:r>
                        <a:rPr lang="en-US" sz="1000" dirty="0">
                          <a:solidFill>
                            <a:schemeClr val="tx1"/>
                          </a:solidFill>
                          <a:latin typeface="+mn-lt"/>
                          <a:cs typeface="Amatic SC" panose="00000500000000000000" pitchFamily="2" charset="-79"/>
                        </a:rPr>
                        <a:t>Parents evening info </a:t>
                      </a:r>
                    </a:p>
                    <a:p>
                      <a:pPr algn="ctr"/>
                      <a:r>
                        <a:rPr lang="en-US" sz="1000" dirty="0">
                          <a:solidFill>
                            <a:schemeClr val="tx1"/>
                          </a:solidFill>
                          <a:latin typeface="+mn-lt"/>
                          <a:cs typeface="Amatic SC" panose="00000500000000000000" pitchFamily="2" charset="-79"/>
                        </a:rPr>
                        <a:t>EYFS team meetings </a:t>
                      </a:r>
                    </a:p>
                    <a:p>
                      <a:pPr algn="ctr"/>
                      <a:r>
                        <a:rPr lang="en-GB" sz="1000" dirty="0">
                          <a:solidFill>
                            <a:schemeClr val="tx1"/>
                          </a:solidFill>
                          <a:latin typeface="+mn-lt"/>
                          <a:cs typeface="Amatic SC" panose="00000500000000000000" pitchFamily="2" charset="-79"/>
                        </a:rPr>
                        <a:t>EOY data to</a:t>
                      </a:r>
                      <a:r>
                        <a:rPr lang="en-GB" sz="1000" baseline="0" dirty="0">
                          <a:solidFill>
                            <a:schemeClr val="tx1"/>
                          </a:solidFill>
                          <a:latin typeface="+mn-lt"/>
                          <a:cs typeface="Amatic SC" panose="00000500000000000000" pitchFamily="2" charset="-79"/>
                        </a:rPr>
                        <a:t> pass to Reception staff/ new schools </a:t>
                      </a: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3662612"/>
                  </a:ext>
                </a:extLst>
              </a:tr>
              <a:tr h="1211062">
                <a:tc>
                  <a:txBody>
                    <a:bodyPr/>
                    <a:lstStyle/>
                    <a:p>
                      <a:pPr algn="ctr"/>
                      <a:r>
                        <a:rPr lang="en-US" sz="2400" b="1" dirty="0">
                          <a:latin typeface="Amatic SC" panose="00000500000000000000" pitchFamily="2" charset="-79"/>
                          <a:cs typeface="Amatic SC" panose="00000500000000000000" pitchFamily="2" charset="-79"/>
                        </a:rPr>
                        <a:t>Parental </a:t>
                      </a:r>
                    </a:p>
                    <a:p>
                      <a:pPr algn="ctr"/>
                      <a:r>
                        <a:rPr lang="en-US" sz="2400" b="1" dirty="0">
                          <a:latin typeface="Amatic SC" panose="00000500000000000000" pitchFamily="2" charset="-79"/>
                          <a:cs typeface="Amatic SC" panose="00000500000000000000" pitchFamily="2" charset="-79"/>
                        </a:rPr>
                        <a:t>Involvement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1000" dirty="0">
                          <a:solidFill>
                            <a:schemeClr val="tx1"/>
                          </a:solidFill>
                          <a:latin typeface="+mn-lt"/>
                          <a:cs typeface="Amatic SC" panose="00000500000000000000" pitchFamily="2" charset="-79"/>
                        </a:rPr>
                        <a:t>Parent meeting in June Home / School Agreement </a:t>
                      </a:r>
                    </a:p>
                    <a:p>
                      <a:pPr algn="ctr"/>
                      <a:r>
                        <a:rPr lang="en-GB" sz="1000" dirty="0">
                          <a:solidFill>
                            <a:schemeClr val="tx1"/>
                          </a:solidFill>
                          <a:latin typeface="+mn-lt"/>
                          <a:cs typeface="Amatic SC" panose="00000500000000000000" pitchFamily="2" charset="-79"/>
                        </a:rPr>
                        <a:t>Meet the teacher September Dojo messages available</a:t>
                      </a:r>
                      <a:r>
                        <a:rPr lang="en-GB" sz="1000" baseline="0" dirty="0">
                          <a:solidFill>
                            <a:schemeClr val="tx1"/>
                          </a:solidFill>
                          <a:latin typeface="+mn-lt"/>
                          <a:cs typeface="Amatic SC" panose="00000500000000000000" pitchFamily="2" charset="-79"/>
                        </a:rPr>
                        <a:t> everyday</a:t>
                      </a:r>
                    </a:p>
                    <a:p>
                      <a:pPr algn="ctr"/>
                      <a:r>
                        <a:rPr lang="en-GB" sz="1000" baseline="0" dirty="0">
                          <a:solidFill>
                            <a:schemeClr val="tx1"/>
                          </a:solidFill>
                          <a:latin typeface="+mn-lt"/>
                          <a:cs typeface="Amatic SC" panose="00000500000000000000" pitchFamily="2" charset="-79"/>
                        </a:rPr>
                        <a:t>X2 stay and play sessions </a:t>
                      </a:r>
                      <a:r>
                        <a:rPr lang="en-GB" sz="1000" baseline="0">
                          <a:solidFill>
                            <a:schemeClr val="tx1"/>
                          </a:solidFill>
                          <a:latin typeface="+mn-lt"/>
                          <a:cs typeface="Amatic SC" panose="00000500000000000000" pitchFamily="2" charset="-79"/>
                        </a:rPr>
                        <a:t>in Summer</a:t>
                      </a: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mn-lt"/>
                          <a:cs typeface="Amatic SC" panose="00000500000000000000" pitchFamily="2" charset="-79"/>
                        </a:rPr>
                        <a:t>Dojo messages available</a:t>
                      </a:r>
                      <a:r>
                        <a:rPr lang="en-GB" sz="1000" baseline="0" dirty="0">
                          <a:solidFill>
                            <a:schemeClr val="tx1"/>
                          </a:solidFill>
                          <a:latin typeface="+mn-lt"/>
                          <a:cs typeface="Amatic SC" panose="00000500000000000000" pitchFamily="2" charset="-79"/>
                        </a:rPr>
                        <a:t> everyday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aseline="0" dirty="0">
                          <a:solidFill>
                            <a:schemeClr val="tx1"/>
                          </a:solidFill>
                          <a:latin typeface="+mn-lt"/>
                          <a:cs typeface="Amatic SC" panose="00000500000000000000" pitchFamily="2" charset="-79"/>
                        </a:rPr>
                        <a:t>Stay and play mornings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aseline="0" dirty="0">
                          <a:solidFill>
                            <a:schemeClr val="tx1"/>
                          </a:solidFill>
                          <a:latin typeface="+mn-lt"/>
                          <a:cs typeface="Amatic SC" panose="00000500000000000000" pitchFamily="2" charset="-79"/>
                        </a:rPr>
                        <a:t>Christmas craft workshop </a:t>
                      </a:r>
                      <a:endParaRPr lang="en-GB"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mn-lt"/>
                          <a:cs typeface="Amatic SC" panose="00000500000000000000" pitchFamily="2" charset="-79"/>
                        </a:rPr>
                        <a:t>Dojo messages available</a:t>
                      </a:r>
                      <a:r>
                        <a:rPr lang="en-GB" sz="1000" baseline="0" dirty="0">
                          <a:solidFill>
                            <a:schemeClr val="tx1"/>
                          </a:solidFill>
                          <a:latin typeface="+mn-lt"/>
                          <a:cs typeface="Amatic SC" panose="00000500000000000000" pitchFamily="2" charset="-79"/>
                        </a:rPr>
                        <a:t> everyday</a:t>
                      </a:r>
                      <a:endParaRPr lang="en-GB"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mn-lt"/>
                          <a:cs typeface="Amatic SC" panose="00000500000000000000" pitchFamily="2" charset="-79"/>
                        </a:rPr>
                        <a:t>Dojo messages available</a:t>
                      </a:r>
                      <a:r>
                        <a:rPr lang="en-GB" sz="1000" baseline="0" dirty="0">
                          <a:solidFill>
                            <a:schemeClr val="tx1"/>
                          </a:solidFill>
                          <a:latin typeface="+mn-lt"/>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aseline="0" dirty="0">
                          <a:solidFill>
                            <a:schemeClr val="tx1"/>
                          </a:solidFill>
                          <a:latin typeface="+mn-lt"/>
                          <a:cs typeface="Amatic SC" panose="00000500000000000000" pitchFamily="2" charset="-79"/>
                        </a:rPr>
                        <a:t>everyday</a:t>
                      </a:r>
                      <a:endParaRPr lang="en-GB"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mn-lt"/>
                          <a:cs typeface="Amatic SC" panose="00000500000000000000" pitchFamily="2" charset="-79"/>
                        </a:rPr>
                        <a:t>Easter crafts parent workshop</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Phonics Morning – Look how far we have come!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mn-lt"/>
                          <a:cs typeface="Amatic SC" panose="00000500000000000000" pitchFamily="2" charset="-79"/>
                        </a:rPr>
                        <a:t>Dojo messages available</a:t>
                      </a:r>
                      <a:r>
                        <a:rPr lang="en-GB" sz="1000" baseline="0" dirty="0">
                          <a:solidFill>
                            <a:schemeClr val="tx1"/>
                          </a:solidFill>
                          <a:latin typeface="+mn-lt"/>
                          <a:cs typeface="Amatic SC" panose="00000500000000000000" pitchFamily="2" charset="-79"/>
                        </a:rPr>
                        <a:t> everyday</a:t>
                      </a:r>
                      <a:endParaRPr lang="en-GB"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mn-lt"/>
                          <a:cs typeface="Amatic SC" panose="00000500000000000000" pitchFamily="2" charset="-79"/>
                        </a:rPr>
                        <a:t>Dojo messages available</a:t>
                      </a:r>
                      <a:r>
                        <a:rPr lang="en-GB" sz="1000" baseline="0" dirty="0">
                          <a:solidFill>
                            <a:schemeClr val="tx1"/>
                          </a:solidFill>
                          <a:latin typeface="+mn-lt"/>
                          <a:cs typeface="Amatic SC" panose="00000500000000000000" pitchFamily="2" charset="-79"/>
                        </a:rPr>
                        <a:t> everyday</a:t>
                      </a:r>
                      <a:endParaRPr lang="en-GB"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mn-lt"/>
                          <a:cs typeface="Amatic SC" panose="00000500000000000000" pitchFamily="2" charset="-79"/>
                        </a:rPr>
                        <a:t>Sports</a:t>
                      </a:r>
                      <a:r>
                        <a:rPr lang="en-GB" sz="1000" baseline="0" dirty="0">
                          <a:solidFill>
                            <a:schemeClr val="tx1"/>
                          </a:solidFill>
                          <a:latin typeface="+mn-lt"/>
                          <a:cs typeface="Amatic SC" panose="00000500000000000000" pitchFamily="2" charset="-79"/>
                        </a:rPr>
                        <a:t> day </a:t>
                      </a:r>
                      <a:endParaRPr lang="en-GB"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84788128"/>
                  </a:ext>
                </a:extLst>
              </a:tr>
            </a:tbl>
          </a:graphicData>
        </a:graphic>
      </p:graphicFrame>
    </p:spTree>
    <p:extLst>
      <p:ext uri="{BB962C8B-B14F-4D97-AF65-F5344CB8AC3E}">
        <p14:creationId xmlns:p14="http://schemas.microsoft.com/office/powerpoint/2010/main" val="4479867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7025</TotalTime>
  <Words>2340</Words>
  <Application>Microsoft Office PowerPoint</Application>
  <PresentationFormat>Widescreen</PresentationFormat>
  <Paragraphs>524</Paragraphs>
  <Slides>6</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Amatic SC</vt:lpstr>
      <vt:lpstr>Comic Sans MS</vt:lpstr>
      <vt:lpstr>Calibri</vt:lpstr>
      <vt:lpstr>Adler</vt:lpstr>
      <vt:lpstr>Arial</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Teacher</cp:lastModifiedBy>
  <cp:revision>230</cp:revision>
  <cp:lastPrinted>2025-10-14T13:11:21Z</cp:lastPrinted>
  <dcterms:created xsi:type="dcterms:W3CDTF">2021-06-03T07:59:39Z</dcterms:created>
  <dcterms:modified xsi:type="dcterms:W3CDTF">2026-10-01T10:40:20Z</dcterms:modified>
</cp:coreProperties>
</file>