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60" r:id="rId3"/>
    <p:sldId id="270" r:id="rId4"/>
    <p:sldId id="262" r:id="rId5"/>
    <p:sldId id="257" r:id="rId6"/>
    <p:sldId id="271" r:id="rId7"/>
    <p:sldId id="258" r:id="rId8"/>
    <p:sldId id="264" r:id="rId9"/>
    <p:sldId id="263" r:id="rId10"/>
    <p:sldId id="265" r:id="rId11"/>
    <p:sldId id="267" r:id="rId12"/>
    <p:sldId id="268" r:id="rId13"/>
    <p:sldId id="266" r:id="rId14"/>
    <p:sldId id="272" r:id="rId15"/>
    <p:sldId id="273" r:id="rId16"/>
    <p:sldId id="274" r:id="rId17"/>
    <p:sldId id="275" r:id="rId18"/>
    <p:sldId id="259" r:id="rId19"/>
    <p:sldId id="261" r:id="rId20"/>
    <p:sldId id="26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7" autoAdjust="0"/>
    <p:restoredTop sz="94660"/>
  </p:normalViewPr>
  <p:slideViewPr>
    <p:cSldViewPr snapToGrid="0">
      <p:cViewPr varScale="1">
        <p:scale>
          <a:sx n="82" d="100"/>
          <a:sy n="82" d="100"/>
        </p:scale>
        <p:origin x="54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2667031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39480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00509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2755473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38045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2929732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4089249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1264827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1604719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876715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2169280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3208467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892680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865796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93C937A-105F-4C0D-A16E-9A7539D0E21B}" type="datetimeFigureOut">
              <a:rPr lang="en-GB" smtClean="0"/>
              <a:t>28/08/2026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68F1683-17D1-4070-8169-624E909478C1}" type="slidenum">
              <a:rPr lang="en-GB" smtClean="0"/>
              <a:t>‹#›</a:t>
            </a:fld>
            <a:endParaRPr lang="en-GB" dirty="0"/>
          </a:p>
        </p:txBody>
      </p:sp>
    </p:spTree>
    <p:extLst>
      <p:ext uri="{BB962C8B-B14F-4D97-AF65-F5344CB8AC3E}">
        <p14:creationId xmlns:p14="http://schemas.microsoft.com/office/powerpoint/2010/main" val="1452458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68F1683-17D1-4070-8169-624E909478C1}" type="slidenum">
              <a:rPr lang="en-GB" smtClean="0"/>
              <a:t>‹#›</a:t>
            </a:fld>
            <a:endParaRPr lang="en-GB" dirty="0"/>
          </a:p>
        </p:txBody>
      </p:sp>
      <p:sp>
        <p:nvSpPr>
          <p:cNvPr id="5" name="Date Placeholder 4"/>
          <p:cNvSpPr>
            <a:spLocks noGrp="1"/>
          </p:cNvSpPr>
          <p:nvPr>
            <p:ph type="dt" sz="half" idx="10"/>
          </p:nvPr>
        </p:nvSpPr>
        <p:spPr/>
        <p:txBody>
          <a:bodyPr/>
          <a:lstStyle/>
          <a:p>
            <a:fld id="{593C937A-105F-4C0D-A16E-9A7539D0E21B}" type="datetimeFigureOut">
              <a:rPr lang="en-GB" smtClean="0"/>
              <a:t>28/08/2026</a:t>
            </a:fld>
            <a:endParaRPr lang="en-GB" dirty="0"/>
          </a:p>
        </p:txBody>
      </p:sp>
    </p:spTree>
    <p:extLst>
      <p:ext uri="{BB962C8B-B14F-4D97-AF65-F5344CB8AC3E}">
        <p14:creationId xmlns:p14="http://schemas.microsoft.com/office/powerpoint/2010/main" val="4149156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93C937A-105F-4C0D-A16E-9A7539D0E21B}" type="datetimeFigureOut">
              <a:rPr lang="en-GB" smtClean="0"/>
              <a:t>28/08/2026</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68F1683-17D1-4070-8169-624E909478C1}" type="slidenum">
              <a:rPr lang="en-GB" smtClean="0"/>
              <a:t>‹#›</a:t>
            </a:fld>
            <a:endParaRPr lang="en-GB" dirty="0"/>
          </a:p>
        </p:txBody>
      </p:sp>
    </p:spTree>
    <p:extLst>
      <p:ext uri="{BB962C8B-B14F-4D97-AF65-F5344CB8AC3E}">
        <p14:creationId xmlns:p14="http://schemas.microsoft.com/office/powerpoint/2010/main" val="330063483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www.manor-road.lancsngfl.ac.uk/"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Welcome to Y3!</a:t>
            </a:r>
          </a:p>
        </p:txBody>
      </p:sp>
    </p:spTree>
    <p:extLst>
      <p:ext uri="{BB962C8B-B14F-4D97-AF65-F5344CB8AC3E}">
        <p14:creationId xmlns:p14="http://schemas.microsoft.com/office/powerpoint/2010/main" val="4090700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4" name="Picture 12" descr="St Josephs Catholic Primary School Spelling - St Josephs Catholic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49" y="372460"/>
            <a:ext cx="8804275" cy="6226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504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900" t="2446" r="3499" b="12498"/>
          <a:stretch/>
        </p:blipFill>
        <p:spPr>
          <a:xfrm>
            <a:off x="609599" y="779929"/>
            <a:ext cx="10883153" cy="5816061"/>
          </a:xfrm>
          <a:prstGeom prst="rect">
            <a:avLst/>
          </a:prstGeom>
          <a:ln>
            <a:solidFill>
              <a:schemeClr val="accent1"/>
            </a:solidFill>
          </a:ln>
          <a:effectLst>
            <a:outerShdw blurRad="190500" algn="tl" rotWithShape="0">
              <a:srgbClr val="000000">
                <a:alpha val="70000"/>
              </a:srgbClr>
            </a:outerShdw>
          </a:effectLst>
        </p:spPr>
      </p:pic>
      <p:sp>
        <p:nvSpPr>
          <p:cNvPr id="3" name="TextBox 2"/>
          <p:cNvSpPr txBox="1"/>
          <p:nvPr/>
        </p:nvSpPr>
        <p:spPr>
          <a:xfrm>
            <a:off x="3673286" y="259975"/>
            <a:ext cx="4755778" cy="400110"/>
          </a:xfrm>
          <a:prstGeom prst="rect">
            <a:avLst/>
          </a:prstGeom>
          <a:noFill/>
        </p:spPr>
        <p:txBody>
          <a:bodyPr wrap="square" rtlCol="0">
            <a:spAutoFit/>
          </a:bodyPr>
          <a:lstStyle/>
          <a:p>
            <a:r>
              <a:rPr lang="en-GB" sz="2000" b="1" dirty="0">
                <a:solidFill>
                  <a:srgbClr val="0070C0"/>
                </a:solidFill>
                <a:latin typeface="Comic Sans MS" panose="030F0702030302020204" pitchFamily="66" charset="0"/>
              </a:rPr>
              <a:t>Years 3 and 4 Statutory Spellings</a:t>
            </a:r>
          </a:p>
        </p:txBody>
      </p:sp>
    </p:spTree>
    <p:extLst>
      <p:ext uri="{BB962C8B-B14F-4D97-AF65-F5344CB8AC3E}">
        <p14:creationId xmlns:p14="http://schemas.microsoft.com/office/powerpoint/2010/main" val="3188436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423069" y="203200"/>
            <a:ext cx="10695141" cy="6492105"/>
          </a:xfrm>
          <a:prstGeom prst="rect">
            <a:avLst/>
          </a:prstGeom>
        </p:spPr>
      </p:pic>
      <p:pic>
        <p:nvPicPr>
          <p:cNvPr id="2059" name="Picture 11" descr="word what cut from newspaper isolated on white Stock Photo - Alamy"/>
          <p:cNvPicPr>
            <a:picLocks noChangeAspect="1" noChangeArrowheads="1"/>
          </p:cNvPicPr>
          <p:nvPr/>
        </p:nvPicPr>
        <p:blipFill>
          <a:blip r:embed="rId3" cstate="print">
            <a:extLst>
              <a:ext uri="{28A0092B-C50C-407E-A947-70E740481C1C}">
                <a14:useLocalDpi xmlns:a14="http://schemas.microsoft.com/office/drawing/2010/main" val="0"/>
              </a:ext>
            </a:extLst>
          </a:blip>
          <a:srcRect t="19513" b="30487"/>
          <a:stretch>
            <a:fillRect/>
          </a:stretch>
        </p:blipFill>
        <p:spPr bwMode="auto">
          <a:xfrm>
            <a:off x="0" y="0"/>
            <a:ext cx="846138" cy="31273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pelling Games with Scrabb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066800" cy="754063"/>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Word Wall Words - Word Shapes (First) by jessae | Tp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1112838" cy="7842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2" descr="Memory aids for children | Spelling mnemonics for kids | TheSchoolRu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457200" cy="373063"/>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descr="What is the meaning of this?! - Drawception"/>
          <p:cNvPicPr>
            <a:picLocks noChangeAspect="1" noChangeArrowheads="1"/>
          </p:cNvPicPr>
          <p:nvPr/>
        </p:nvPicPr>
        <p:blipFill>
          <a:blip r:embed="rId7" cstate="print">
            <a:extLst>
              <a:ext uri="{28A0092B-C50C-407E-A947-70E740481C1C}">
                <a14:useLocalDpi xmlns:a14="http://schemas.microsoft.com/office/drawing/2010/main" val="0"/>
              </a:ext>
            </a:extLst>
          </a:blip>
          <a:srcRect b="22223"/>
          <a:stretch>
            <a:fillRect/>
          </a:stretch>
        </p:blipFill>
        <p:spPr bwMode="auto">
          <a:xfrm>
            <a:off x="0" y="0"/>
            <a:ext cx="579438" cy="373063"/>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Square Spiral Icons - Download Free Vector Icons | Noun Projec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V="1">
            <a:off x="1112838" y="735013"/>
            <a:ext cx="342900" cy="342900"/>
          </a:xfrm>
          <a:prstGeom prst="rect">
            <a:avLst/>
          </a:prstGeom>
          <a:noFill/>
          <a:extLst>
            <a:ext uri="{909E8E84-426E-40DD-AFC4-6F175D3DCCD1}">
              <a14:hiddenFill xmlns:a14="http://schemas.microsoft.com/office/drawing/2010/main">
                <a:solidFill>
                  <a:srgbClr val="FFFFFF"/>
                </a:solidFill>
              </a14:hiddenFill>
            </a:ext>
          </a:extLst>
        </p:spPr>
      </p:pic>
      <p:grpSp>
        <p:nvGrpSpPr>
          <p:cNvPr id="2050" name="Group 2"/>
          <p:cNvGrpSpPr>
            <a:grpSpLocks/>
          </p:cNvGrpSpPr>
          <p:nvPr/>
        </p:nvGrpSpPr>
        <p:grpSpPr bwMode="auto">
          <a:xfrm>
            <a:off x="87313" y="112713"/>
            <a:ext cx="1249362" cy="1044575"/>
            <a:chOff x="1440" y="1452"/>
            <a:chExt cx="1452" cy="1512"/>
          </a:xfrm>
        </p:grpSpPr>
      </p:grpSp>
    </p:spTree>
    <p:extLst>
      <p:ext uri="{BB962C8B-B14F-4D97-AF65-F5344CB8AC3E}">
        <p14:creationId xmlns:p14="http://schemas.microsoft.com/office/powerpoint/2010/main" val="2535690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8588"/>
            <a:ext cx="8596668" cy="1571812"/>
          </a:xfrm>
        </p:spPr>
        <p:txBody>
          <a:bodyPr/>
          <a:lstStyle/>
          <a:p>
            <a:r>
              <a:rPr lang="en-GB" dirty="0"/>
              <a:t>Working at Home:  </a:t>
            </a:r>
            <a:r>
              <a:rPr lang="en-GB" sz="2400" dirty="0">
                <a:solidFill>
                  <a:srgbClr val="0070C0"/>
                </a:solidFill>
                <a:latin typeface="Comic Sans MS" panose="030F0702030302020204" pitchFamily="66" charset="0"/>
              </a:rPr>
              <a:t>Maths</a:t>
            </a:r>
          </a:p>
        </p:txBody>
      </p:sp>
      <p:sp>
        <p:nvSpPr>
          <p:cNvPr id="4" name="Rectangle 3"/>
          <p:cNvSpPr/>
          <p:nvPr/>
        </p:nvSpPr>
        <p:spPr>
          <a:xfrm>
            <a:off x="244099" y="1077415"/>
            <a:ext cx="9463138" cy="6050311"/>
          </a:xfrm>
          <a:prstGeom prst="rect">
            <a:avLst/>
          </a:prstGeom>
        </p:spPr>
        <p:txBody>
          <a:bodyPr wrap="square">
            <a:spAutoFit/>
          </a:bodyPr>
          <a:lstStyle/>
          <a:p>
            <a:pPr>
              <a:lnSpc>
                <a:spcPct val="120000"/>
              </a:lnSpc>
            </a:pPr>
            <a:r>
              <a:rPr lang="en-GB" dirty="0">
                <a:latin typeface="Comic Sans MS" panose="030F0702030302020204" pitchFamily="66" charset="0"/>
              </a:rPr>
              <a:t> Please practise mental maths skills, especially times tables, as a lack of this knowledge can become a barrier to accessing Y3 maths work.</a:t>
            </a:r>
          </a:p>
          <a:p>
            <a:pPr>
              <a:lnSpc>
                <a:spcPct val="120000"/>
              </a:lnSpc>
            </a:pPr>
            <a:endParaRPr lang="en-GB" dirty="0">
              <a:latin typeface="Comic Sans MS" panose="030F0702030302020204" pitchFamily="66" charset="0"/>
            </a:endParaRPr>
          </a:p>
          <a:p>
            <a:pPr>
              <a:lnSpc>
                <a:spcPct val="120000"/>
              </a:lnSpc>
            </a:pPr>
            <a:r>
              <a:rPr lang="en-GB" dirty="0">
                <a:latin typeface="Comic Sans MS" panose="030F0702030302020204" pitchFamily="66" charset="0"/>
              </a:rPr>
              <a:t>Things to practise regularly:</a:t>
            </a:r>
          </a:p>
          <a:p>
            <a:pPr marL="285750" indent="-285750">
              <a:lnSpc>
                <a:spcPct val="120000"/>
              </a:lnSpc>
              <a:buFont typeface="Wingdings" panose="05000000000000000000" pitchFamily="2" charset="2"/>
              <a:buChar char="Ø"/>
            </a:pPr>
            <a:r>
              <a:rPr lang="en-GB" dirty="0">
                <a:solidFill>
                  <a:srgbClr val="FF0066"/>
                </a:solidFill>
                <a:latin typeface="Comic Sans MS" panose="030F0702030302020204" pitchFamily="66" charset="0"/>
              </a:rPr>
              <a:t>number bonds   </a:t>
            </a:r>
            <a:r>
              <a:rPr lang="en-GB" dirty="0">
                <a:latin typeface="Comic Sans MS" panose="030F0702030302020204" pitchFamily="66" charset="0"/>
              </a:rPr>
              <a:t>(10= 2+8 = 6+4 etc.    100 = 20+80 = 60 +40 etc.     100 = 28 + 72, etc.</a:t>
            </a:r>
          </a:p>
          <a:p>
            <a:pPr marL="285750" indent="-285750">
              <a:lnSpc>
                <a:spcPct val="120000"/>
              </a:lnSpc>
              <a:buFont typeface="Wingdings" panose="05000000000000000000" pitchFamily="2" charset="2"/>
              <a:buChar char="Ø"/>
            </a:pPr>
            <a:r>
              <a:rPr lang="en-GB" dirty="0">
                <a:solidFill>
                  <a:srgbClr val="FF0066"/>
                </a:solidFill>
                <a:latin typeface="Comic Sans MS" panose="030F0702030302020204" pitchFamily="66" charset="0"/>
              </a:rPr>
              <a:t>times tables </a:t>
            </a:r>
            <a:r>
              <a:rPr lang="en-GB" dirty="0">
                <a:latin typeface="Comic Sans MS" panose="030F0702030302020204" pitchFamily="66" charset="0"/>
              </a:rPr>
              <a:t>(TTRS) To have achieved Y2 standard, children </a:t>
            </a:r>
            <a:r>
              <a:rPr lang="en-GB" u="sng" dirty="0">
                <a:latin typeface="Comic Sans MS" panose="030F0702030302020204" pitchFamily="66" charset="0"/>
              </a:rPr>
              <a:t>should already </a:t>
            </a:r>
            <a:r>
              <a:rPr lang="en-GB" dirty="0">
                <a:latin typeface="Comic Sans MS" panose="030F0702030302020204" pitchFamily="66" charset="0"/>
              </a:rPr>
              <a:t>have </a:t>
            </a:r>
            <a:r>
              <a:rPr lang="en-GB" u="sng" dirty="0">
                <a:latin typeface="Comic Sans MS" panose="030F0702030302020204" pitchFamily="66" charset="0"/>
              </a:rPr>
              <a:t>fast recall </a:t>
            </a:r>
            <a:r>
              <a:rPr lang="en-GB" dirty="0">
                <a:latin typeface="Comic Sans MS" panose="030F0702030302020204" pitchFamily="66" charset="0"/>
              </a:rPr>
              <a:t>of 2, 5 and 10 times tables and be able to say their 3s and 4s. By the end of the year, we aim for them to have fast recall of the 2-5, 8 and 10 times tables. </a:t>
            </a:r>
          </a:p>
          <a:p>
            <a:pPr marL="285750" indent="-285750">
              <a:lnSpc>
                <a:spcPct val="120000"/>
              </a:lnSpc>
              <a:buFont typeface="Wingdings" panose="05000000000000000000" pitchFamily="2" charset="2"/>
              <a:buChar char="Ø"/>
            </a:pPr>
            <a:r>
              <a:rPr lang="en-GB" dirty="0">
                <a:solidFill>
                  <a:srgbClr val="FF0066"/>
                </a:solidFill>
                <a:latin typeface="Comic Sans MS" panose="030F0702030302020204" pitchFamily="66" charset="0"/>
              </a:rPr>
              <a:t>mental addition and subtraction </a:t>
            </a:r>
            <a:r>
              <a:rPr lang="en-GB" dirty="0">
                <a:latin typeface="Comic Sans MS" panose="030F0702030302020204" pitchFamily="66" charset="0"/>
              </a:rPr>
              <a:t>of 2-digit numbers. </a:t>
            </a:r>
          </a:p>
          <a:p>
            <a:pPr marL="285750" indent="-285750">
              <a:lnSpc>
                <a:spcPct val="120000"/>
              </a:lnSpc>
              <a:buFont typeface="Wingdings" panose="05000000000000000000" pitchFamily="2" charset="2"/>
              <a:buChar char="Ø"/>
            </a:pPr>
            <a:r>
              <a:rPr lang="en-GB" dirty="0">
                <a:solidFill>
                  <a:srgbClr val="FF0066"/>
                </a:solidFill>
                <a:latin typeface="Comic Sans MS" panose="030F0702030302020204" pitchFamily="66" charset="0"/>
              </a:rPr>
              <a:t>using money </a:t>
            </a:r>
            <a:r>
              <a:rPr lang="en-GB" dirty="0">
                <a:latin typeface="Comic Sans MS" panose="030F0702030302020204" pitchFamily="66" charset="0"/>
              </a:rPr>
              <a:t>(all coins &amp; notes) and working out change. </a:t>
            </a:r>
          </a:p>
          <a:p>
            <a:pPr marL="285750" indent="-285750">
              <a:lnSpc>
                <a:spcPct val="120000"/>
              </a:lnSpc>
              <a:buFont typeface="Wingdings" panose="05000000000000000000" pitchFamily="2" charset="2"/>
              <a:buChar char="Ø"/>
            </a:pPr>
            <a:r>
              <a:rPr lang="en-GB" dirty="0">
                <a:solidFill>
                  <a:srgbClr val="FF0066"/>
                </a:solidFill>
                <a:latin typeface="Comic Sans MS" panose="030F0702030302020204" pitchFamily="66" charset="0"/>
              </a:rPr>
              <a:t>telling the time to the minute </a:t>
            </a:r>
            <a:r>
              <a:rPr lang="en-GB" dirty="0">
                <a:latin typeface="Comic Sans MS" panose="030F0702030302020204" pitchFamily="66" charset="0"/>
              </a:rPr>
              <a:t>(both analogue &amp; digital) and working out time intervals (e.g. What time will it be in an hour and a quarter?  What time was it 40 minutes ago? How long has it been since…? How long is it until bedtime?)</a:t>
            </a:r>
          </a:p>
          <a:p>
            <a:pPr>
              <a:lnSpc>
                <a:spcPct val="120000"/>
              </a:lnSpc>
            </a:pPr>
            <a:r>
              <a:rPr lang="en-GB" dirty="0">
                <a:latin typeface="Comic Sans MS" panose="030F0702030302020204" pitchFamily="66" charset="0"/>
              </a:rPr>
              <a:t>    Can they work out what time it is just by looking at the hour hand?</a:t>
            </a:r>
          </a:p>
          <a:p>
            <a:pPr marL="285750" indent="-285750">
              <a:lnSpc>
                <a:spcPct val="120000"/>
              </a:lnSpc>
              <a:buFont typeface="Wingdings" panose="05000000000000000000" pitchFamily="2" charset="2"/>
              <a:buChar char="Ø"/>
            </a:pPr>
            <a:r>
              <a:rPr lang="en-GB" dirty="0">
                <a:solidFill>
                  <a:srgbClr val="FF0066"/>
                </a:solidFill>
                <a:latin typeface="Comic Sans MS" panose="030F0702030302020204" pitchFamily="66" charset="0"/>
              </a:rPr>
              <a:t>Any practical application </a:t>
            </a:r>
            <a:r>
              <a:rPr lang="en-GB" dirty="0">
                <a:latin typeface="Comic Sans MS" panose="030F0702030302020204" pitchFamily="66" charset="0"/>
              </a:rPr>
              <a:t>of maths (measuring, baking, etc.)</a:t>
            </a:r>
          </a:p>
          <a:p>
            <a:pPr marL="285750" indent="-285750">
              <a:lnSpc>
                <a:spcPct val="120000"/>
              </a:lnSpc>
              <a:buFont typeface="Wingdings" panose="05000000000000000000" pitchFamily="2" charset="2"/>
              <a:buChar char="Ø"/>
            </a:pPr>
            <a:endParaRPr lang="en-GB" dirty="0">
              <a:latin typeface="Comic Sans MS" panose="030F0702030302020204" pitchFamily="66" charset="0"/>
            </a:endParaRPr>
          </a:p>
          <a:p>
            <a:pPr>
              <a:lnSpc>
                <a:spcPct val="120000"/>
              </a:lnSpc>
            </a:pPr>
            <a:endParaRPr lang="en-GB" dirty="0">
              <a:latin typeface="Comic Sans MS" panose="030F0702030302020204" pitchFamily="66" charset="0"/>
            </a:endParaRPr>
          </a:p>
        </p:txBody>
      </p:sp>
      <p:pic>
        <p:nvPicPr>
          <p:cNvPr id="5" name="Picture 2" descr="Times Tables Rock Stars: Play"/>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76884" y="1077415"/>
            <a:ext cx="1821033" cy="1376363"/>
          </a:xfrm>
          <a:prstGeom prst="rect">
            <a:avLst/>
          </a:prstGeom>
          <a:noFill/>
          <a:extLst>
            <a:ext uri="{909E8E84-426E-40DD-AFC4-6F175D3DCCD1}">
              <a14:hiddenFill xmlns:a14="http://schemas.microsoft.com/office/drawing/2010/main">
                <a:solidFill>
                  <a:srgbClr val="FFFFFF"/>
                </a:solidFill>
              </a14:hiddenFill>
            </a:ext>
          </a:extLst>
        </p:spPr>
      </p:pic>
      <p:pic>
        <p:nvPicPr>
          <p:cNvPr id="2090" name="Picture 42" descr="Hour Hand Gif - ClipArt Bes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89375" y="2596068"/>
            <a:ext cx="873125" cy="871219"/>
          </a:xfrm>
          <a:prstGeom prst="rect">
            <a:avLst/>
          </a:prstGeom>
          <a:noFill/>
          <a:extLst>
            <a:ext uri="{909E8E84-426E-40DD-AFC4-6F175D3DCCD1}">
              <a14:hiddenFill xmlns:a14="http://schemas.microsoft.com/office/drawing/2010/main">
                <a:solidFill>
                  <a:srgbClr val="FFFFFF"/>
                </a:solidFill>
              </a14:hiddenFill>
            </a:ext>
          </a:extLst>
        </p:spPr>
      </p:pic>
      <p:pic>
        <p:nvPicPr>
          <p:cNvPr id="2094" name="Picture 46" descr="Uk money british pounds. Uk sterling money pounds in the hand."/>
          <p:cNvPicPr>
            <a:picLocks noChangeAspect="1" noChangeArrowheads="1"/>
          </p:cNvPicPr>
          <p:nvPr/>
        </p:nvPicPr>
        <p:blipFill rotWithShape="1">
          <a:blip r:embed="rId4">
            <a:extLst>
              <a:ext uri="{28A0092B-C50C-407E-A947-70E740481C1C}">
                <a14:useLocalDpi xmlns:a14="http://schemas.microsoft.com/office/drawing/2010/main" val="0"/>
              </a:ext>
            </a:extLst>
          </a:blip>
          <a:srcRect l="10578" t="12285" r="10455" b="9364"/>
          <a:stretch/>
        </p:blipFill>
        <p:spPr bwMode="auto">
          <a:xfrm>
            <a:off x="9777821" y="3883934"/>
            <a:ext cx="2134696" cy="1516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525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A0B3A-FEB1-1E4D-0003-1BF7289B0806}"/>
              </a:ext>
            </a:extLst>
          </p:cNvPr>
          <p:cNvSpPr>
            <a:spLocks noGrp="1"/>
          </p:cNvSpPr>
          <p:nvPr>
            <p:ph type="title"/>
          </p:nvPr>
        </p:nvSpPr>
        <p:spPr>
          <a:xfrm>
            <a:off x="677334" y="609600"/>
            <a:ext cx="8596668" cy="678024"/>
          </a:xfrm>
        </p:spPr>
        <p:txBody>
          <a:bodyPr/>
          <a:lstStyle/>
          <a:p>
            <a:r>
              <a:rPr lang="en-GB" dirty="0"/>
              <a:t>Year 1 mental maths skills:</a:t>
            </a:r>
          </a:p>
        </p:txBody>
      </p:sp>
      <p:pic>
        <p:nvPicPr>
          <p:cNvPr id="4" name="Picture 3">
            <a:extLst>
              <a:ext uri="{FF2B5EF4-FFF2-40B4-BE49-F238E27FC236}">
                <a16:creationId xmlns:a16="http://schemas.microsoft.com/office/drawing/2014/main" id="{A9EA7AB3-12AE-7AAF-608D-88D46C44741B}"/>
              </a:ext>
            </a:extLst>
          </p:cNvPr>
          <p:cNvPicPr/>
          <p:nvPr/>
        </p:nvPicPr>
        <p:blipFill>
          <a:blip r:embed="rId2"/>
          <a:stretch>
            <a:fillRect/>
          </a:stretch>
        </p:blipFill>
        <p:spPr>
          <a:xfrm>
            <a:off x="788536" y="1635041"/>
            <a:ext cx="8374264" cy="4131278"/>
          </a:xfrm>
          <a:prstGeom prst="rect">
            <a:avLst/>
          </a:prstGeom>
        </p:spPr>
      </p:pic>
    </p:spTree>
    <p:extLst>
      <p:ext uri="{BB962C8B-B14F-4D97-AF65-F5344CB8AC3E}">
        <p14:creationId xmlns:p14="http://schemas.microsoft.com/office/powerpoint/2010/main" val="2388420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58541-D24D-C709-90EF-DCA2D47F2990}"/>
              </a:ext>
            </a:extLst>
          </p:cNvPr>
          <p:cNvSpPr>
            <a:spLocks noGrp="1"/>
          </p:cNvSpPr>
          <p:nvPr>
            <p:ph type="title"/>
          </p:nvPr>
        </p:nvSpPr>
        <p:spPr>
          <a:xfrm>
            <a:off x="677334" y="609600"/>
            <a:ext cx="8596668" cy="715347"/>
          </a:xfrm>
        </p:spPr>
        <p:txBody>
          <a:bodyPr/>
          <a:lstStyle/>
          <a:p>
            <a:r>
              <a:rPr lang="en-GB" dirty="0"/>
              <a:t>Year 2 mental maths skills:</a:t>
            </a:r>
          </a:p>
        </p:txBody>
      </p:sp>
      <p:pic>
        <p:nvPicPr>
          <p:cNvPr id="8" name="Picture 7">
            <a:extLst>
              <a:ext uri="{FF2B5EF4-FFF2-40B4-BE49-F238E27FC236}">
                <a16:creationId xmlns:a16="http://schemas.microsoft.com/office/drawing/2014/main" id="{3A82DDF4-78A3-B6B1-41F3-993271A1DE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049" y="1324947"/>
            <a:ext cx="8791075" cy="4721132"/>
          </a:xfrm>
          <a:prstGeom prst="rect">
            <a:avLst/>
          </a:prstGeom>
        </p:spPr>
      </p:pic>
    </p:spTree>
    <p:extLst>
      <p:ext uri="{BB962C8B-B14F-4D97-AF65-F5344CB8AC3E}">
        <p14:creationId xmlns:p14="http://schemas.microsoft.com/office/powerpoint/2010/main" val="4242220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58541-D24D-C709-90EF-DCA2D47F2990}"/>
              </a:ext>
            </a:extLst>
          </p:cNvPr>
          <p:cNvSpPr>
            <a:spLocks noGrp="1"/>
          </p:cNvSpPr>
          <p:nvPr>
            <p:ph type="title"/>
          </p:nvPr>
        </p:nvSpPr>
        <p:spPr>
          <a:xfrm>
            <a:off x="677334" y="609600"/>
            <a:ext cx="8596668" cy="715347"/>
          </a:xfrm>
        </p:spPr>
        <p:txBody>
          <a:bodyPr/>
          <a:lstStyle/>
          <a:p>
            <a:r>
              <a:rPr lang="en-GB" dirty="0"/>
              <a:t>Year 3 mental maths skills:</a:t>
            </a:r>
          </a:p>
        </p:txBody>
      </p:sp>
      <p:pic>
        <p:nvPicPr>
          <p:cNvPr id="4" name="Picture 3">
            <a:extLst>
              <a:ext uri="{FF2B5EF4-FFF2-40B4-BE49-F238E27FC236}">
                <a16:creationId xmlns:a16="http://schemas.microsoft.com/office/drawing/2014/main" id="{6C9B5AF4-06F5-D02F-E229-DA047A7AF3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689" y="1165218"/>
            <a:ext cx="9017172" cy="5243466"/>
          </a:xfrm>
          <a:prstGeom prst="rect">
            <a:avLst/>
          </a:prstGeom>
        </p:spPr>
      </p:pic>
    </p:spTree>
    <p:extLst>
      <p:ext uri="{BB962C8B-B14F-4D97-AF65-F5344CB8AC3E}">
        <p14:creationId xmlns:p14="http://schemas.microsoft.com/office/powerpoint/2010/main" val="813247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D265F-29D9-9D8D-EF72-461158B47F67}"/>
              </a:ext>
            </a:extLst>
          </p:cNvPr>
          <p:cNvSpPr>
            <a:spLocks noGrp="1"/>
          </p:cNvSpPr>
          <p:nvPr>
            <p:ph type="title"/>
          </p:nvPr>
        </p:nvSpPr>
        <p:spPr>
          <a:xfrm>
            <a:off x="677334" y="609600"/>
            <a:ext cx="8596668" cy="687355"/>
          </a:xfrm>
        </p:spPr>
        <p:txBody>
          <a:bodyPr/>
          <a:lstStyle/>
          <a:p>
            <a:r>
              <a:rPr lang="en-GB" dirty="0"/>
              <a:t>Year 4 mental maths skills</a:t>
            </a:r>
          </a:p>
        </p:txBody>
      </p:sp>
      <p:pic>
        <p:nvPicPr>
          <p:cNvPr id="5" name="Picture 4">
            <a:extLst>
              <a:ext uri="{FF2B5EF4-FFF2-40B4-BE49-F238E27FC236}">
                <a16:creationId xmlns:a16="http://schemas.microsoft.com/office/drawing/2014/main" id="{A54A4D04-9647-1AA0-9314-90B8EB771A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3" y="1405863"/>
            <a:ext cx="8641987" cy="5274855"/>
          </a:xfrm>
          <a:prstGeom prst="rect">
            <a:avLst/>
          </a:prstGeom>
        </p:spPr>
      </p:pic>
    </p:spTree>
    <p:extLst>
      <p:ext uri="{BB962C8B-B14F-4D97-AF65-F5344CB8AC3E}">
        <p14:creationId xmlns:p14="http://schemas.microsoft.com/office/powerpoint/2010/main" val="3227903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801" y="408451"/>
            <a:ext cx="8128174" cy="696449"/>
          </a:xfrm>
        </p:spPr>
        <p:txBody>
          <a:bodyPr/>
          <a:lstStyle/>
          <a:p>
            <a:r>
              <a:rPr lang="en-GB" dirty="0"/>
              <a:t>Equipment</a:t>
            </a:r>
          </a:p>
        </p:txBody>
      </p:sp>
      <p:pic>
        <p:nvPicPr>
          <p:cNvPr id="4098" name="Picture 2" descr="Pencil Clipart 1500*1500 transprent Png Free Download - Pencil, Stationery,  Writing Implement. - CleanPNG / Kiss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54784" y="576088"/>
            <a:ext cx="1200517" cy="120051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Free Partner Work Cliparts, Download Free Clip Art, Free Clip Art on Clipart  Library"/>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57345" y="4876974"/>
            <a:ext cx="2729855" cy="15515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48616" y="1282317"/>
            <a:ext cx="8945269" cy="5262979"/>
          </a:xfrm>
          <a:prstGeom prst="rect">
            <a:avLst/>
          </a:prstGeom>
          <a:noFill/>
        </p:spPr>
        <p:txBody>
          <a:bodyPr wrap="square" rtlCol="0">
            <a:spAutoFit/>
          </a:bodyPr>
          <a:lstStyle/>
          <a:p>
            <a:pPr>
              <a:lnSpc>
                <a:spcPct val="120000"/>
              </a:lnSpc>
              <a:spcAft>
                <a:spcPts val="1200"/>
              </a:spcAft>
            </a:pPr>
            <a:r>
              <a:rPr lang="en-GB" sz="2000" dirty="0">
                <a:latin typeface="Comic Sans MS" panose="030F0702030302020204" pitchFamily="66" charset="0"/>
              </a:rPr>
              <a:t>Bags are kept on the children’s pegs, so either reading packets or small back packs are ideal. There is no room for large bags so please keep these at home.</a:t>
            </a:r>
          </a:p>
          <a:p>
            <a:pPr>
              <a:lnSpc>
                <a:spcPct val="120000"/>
              </a:lnSpc>
              <a:spcAft>
                <a:spcPts val="1200"/>
              </a:spcAft>
            </a:pPr>
            <a:r>
              <a:rPr lang="en-GB" sz="2000" dirty="0">
                <a:latin typeface="Comic Sans MS" panose="030F0702030302020204" pitchFamily="66" charset="0"/>
              </a:rPr>
              <a:t>The children should not bring any equipment or things to show into school unless they have been asked to. We do not have regular ‘Show and Tell’ but if the children have something connected with our topics they would like to share or if they have achieved or made something special at home, a photograph can be uploaded to Dojo so that they can show the class.</a:t>
            </a:r>
          </a:p>
          <a:p>
            <a:pPr>
              <a:lnSpc>
                <a:spcPct val="120000"/>
              </a:lnSpc>
              <a:spcAft>
                <a:spcPts val="1200"/>
              </a:spcAft>
            </a:pPr>
            <a:r>
              <a:rPr lang="en-GB" sz="2000" dirty="0">
                <a:latin typeface="Comic Sans MS" panose="030F0702030302020204" pitchFamily="66" charset="0"/>
              </a:rPr>
              <a:t>Please ensure that all items of clothing and water bottles are named so that lost property can easily be retrieved. The children are responsible for their own property and have access to the lost property box at playtimes.</a:t>
            </a:r>
          </a:p>
          <a:p>
            <a:endParaRPr lang="en-GB" dirty="0"/>
          </a:p>
        </p:txBody>
      </p:sp>
    </p:spTree>
    <p:extLst>
      <p:ext uri="{BB962C8B-B14F-4D97-AF65-F5344CB8AC3E}">
        <p14:creationId xmlns:p14="http://schemas.microsoft.com/office/powerpoint/2010/main" val="1720048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a:t>
            </a:r>
          </a:p>
        </p:txBody>
      </p:sp>
      <p:sp>
        <p:nvSpPr>
          <p:cNvPr id="3" name="Content Placeholder 2"/>
          <p:cNvSpPr>
            <a:spLocks noGrp="1"/>
          </p:cNvSpPr>
          <p:nvPr>
            <p:ph idx="1"/>
          </p:nvPr>
        </p:nvSpPr>
        <p:spPr>
          <a:xfrm>
            <a:off x="677333" y="1270000"/>
            <a:ext cx="10538063" cy="5091043"/>
          </a:xfrm>
        </p:spPr>
        <p:txBody>
          <a:bodyPr>
            <a:normAutofit fontScale="77500" lnSpcReduction="20000"/>
          </a:bodyPr>
          <a:lstStyle/>
          <a:p>
            <a:pPr marL="0" indent="0">
              <a:lnSpc>
                <a:spcPct val="150000"/>
              </a:lnSpc>
              <a:buNone/>
            </a:pPr>
            <a:r>
              <a:rPr lang="en-GB" sz="2400" dirty="0">
                <a:latin typeface="Comic Sans MS" panose="030F0702030302020204" pitchFamily="66" charset="0"/>
              </a:rPr>
              <a:t>Please use the Dojo messaging facility. We will reply as soon as possible. </a:t>
            </a:r>
          </a:p>
          <a:p>
            <a:pPr marL="0" indent="0">
              <a:lnSpc>
                <a:spcPct val="150000"/>
              </a:lnSpc>
              <a:buNone/>
            </a:pPr>
            <a:r>
              <a:rPr lang="en-GB" sz="2400" dirty="0">
                <a:latin typeface="Comic Sans MS" panose="030F0702030302020204" pitchFamily="66" charset="0"/>
              </a:rPr>
              <a:t>Please understand that messages sent during the day might not be read until after school as staff are teaching. If a message is urgent (e.g. changes to who is picking children up after school), it is better to contact the office.</a:t>
            </a:r>
          </a:p>
          <a:p>
            <a:pPr marL="0" indent="0">
              <a:lnSpc>
                <a:spcPct val="150000"/>
              </a:lnSpc>
              <a:buNone/>
            </a:pPr>
            <a:r>
              <a:rPr lang="en-GB" sz="2400" dirty="0">
                <a:solidFill>
                  <a:schemeClr val="tx1"/>
                </a:solidFill>
                <a:latin typeface="Comic Sans MS" panose="030F0702030302020204" pitchFamily="66" charset="0"/>
                <a:cs typeface="Arial"/>
              </a:rPr>
              <a:t>Use the school’s website </a:t>
            </a:r>
            <a:r>
              <a:rPr lang="en-GB" sz="2400" dirty="0">
                <a:solidFill>
                  <a:schemeClr val="tx1"/>
                </a:solidFill>
                <a:latin typeface="Comic Sans MS" panose="030F0702030302020204" pitchFamily="66" charset="0"/>
                <a:cs typeface="Arial"/>
                <a:hlinkClick r:id="rId2">
                  <a:extLst>
                    <a:ext uri="{A12FA001-AC4F-418D-AE19-62706E023703}">
                      <ahyp:hlinkClr xmlns:ahyp="http://schemas.microsoft.com/office/drawing/2018/hyperlinkcolor" val="tx"/>
                    </a:ext>
                  </a:extLst>
                </a:hlinkClick>
              </a:rPr>
              <a:t>http://www.manor-road.lancsngfl.ac.uk/</a:t>
            </a:r>
            <a:r>
              <a:rPr lang="en-GB" sz="2400" dirty="0">
                <a:solidFill>
                  <a:schemeClr val="tx1"/>
                </a:solidFill>
                <a:latin typeface="Comic Sans MS" panose="030F0702030302020204" pitchFamily="66" charset="0"/>
                <a:cs typeface="Arial"/>
              </a:rPr>
              <a:t>  to keep an eye on dates and the </a:t>
            </a:r>
          </a:p>
          <a:p>
            <a:pPr marL="0" indent="0" algn="ctr">
              <a:buNone/>
            </a:pPr>
            <a:endParaRPr lang="en-GB" dirty="0">
              <a:solidFill>
                <a:schemeClr val="tx1"/>
              </a:solidFill>
              <a:latin typeface="Comic Sans MS" panose="030F0702030302020204" pitchFamily="66" charset="0"/>
              <a:cs typeface="Arial"/>
            </a:endParaRPr>
          </a:p>
          <a:p>
            <a:pPr marL="0" indent="0" algn="ctr">
              <a:buNone/>
            </a:pPr>
            <a:endParaRPr lang="en-GB" dirty="0">
              <a:solidFill>
                <a:schemeClr val="tx1"/>
              </a:solidFill>
              <a:latin typeface="Comic Sans MS" panose="030F0702030302020204" pitchFamily="66" charset="0"/>
              <a:cs typeface="Arial"/>
            </a:endParaRPr>
          </a:p>
          <a:p>
            <a:pPr marL="0" indent="0" algn="ctr">
              <a:buNone/>
            </a:pPr>
            <a:endParaRPr lang="en-GB" dirty="0">
              <a:solidFill>
                <a:schemeClr val="tx1"/>
              </a:solidFill>
              <a:latin typeface="Comic Sans MS" panose="030F0702030302020204" pitchFamily="66" charset="0"/>
              <a:cs typeface="Arial"/>
            </a:endParaRPr>
          </a:p>
          <a:p>
            <a:pPr marL="0" indent="0" algn="ctr">
              <a:buNone/>
            </a:pPr>
            <a:r>
              <a:rPr lang="en-GB" sz="2600" dirty="0">
                <a:solidFill>
                  <a:schemeClr val="tx1"/>
                </a:solidFill>
                <a:latin typeface="Comic Sans MS" panose="030F0702030302020204" pitchFamily="66" charset="0"/>
                <a:cs typeface="Arial"/>
              </a:rPr>
              <a:t> newsletter is updated weekly, providing information and key dates to be aware of.  </a:t>
            </a:r>
          </a:p>
          <a:p>
            <a:pPr marL="0" indent="0" algn="ctr">
              <a:buNone/>
            </a:pPr>
            <a:endParaRPr lang="en-GB" sz="2600" dirty="0">
              <a:solidFill>
                <a:schemeClr val="tx1"/>
              </a:solidFill>
              <a:latin typeface="Comic Sans MS" panose="030F0702030302020204" pitchFamily="66" charset="0"/>
              <a:cs typeface="Arial"/>
            </a:endParaRPr>
          </a:p>
          <a:p>
            <a:pPr marL="0" indent="0" algn="ctr">
              <a:buNone/>
            </a:pPr>
            <a:r>
              <a:rPr lang="en-GB" sz="2600" dirty="0">
                <a:solidFill>
                  <a:schemeClr val="tx1"/>
                </a:solidFill>
                <a:latin typeface="Comic Sans MS" panose="030F0702030302020204" pitchFamily="66" charset="0"/>
                <a:cs typeface="Arial"/>
              </a:rPr>
              <a:t>Please also use the website to view our class page. </a:t>
            </a:r>
          </a:p>
          <a:p>
            <a:pPr marL="0" indent="0">
              <a:lnSpc>
                <a:spcPct val="150000"/>
              </a:lnSpc>
              <a:buNone/>
            </a:pPr>
            <a:endParaRPr lang="en-GB" sz="2600" dirty="0">
              <a:latin typeface="Comic Sans MS" panose="030F0702030302020204" pitchFamily="66" charset="0"/>
            </a:endParaRPr>
          </a:p>
          <a:p>
            <a:pPr marL="0" indent="0">
              <a:lnSpc>
                <a:spcPct val="150000"/>
              </a:lnSpc>
              <a:buNone/>
            </a:pPr>
            <a:endParaRPr lang="en-GB" dirty="0">
              <a:latin typeface="Comic Sans MS" panose="030F0702030302020204" pitchFamily="66" charset="0"/>
            </a:endParaRPr>
          </a:p>
          <a:p>
            <a:pPr marL="0" indent="0">
              <a:lnSpc>
                <a:spcPct val="150000"/>
              </a:lnSpc>
              <a:buNone/>
            </a:pPr>
            <a:endParaRPr lang="en-GB" dirty="0">
              <a:latin typeface="Comic Sans MS" panose="030F0702030302020204" pitchFamily="66" charset="0"/>
            </a:endParaRPr>
          </a:p>
        </p:txBody>
      </p:sp>
      <p:pic>
        <p:nvPicPr>
          <p:cNvPr id="5122" name="Picture 2" descr="ClassDojo Wallpapers - Wallpaper Cave"/>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71839" y="514015"/>
            <a:ext cx="1139825" cy="11398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8812" y="3651573"/>
            <a:ext cx="6455020" cy="949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63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ree Teacher Clip Art, Download Free Clip Art, Free Clip Art on Clipart  Library"/>
          <p:cNvPicPr>
            <a:picLocks noChangeAspect="1" noChangeArrowheads="1"/>
          </p:cNvPicPr>
          <p:nvPr/>
        </p:nvPicPr>
        <p:blipFill>
          <a:blip r:embed="rId2">
            <a:clrChange>
              <a:clrFrom>
                <a:srgbClr val="D2D3D5"/>
              </a:clrFrom>
              <a:clrTo>
                <a:srgbClr val="D2D3D5">
                  <a:alpha val="0"/>
                </a:srgbClr>
              </a:clrTo>
            </a:clrChange>
            <a:extLst>
              <a:ext uri="{28A0092B-C50C-407E-A947-70E740481C1C}">
                <a14:useLocalDpi xmlns:a14="http://schemas.microsoft.com/office/drawing/2010/main" val="0"/>
              </a:ext>
            </a:extLst>
          </a:blip>
          <a:srcRect/>
          <a:stretch>
            <a:fillRect/>
          </a:stretch>
        </p:blipFill>
        <p:spPr bwMode="auto">
          <a:xfrm>
            <a:off x="420158" y="153881"/>
            <a:ext cx="9022829" cy="65993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391709" y="277814"/>
            <a:ext cx="8596668" cy="1320800"/>
          </a:xfrm>
        </p:spPr>
        <p:txBody>
          <a:bodyPr/>
          <a:lstStyle/>
          <a:p>
            <a:r>
              <a:rPr lang="en-GB" dirty="0">
                <a:solidFill>
                  <a:srgbClr val="0070C0"/>
                </a:solidFill>
              </a:rPr>
              <a:t>Our Staff</a:t>
            </a:r>
          </a:p>
        </p:txBody>
      </p:sp>
      <p:sp>
        <p:nvSpPr>
          <p:cNvPr id="3" name="Content Placeholder 2"/>
          <p:cNvSpPr>
            <a:spLocks noGrp="1"/>
          </p:cNvSpPr>
          <p:nvPr>
            <p:ph idx="1"/>
          </p:nvPr>
        </p:nvSpPr>
        <p:spPr>
          <a:xfrm>
            <a:off x="1467909" y="1605617"/>
            <a:ext cx="5156826" cy="2023991"/>
          </a:xfrm>
        </p:spPr>
        <p:txBody>
          <a:bodyPr>
            <a:normAutofit fontScale="92500" lnSpcReduction="20000"/>
          </a:bodyPr>
          <a:lstStyle/>
          <a:p>
            <a:pPr marL="0" indent="0">
              <a:buNone/>
            </a:pPr>
            <a:r>
              <a:rPr lang="en-GB" sz="2000" dirty="0">
                <a:solidFill>
                  <a:schemeClr val="bg1"/>
                </a:solidFill>
                <a:latin typeface="Comic Sans MS" panose="030F0702030302020204" pitchFamily="66" charset="0"/>
              </a:rPr>
              <a:t>Class teacher: Miss Read</a:t>
            </a:r>
          </a:p>
          <a:p>
            <a:pPr marL="0" indent="0">
              <a:buNone/>
            </a:pPr>
            <a:r>
              <a:rPr lang="en-GB" sz="2000" dirty="0">
                <a:solidFill>
                  <a:schemeClr val="bg1"/>
                </a:solidFill>
                <a:latin typeface="Comic Sans MS" panose="030F0702030302020204" pitchFamily="66" charset="0"/>
              </a:rPr>
              <a:t>Teaching assistant (mornings): </a:t>
            </a:r>
          </a:p>
          <a:p>
            <a:pPr marL="0" indent="0">
              <a:buNone/>
            </a:pPr>
            <a:r>
              <a:rPr lang="en-GB" sz="2000" dirty="0">
                <a:solidFill>
                  <a:schemeClr val="bg1"/>
                </a:solidFill>
                <a:latin typeface="Comic Sans MS" panose="030F0702030302020204" pitchFamily="66" charset="0"/>
              </a:rPr>
              <a:t>Mrs Barron</a:t>
            </a:r>
          </a:p>
          <a:p>
            <a:pPr marL="0" indent="0">
              <a:buNone/>
            </a:pPr>
            <a:r>
              <a:rPr lang="en-GB" sz="2000" dirty="0">
                <a:solidFill>
                  <a:schemeClr val="bg1"/>
                </a:solidFill>
                <a:latin typeface="Comic Sans MS" panose="030F0702030302020204" pitchFamily="66" charset="0"/>
              </a:rPr>
              <a:t>Additional teaching assistants in our class : Miss Moss, Mrs Bennett, Miss Martin, Miss Atkinson and Miss Bickerstaff</a:t>
            </a:r>
          </a:p>
          <a:p>
            <a:pPr marL="0" indent="0">
              <a:buNone/>
            </a:pPr>
            <a:endParaRPr lang="en-GB" sz="2000" dirty="0">
              <a:solidFill>
                <a:schemeClr val="bg1"/>
              </a:solidFill>
              <a:latin typeface="Comic Sans MS" panose="030F0702030302020204" pitchFamily="66" charset="0"/>
            </a:endParaRPr>
          </a:p>
          <a:p>
            <a:pPr marL="0" indent="0">
              <a:buNone/>
            </a:pPr>
            <a:endParaRPr lang="en-GB" sz="2000" dirty="0">
              <a:solidFill>
                <a:schemeClr val="bg1"/>
              </a:solidFill>
              <a:latin typeface="Comic Sans MS" panose="030F0702030302020204" pitchFamily="66" charset="0"/>
            </a:endParaRPr>
          </a:p>
        </p:txBody>
      </p:sp>
      <p:sp>
        <p:nvSpPr>
          <p:cNvPr id="4" name="Rectangle 3"/>
          <p:cNvSpPr/>
          <p:nvPr/>
        </p:nvSpPr>
        <p:spPr>
          <a:xfrm>
            <a:off x="1391709" y="3867977"/>
            <a:ext cx="3421332" cy="1323439"/>
          </a:xfrm>
          <a:prstGeom prst="rect">
            <a:avLst/>
          </a:prstGeom>
        </p:spPr>
        <p:txBody>
          <a:bodyPr wrap="square">
            <a:spAutoFit/>
          </a:bodyPr>
          <a:lstStyle/>
          <a:p>
            <a:r>
              <a:rPr lang="en-GB" sz="2000" dirty="0">
                <a:solidFill>
                  <a:schemeClr val="bg1"/>
                </a:solidFill>
                <a:latin typeface="Comic Sans MS" panose="030F0702030302020204" pitchFamily="66" charset="0"/>
              </a:rPr>
              <a:t>On Wednesday afternoons, Y3 has R.E./music/P.S.H.E. with Mrs Harrison and Miss Moss.</a:t>
            </a:r>
          </a:p>
        </p:txBody>
      </p:sp>
    </p:spTree>
    <p:extLst>
      <p:ext uri="{BB962C8B-B14F-4D97-AF65-F5344CB8AC3E}">
        <p14:creationId xmlns:p14="http://schemas.microsoft.com/office/powerpoint/2010/main" val="65232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626" y="1375762"/>
            <a:ext cx="10080915" cy="4598369"/>
          </a:xfrm>
        </p:spPr>
        <p:txBody>
          <a:bodyPr>
            <a:normAutofit lnSpcReduction="10000"/>
          </a:bodyPr>
          <a:lstStyle/>
          <a:p>
            <a:pPr>
              <a:buFont typeface="Wingdings" panose="05000000000000000000" pitchFamily="2" charset="2"/>
              <a:buChar char="ü"/>
            </a:pPr>
            <a:r>
              <a:rPr lang="en-GB" sz="2000" dirty="0">
                <a:latin typeface="Comic Sans MS" panose="030F0702030302020204" pitchFamily="66" charset="0"/>
              </a:rPr>
              <a:t>Please look out for the Home/ school agreements and Acceptable Use Agreements which will be sent home via </a:t>
            </a:r>
            <a:r>
              <a:rPr lang="en-GB" sz="2000" dirty="0" err="1">
                <a:latin typeface="Comic Sans MS" panose="030F0702030302020204" pitchFamily="66" charset="0"/>
              </a:rPr>
              <a:t>ParentMail</a:t>
            </a:r>
            <a:r>
              <a:rPr lang="en-GB" sz="2000" dirty="0">
                <a:latin typeface="Comic Sans MS" panose="030F0702030302020204" pitchFamily="66" charset="0"/>
              </a:rPr>
              <a:t>. </a:t>
            </a:r>
          </a:p>
          <a:p>
            <a:pPr>
              <a:buFont typeface="Wingdings" panose="05000000000000000000" pitchFamily="2" charset="2"/>
              <a:buChar char="ü"/>
            </a:pPr>
            <a:r>
              <a:rPr lang="en-GB" sz="2000" dirty="0">
                <a:latin typeface="Comic Sans MS" panose="030F0702030302020204" pitchFamily="66" charset="0"/>
              </a:rPr>
              <a:t>Children should only bring a reading book bag or other SMALL bag, as larger bags do not fit on their pegs.</a:t>
            </a:r>
          </a:p>
          <a:p>
            <a:pPr>
              <a:buFont typeface="Wingdings" panose="05000000000000000000" pitchFamily="2" charset="2"/>
              <a:buChar char="ü"/>
            </a:pPr>
            <a:r>
              <a:rPr lang="en-GB" sz="2000" dirty="0">
                <a:latin typeface="Comic Sans MS" panose="030F0702030302020204" pitchFamily="66" charset="0"/>
              </a:rPr>
              <a:t>Children can bring in a </a:t>
            </a:r>
            <a:r>
              <a:rPr lang="en-GB" sz="2000" dirty="0">
                <a:solidFill>
                  <a:srgbClr val="FF0066"/>
                </a:solidFill>
                <a:latin typeface="Comic Sans MS" panose="030F0702030302020204" pitchFamily="66" charset="0"/>
              </a:rPr>
              <a:t>healthy</a:t>
            </a:r>
            <a:r>
              <a:rPr lang="en-GB" sz="2000" dirty="0">
                <a:latin typeface="Comic Sans MS" panose="030F0702030302020204" pitchFamily="66" charset="0"/>
              </a:rPr>
              <a:t> snack with minimum packaging for break time and water in a named water bottle.</a:t>
            </a:r>
          </a:p>
          <a:p>
            <a:pPr>
              <a:buFont typeface="Wingdings" panose="05000000000000000000" pitchFamily="2" charset="2"/>
              <a:buChar char="ü"/>
            </a:pPr>
            <a:r>
              <a:rPr lang="en-GB" sz="2000" dirty="0">
                <a:latin typeface="Comic Sans MS" panose="030F0702030302020204" pitchFamily="66" charset="0"/>
              </a:rPr>
              <a:t>Please remember to follow the voluntary one-way system on Manor Road. School car parks should not be used at drop off and pick up times unless you have a Blue Badge or a pass from school </a:t>
            </a:r>
          </a:p>
          <a:p>
            <a:pPr>
              <a:buFont typeface="Wingdings" panose="05000000000000000000" pitchFamily="2" charset="2"/>
              <a:buChar char="ü"/>
            </a:pPr>
            <a:r>
              <a:rPr lang="en-GB" sz="2000" dirty="0">
                <a:latin typeface="Comic Sans MS" panose="030F0702030302020204" pitchFamily="66" charset="0"/>
              </a:rPr>
              <a:t>Please use the sports email address </a:t>
            </a:r>
            <a:r>
              <a:rPr lang="en-GB" sz="2000" dirty="0">
                <a:solidFill>
                  <a:srgbClr val="FF0066"/>
                </a:solidFill>
                <a:latin typeface="Comic Sans MS" panose="030F0702030302020204" pitchFamily="66" charset="0"/>
              </a:rPr>
              <a:t>sport@manorroad.lancs.sch.uk</a:t>
            </a:r>
            <a:r>
              <a:rPr lang="en-GB" sz="2000" dirty="0">
                <a:latin typeface="Comic Sans MS" panose="030F0702030302020204" pitchFamily="66" charset="0"/>
              </a:rPr>
              <a:t> to contact school regarding any sports clubs/ matches etc.</a:t>
            </a:r>
          </a:p>
          <a:p>
            <a:pPr>
              <a:buFont typeface="Wingdings" panose="05000000000000000000" pitchFamily="2" charset="2"/>
              <a:buChar char="ü"/>
            </a:pPr>
            <a:r>
              <a:rPr lang="en-GB" sz="2000" dirty="0">
                <a:latin typeface="Comic Sans MS" panose="030F0702030302020204" pitchFamily="66" charset="0"/>
              </a:rPr>
              <a:t>School lunches: details of how to pay are available on the website under the school lunch tab. If payments are more than two weeks in arrears, children will not be given a school lunch.</a:t>
            </a:r>
          </a:p>
          <a:p>
            <a:pPr marL="0" indent="0">
              <a:buNone/>
            </a:pPr>
            <a:endParaRPr lang="en-GB" sz="2000" dirty="0">
              <a:latin typeface="Comic Sans MS" panose="030F0702030302020204" pitchFamily="66" charset="0"/>
            </a:endParaRPr>
          </a:p>
        </p:txBody>
      </p:sp>
      <p:sp>
        <p:nvSpPr>
          <p:cNvPr id="2" name="Title 1"/>
          <p:cNvSpPr>
            <a:spLocks noGrp="1"/>
          </p:cNvSpPr>
          <p:nvPr>
            <p:ph type="title"/>
          </p:nvPr>
        </p:nvSpPr>
        <p:spPr/>
        <p:txBody>
          <a:bodyPr/>
          <a:lstStyle/>
          <a:p>
            <a:r>
              <a:rPr lang="en-GB" dirty="0">
                <a:latin typeface="Comic Sans MS" panose="030F0702030302020204" pitchFamily="66" charset="0"/>
              </a:rPr>
              <a:t>General Information…</a:t>
            </a:r>
          </a:p>
        </p:txBody>
      </p:sp>
    </p:spTree>
    <p:extLst>
      <p:ext uri="{BB962C8B-B14F-4D97-AF65-F5344CB8AC3E}">
        <p14:creationId xmlns:p14="http://schemas.microsoft.com/office/powerpoint/2010/main" val="1534814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Our Timetable</a:t>
            </a:r>
          </a:p>
        </p:txBody>
      </p:sp>
      <p:sp>
        <p:nvSpPr>
          <p:cNvPr id="3" name="Content Placeholder 2"/>
          <p:cNvSpPr>
            <a:spLocks noGrp="1"/>
          </p:cNvSpPr>
          <p:nvPr>
            <p:ph idx="1"/>
          </p:nvPr>
        </p:nvSpPr>
        <p:spPr>
          <a:xfrm>
            <a:off x="677334" y="1562471"/>
            <a:ext cx="3947932" cy="1695634"/>
          </a:xfrm>
        </p:spPr>
        <p:txBody>
          <a:bodyPr>
            <a:noAutofit/>
          </a:bodyPr>
          <a:lstStyle/>
          <a:p>
            <a:pPr marL="0" indent="0">
              <a:buNone/>
            </a:pPr>
            <a:r>
              <a:rPr lang="en-GB" dirty="0">
                <a:solidFill>
                  <a:schemeClr val="accent1">
                    <a:lumMod val="50000"/>
                  </a:schemeClr>
                </a:solidFill>
              </a:rPr>
              <a:t>Morning</a:t>
            </a:r>
          </a:p>
          <a:p>
            <a:r>
              <a:rPr lang="en-GB" dirty="0"/>
              <a:t>G.P.S, English, reading and Maths</a:t>
            </a:r>
          </a:p>
          <a:p>
            <a:r>
              <a:rPr lang="en-GB" dirty="0"/>
              <a:t>Assembly on Monday</a:t>
            </a:r>
          </a:p>
          <a:p>
            <a:pPr marL="0" indent="0">
              <a:buNone/>
            </a:pPr>
            <a:endParaRPr lang="en-GB" dirty="0"/>
          </a:p>
        </p:txBody>
      </p:sp>
      <p:sp>
        <p:nvSpPr>
          <p:cNvPr id="4" name="Content Placeholder 2"/>
          <p:cNvSpPr txBox="1">
            <a:spLocks/>
          </p:cNvSpPr>
          <p:nvPr/>
        </p:nvSpPr>
        <p:spPr>
          <a:xfrm>
            <a:off x="5579288" y="1562471"/>
            <a:ext cx="3947932" cy="447889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GB" dirty="0">
                <a:solidFill>
                  <a:schemeClr val="accent1">
                    <a:lumMod val="50000"/>
                  </a:schemeClr>
                </a:solidFill>
              </a:rPr>
              <a:t>Afternoon</a:t>
            </a:r>
            <a:endParaRPr lang="en-GB" dirty="0"/>
          </a:p>
          <a:p>
            <a:r>
              <a:rPr lang="en-GB" dirty="0"/>
              <a:t>Geography </a:t>
            </a:r>
          </a:p>
          <a:p>
            <a:r>
              <a:rPr lang="en-GB" dirty="0"/>
              <a:t>History</a:t>
            </a:r>
          </a:p>
          <a:p>
            <a:r>
              <a:rPr lang="en-GB" dirty="0"/>
              <a:t>Computing</a:t>
            </a:r>
          </a:p>
          <a:p>
            <a:r>
              <a:rPr lang="en-GB" dirty="0"/>
              <a:t>PE </a:t>
            </a:r>
          </a:p>
          <a:p>
            <a:r>
              <a:rPr lang="en-GB" dirty="0"/>
              <a:t>Science </a:t>
            </a:r>
          </a:p>
          <a:p>
            <a:r>
              <a:rPr lang="en-GB" dirty="0"/>
              <a:t>PSHE </a:t>
            </a:r>
          </a:p>
          <a:p>
            <a:r>
              <a:rPr lang="en-GB" dirty="0"/>
              <a:t>French </a:t>
            </a:r>
          </a:p>
        </p:txBody>
      </p:sp>
      <p:sp>
        <p:nvSpPr>
          <p:cNvPr id="5" name="Content Placeholder 2"/>
          <p:cNvSpPr txBox="1">
            <a:spLocks/>
          </p:cNvSpPr>
          <p:nvPr/>
        </p:nvSpPr>
        <p:spPr>
          <a:xfrm>
            <a:off x="677334" y="3777449"/>
            <a:ext cx="3947932" cy="151808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GB" dirty="0">
                <a:solidFill>
                  <a:schemeClr val="accent1">
                    <a:lumMod val="50000"/>
                  </a:schemeClr>
                </a:solidFill>
              </a:rPr>
              <a:t>Topic Weeks:</a:t>
            </a:r>
          </a:p>
          <a:p>
            <a:r>
              <a:rPr lang="en-GB" dirty="0"/>
              <a:t>Art and D.T. are taught as blocked weeks, usually at the end of a half term.</a:t>
            </a:r>
          </a:p>
        </p:txBody>
      </p:sp>
    </p:spTree>
    <p:extLst>
      <p:ext uri="{BB962C8B-B14F-4D97-AF65-F5344CB8AC3E}">
        <p14:creationId xmlns:p14="http://schemas.microsoft.com/office/powerpoint/2010/main" val="126838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36589"/>
          </a:xfrm>
        </p:spPr>
        <p:txBody>
          <a:bodyPr>
            <a:normAutofit fontScale="90000"/>
          </a:bodyPr>
          <a:lstStyle/>
          <a:p>
            <a:r>
              <a:rPr lang="en-GB" dirty="0"/>
              <a:t>Our Topics</a:t>
            </a:r>
          </a:p>
        </p:txBody>
      </p:sp>
      <p:sp>
        <p:nvSpPr>
          <p:cNvPr id="3" name="Content Placeholder 2"/>
          <p:cNvSpPr>
            <a:spLocks noGrp="1"/>
          </p:cNvSpPr>
          <p:nvPr>
            <p:ph idx="1"/>
          </p:nvPr>
        </p:nvSpPr>
        <p:spPr>
          <a:xfrm>
            <a:off x="574697" y="1324170"/>
            <a:ext cx="6031376" cy="3267268"/>
          </a:xfrm>
        </p:spPr>
        <p:txBody>
          <a:bodyPr>
            <a:normAutofit fontScale="92500" lnSpcReduction="20000"/>
          </a:bodyPr>
          <a:lstStyle/>
          <a:p>
            <a:pPr marL="0" indent="0">
              <a:buNone/>
            </a:pPr>
            <a:r>
              <a:rPr lang="en-GB" sz="1900" dirty="0">
                <a:latin typeface="Comic Sans MS" panose="030F0702030302020204" pitchFamily="66" charset="0"/>
              </a:rPr>
              <a:t>For the first half term, our main topics are:</a:t>
            </a:r>
          </a:p>
          <a:p>
            <a:r>
              <a:rPr lang="en-GB" sz="1900" dirty="0">
                <a:latin typeface="Comic Sans MS" panose="030F0702030302020204" pitchFamily="66" charset="0"/>
              </a:rPr>
              <a:t>Maths: place value, ordering &amp; counting, addition &amp; subtraction (3 digit numbers)</a:t>
            </a:r>
          </a:p>
          <a:p>
            <a:r>
              <a:rPr lang="en-GB" sz="1900" dirty="0">
                <a:latin typeface="Comic Sans MS" panose="030F0702030302020204" pitchFamily="66" charset="0"/>
              </a:rPr>
              <a:t>English: story: comedy  (focus: dialogue)</a:t>
            </a:r>
          </a:p>
          <a:p>
            <a:r>
              <a:rPr lang="en-GB" sz="1900" dirty="0">
                <a:latin typeface="Comic Sans MS" panose="030F0702030302020204" pitchFamily="66" charset="0"/>
              </a:rPr>
              <a:t>Science: Skeletons &amp; Muscles</a:t>
            </a:r>
          </a:p>
          <a:p>
            <a:r>
              <a:rPr lang="en-GB" sz="1900" dirty="0">
                <a:latin typeface="Comic Sans MS" panose="030F0702030302020204" pitchFamily="66" charset="0"/>
              </a:rPr>
              <a:t>Geography: National Parks (The Lake District) </a:t>
            </a:r>
          </a:p>
          <a:p>
            <a:r>
              <a:rPr lang="en-GB" sz="1900" dirty="0">
                <a:latin typeface="Comic Sans MS" panose="030F0702030302020204" pitchFamily="66" charset="0"/>
              </a:rPr>
              <a:t>We will have an art week on natural sculptures before half term (weather permitting).</a:t>
            </a:r>
          </a:p>
          <a:p>
            <a:pPr marL="0" indent="0">
              <a:buNone/>
            </a:pPr>
            <a:r>
              <a:rPr lang="en-GB" sz="1900" dirty="0">
                <a:latin typeface="Comic Sans MS" panose="030F0702030302020204" pitchFamily="66" charset="0"/>
              </a:rPr>
              <a:t>Our future topics are on the long term plan, on the class page of the school website.</a:t>
            </a:r>
          </a:p>
          <a:p>
            <a:pPr marL="0" indent="0">
              <a:buNone/>
            </a:pPr>
            <a:endParaRPr lang="en-GB" dirty="0"/>
          </a:p>
        </p:txBody>
      </p:sp>
      <p:pic>
        <p:nvPicPr>
          <p:cNvPr id="6146" name="Picture 2" descr="10 things to do in the Lake District | The Independe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95927" y="4541854"/>
            <a:ext cx="2716866" cy="191134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UK national parks: celebrating a country's natural beauty | Travel | The  Guardi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5927" y="531619"/>
            <a:ext cx="2378075" cy="326726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alloween Decoration Skeleton Cat"/>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1793395" y="4294199"/>
            <a:ext cx="1985076" cy="2406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10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3298318" cy="1320800"/>
          </a:xfrm>
        </p:spPr>
        <p:txBody>
          <a:bodyPr/>
          <a:lstStyle/>
          <a:p>
            <a:r>
              <a:rPr lang="en-GB" dirty="0"/>
              <a:t>P.E.</a:t>
            </a:r>
          </a:p>
        </p:txBody>
      </p:sp>
      <p:sp>
        <p:nvSpPr>
          <p:cNvPr id="3" name="Content Placeholder 2"/>
          <p:cNvSpPr>
            <a:spLocks noGrp="1"/>
          </p:cNvSpPr>
          <p:nvPr>
            <p:ph idx="1"/>
          </p:nvPr>
        </p:nvSpPr>
        <p:spPr>
          <a:xfrm>
            <a:off x="677333" y="2612570"/>
            <a:ext cx="8596669" cy="3788229"/>
          </a:xfrm>
        </p:spPr>
        <p:txBody>
          <a:bodyPr>
            <a:normAutofit/>
          </a:bodyPr>
          <a:lstStyle/>
          <a:p>
            <a:pPr marL="0" indent="0">
              <a:lnSpc>
                <a:spcPct val="150000"/>
              </a:lnSpc>
              <a:buNone/>
            </a:pPr>
            <a:r>
              <a:rPr lang="en-GB" sz="2000" dirty="0">
                <a:latin typeface="Comic Sans MS" panose="030F0702030302020204" pitchFamily="66" charset="0"/>
              </a:rPr>
              <a:t>Usually our class P.E. days are Tuesdays and Thursdays.</a:t>
            </a:r>
          </a:p>
          <a:p>
            <a:pPr marL="0" indent="0">
              <a:lnSpc>
                <a:spcPct val="150000"/>
              </a:lnSpc>
              <a:buNone/>
            </a:pPr>
            <a:r>
              <a:rPr lang="en-GB" sz="2000" dirty="0">
                <a:latin typeface="Comic Sans MS" panose="030F0702030302020204" pitchFamily="66" charset="0"/>
              </a:rPr>
              <a:t>Kit: black and white P.E. kit (trainers, white t-shirt, black jumper and shorts/ track suit trousers depending on the weather).</a:t>
            </a:r>
          </a:p>
          <a:p>
            <a:pPr marL="0" indent="0">
              <a:lnSpc>
                <a:spcPct val="150000"/>
              </a:lnSpc>
              <a:buNone/>
            </a:pPr>
            <a:r>
              <a:rPr lang="en-GB" sz="2000" dirty="0">
                <a:latin typeface="Comic Sans MS" panose="030F0702030302020204" pitchFamily="66" charset="0"/>
              </a:rPr>
              <a:t>Earrings and watches should not be worn on P.E. days. If earrings cannot be removed, children will need to bring plasters to cover them. Plasters will not be provided.</a:t>
            </a:r>
          </a:p>
        </p:txBody>
      </p:sp>
      <p:pic>
        <p:nvPicPr>
          <p:cNvPr id="2050" name="Picture 2" descr="school-pe-clipart-1"/>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3353182" y="384175"/>
            <a:ext cx="2044210" cy="1771650"/>
          </a:xfrm>
          <a:prstGeom prst="rect">
            <a:avLst/>
          </a:prstGeom>
          <a:noFill/>
          <a:extLst>
            <a:ext uri="{909E8E84-426E-40DD-AFC4-6F175D3DCCD1}">
              <a14:hiddenFill xmlns:a14="http://schemas.microsoft.com/office/drawing/2010/main">
                <a:solidFill>
                  <a:srgbClr val="FFFFFF"/>
                </a:solidFill>
              </a14:hiddenFill>
            </a:ext>
          </a:extLst>
        </p:spPr>
      </p:pic>
      <p:sp>
        <p:nvSpPr>
          <p:cNvPr id="4" name="Oval Callout 3"/>
          <p:cNvSpPr/>
          <p:nvPr/>
        </p:nvSpPr>
        <p:spPr>
          <a:xfrm>
            <a:off x="5824330" y="434975"/>
            <a:ext cx="3101009" cy="1342887"/>
          </a:xfrm>
          <a:prstGeom prst="wedgeEllipseCallout">
            <a:avLst>
              <a:gd name="adj1" fmla="val -53812"/>
              <a:gd name="adj2" fmla="val 5731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2">
                    <a:lumMod val="50000"/>
                  </a:schemeClr>
                </a:solidFill>
                <a:latin typeface="Comic Sans MS" panose="030F0702030302020204" pitchFamily="66" charset="0"/>
              </a:rPr>
              <a:t>It’s Tuesday and Wednesday for this first half term!</a:t>
            </a:r>
          </a:p>
        </p:txBody>
      </p:sp>
    </p:spTree>
    <p:extLst>
      <p:ext uri="{BB962C8B-B14F-4D97-AF65-F5344CB8AC3E}">
        <p14:creationId xmlns:p14="http://schemas.microsoft.com/office/powerpoint/2010/main" val="2859597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Working At home</a:t>
            </a:r>
          </a:p>
        </p:txBody>
      </p:sp>
      <p:sp>
        <p:nvSpPr>
          <p:cNvPr id="4" name="Content Placeholder 1"/>
          <p:cNvSpPr>
            <a:spLocks noGrp="1"/>
          </p:cNvSpPr>
          <p:nvPr>
            <p:ph idx="1"/>
          </p:nvPr>
        </p:nvSpPr>
        <p:spPr>
          <a:xfrm>
            <a:off x="677334" y="1459253"/>
            <a:ext cx="8892794" cy="3880773"/>
          </a:xfrm>
        </p:spPr>
        <p:txBody>
          <a:bodyPr vert="horz" lIns="91440" tIns="45720" rIns="91440" bIns="45720" rtlCol="0" anchor="t">
            <a:noAutofit/>
          </a:bodyPr>
          <a:lstStyle/>
          <a:p>
            <a:pPr marL="0" indent="0" algn="ctr">
              <a:buNone/>
              <a:defRPr/>
            </a:pPr>
            <a:r>
              <a:rPr lang="en-GB" sz="2000" dirty="0">
                <a:solidFill>
                  <a:schemeClr val="tx1"/>
                </a:solidFill>
                <a:latin typeface="Comic Sans MS" panose="030F0702030302020204" pitchFamily="66" charset="0"/>
                <a:cs typeface="Arial"/>
              </a:rPr>
              <a:t>We expect that all children carry out the following each week:</a:t>
            </a:r>
            <a:endParaRPr lang="en-US" sz="2000" dirty="0">
              <a:solidFill>
                <a:schemeClr val="tx1"/>
              </a:solidFill>
              <a:latin typeface="Comic Sans MS" panose="030F0702030302020204" pitchFamily="66" charset="0"/>
              <a:cs typeface="Arial"/>
            </a:endParaRPr>
          </a:p>
          <a:p>
            <a:pPr marL="0" indent="0" algn="ctr">
              <a:buNone/>
              <a:defRPr/>
            </a:pPr>
            <a:endParaRPr lang="en-GB" sz="2000" dirty="0">
              <a:solidFill>
                <a:schemeClr val="tx1"/>
              </a:solidFill>
              <a:latin typeface="Comic Sans MS" panose="030F0702030302020204" pitchFamily="66" charset="0"/>
              <a:cs typeface="Arial"/>
            </a:endParaRPr>
          </a:p>
          <a:p>
            <a:pPr>
              <a:defRPr/>
            </a:pPr>
            <a:r>
              <a:rPr lang="en-GB" sz="2000" dirty="0">
                <a:solidFill>
                  <a:schemeClr val="tx1"/>
                </a:solidFill>
                <a:latin typeface="Comic Sans MS" panose="030F0702030302020204" pitchFamily="66" charset="0"/>
                <a:cs typeface="Arial"/>
              </a:rPr>
              <a:t>Read at home and make comments in home reader at least three times a week.</a:t>
            </a:r>
          </a:p>
          <a:p>
            <a:pPr>
              <a:defRPr/>
            </a:pPr>
            <a:r>
              <a:rPr lang="en-GB" sz="2000" dirty="0">
                <a:solidFill>
                  <a:schemeClr val="tx1"/>
                </a:solidFill>
                <a:latin typeface="Comic Sans MS" panose="030F0702030302020204" pitchFamily="66" charset="0"/>
                <a:cs typeface="Arial"/>
              </a:rPr>
              <a:t>Complete a writing task in their reading diary.</a:t>
            </a:r>
          </a:p>
          <a:p>
            <a:pPr>
              <a:defRPr/>
            </a:pPr>
            <a:r>
              <a:rPr lang="en-GB" sz="2000" dirty="0">
                <a:solidFill>
                  <a:schemeClr val="tx1"/>
                </a:solidFill>
                <a:latin typeface="Comic Sans MS" panose="030F0702030302020204" pitchFamily="66" charset="0"/>
                <a:cs typeface="Arial"/>
              </a:rPr>
              <a:t>Complete a minimum of 20 minutes on TTRS. </a:t>
            </a:r>
          </a:p>
          <a:p>
            <a:pPr>
              <a:defRPr/>
            </a:pPr>
            <a:r>
              <a:rPr lang="en-GB" sz="2000" dirty="0">
                <a:solidFill>
                  <a:schemeClr val="tx1"/>
                </a:solidFill>
                <a:latin typeface="Comic Sans MS" panose="030F0702030302020204" pitchFamily="66" charset="0"/>
                <a:cs typeface="Arial"/>
              </a:rPr>
              <a:t>Revise Year 2 and learn Year 3 and 4 spellings. </a:t>
            </a:r>
          </a:p>
          <a:p>
            <a:pPr marL="0" indent="0" algn="ctr">
              <a:buNone/>
              <a:defRPr/>
            </a:pPr>
            <a:endParaRPr lang="en-GB" sz="2000" dirty="0">
              <a:solidFill>
                <a:schemeClr val="tx1"/>
              </a:solidFill>
              <a:latin typeface="Comic Sans MS" panose="030F0702030302020204" pitchFamily="66" charset="0"/>
              <a:cs typeface="Arial"/>
            </a:endParaRPr>
          </a:p>
          <a:p>
            <a:pPr marL="0" indent="0" algn="ctr">
              <a:buNone/>
              <a:defRPr/>
            </a:pPr>
            <a:r>
              <a:rPr lang="en-GB" sz="2000" dirty="0">
                <a:solidFill>
                  <a:schemeClr val="tx1"/>
                </a:solidFill>
                <a:latin typeface="Comic Sans MS" panose="030F0702030302020204" pitchFamily="66" charset="0"/>
                <a:cs typeface="Arial"/>
              </a:rPr>
              <a:t>No other homework will be set unless your child has a specific area they need to work on.</a:t>
            </a:r>
          </a:p>
          <a:p>
            <a:pPr marL="0" indent="0" algn="ctr">
              <a:buNone/>
              <a:defRPr/>
            </a:pPr>
            <a:r>
              <a:rPr lang="en-GB" sz="2000" dirty="0">
                <a:solidFill>
                  <a:schemeClr val="tx1"/>
                </a:solidFill>
                <a:latin typeface="Comic Sans MS" panose="030F0702030302020204" pitchFamily="66" charset="0"/>
                <a:cs typeface="Arial"/>
              </a:rPr>
              <a:t>Maths No Problem reviews will be sent home so children can be supported at home if needed.</a:t>
            </a:r>
            <a:r>
              <a:rPr lang="en-GB" sz="2000" dirty="0">
                <a:solidFill>
                  <a:srgbClr val="00B050"/>
                </a:solidFill>
                <a:latin typeface="Comic Sans MS" panose="030F0702030302020204" pitchFamily="66" charset="0"/>
              </a:rPr>
              <a:t> </a:t>
            </a:r>
          </a:p>
          <a:p>
            <a:pPr marL="0" indent="0" algn="ctr">
              <a:buNone/>
              <a:defRPr/>
            </a:pPr>
            <a:endParaRPr lang="en-GB" dirty="0">
              <a:solidFill>
                <a:srgbClr val="00B050"/>
              </a:solidFill>
              <a:latin typeface="XCCW Joined 14a" panose="03050602040000000000" pitchFamily="66" charset="0"/>
            </a:endParaRPr>
          </a:p>
        </p:txBody>
      </p:sp>
      <p:pic>
        <p:nvPicPr>
          <p:cNvPr id="1026" name="Picture 2" descr="Sun, House, Home, Cute Clipart PNG Transparent Background, Free Download  #45375 - FreeIcon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2279" y="114321"/>
            <a:ext cx="1784000" cy="1984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680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610" y="351709"/>
            <a:ext cx="4656665" cy="440305"/>
          </a:xfrm>
        </p:spPr>
        <p:txBody>
          <a:bodyPr>
            <a:normAutofit fontScale="90000"/>
          </a:bodyPr>
          <a:lstStyle/>
          <a:p>
            <a:r>
              <a:rPr lang="en-GB" dirty="0"/>
              <a:t>Working at Home</a:t>
            </a:r>
          </a:p>
        </p:txBody>
      </p:sp>
      <p:sp>
        <p:nvSpPr>
          <p:cNvPr id="3" name="Content Placeholder 2"/>
          <p:cNvSpPr>
            <a:spLocks noGrp="1"/>
          </p:cNvSpPr>
          <p:nvPr>
            <p:ph idx="1"/>
          </p:nvPr>
        </p:nvSpPr>
        <p:spPr>
          <a:xfrm>
            <a:off x="669860" y="1320188"/>
            <a:ext cx="9406295" cy="5008819"/>
          </a:xfrm>
        </p:spPr>
        <p:txBody>
          <a:bodyPr>
            <a:noAutofit/>
          </a:bodyPr>
          <a:lstStyle/>
          <a:p>
            <a:pPr marL="0" indent="0">
              <a:lnSpc>
                <a:spcPct val="120000"/>
              </a:lnSpc>
              <a:buNone/>
            </a:pPr>
            <a:r>
              <a:rPr lang="en-GB" sz="2400" dirty="0">
                <a:solidFill>
                  <a:srgbClr val="0070C0"/>
                </a:solidFill>
                <a:latin typeface="Comic Sans MS" panose="030F0702030302020204" pitchFamily="66" charset="0"/>
              </a:rPr>
              <a:t>Reading</a:t>
            </a:r>
          </a:p>
          <a:p>
            <a:pPr marL="0" indent="0">
              <a:lnSpc>
                <a:spcPct val="120000"/>
              </a:lnSpc>
              <a:buNone/>
            </a:pPr>
            <a:r>
              <a:rPr lang="en-GB" sz="2000" dirty="0">
                <a:latin typeface="Comic Sans MS" panose="030F0702030302020204" pitchFamily="66" charset="0"/>
              </a:rPr>
              <a:t>Although some of the children are fluent readers by now, it is really important that they continue to read at home with an adult as often as possible (as well as independently) to build their comprehension skills and vocabulary. </a:t>
            </a:r>
          </a:p>
          <a:p>
            <a:pPr marL="0" indent="0">
              <a:lnSpc>
                <a:spcPct val="120000"/>
              </a:lnSpc>
              <a:buNone/>
            </a:pPr>
            <a:r>
              <a:rPr lang="en-GB" sz="2000" dirty="0">
                <a:latin typeface="Comic Sans MS" panose="030F0702030302020204" pitchFamily="66" charset="0"/>
              </a:rPr>
              <a:t>The children can change their home-school reading book when they have finished it and written comments in their reading record book. This can be done on any day of the week and they are responsible for remembering!</a:t>
            </a:r>
          </a:p>
          <a:p>
            <a:pPr marL="0" indent="0">
              <a:lnSpc>
                <a:spcPct val="120000"/>
              </a:lnSpc>
              <a:buNone/>
            </a:pPr>
            <a:r>
              <a:rPr lang="en-GB" sz="2000" dirty="0">
                <a:latin typeface="Comic Sans MS" panose="030F0702030302020204" pitchFamily="66" charset="0"/>
              </a:rPr>
              <a:t>At school, the children will have classroom library books to read independently as well as having regular guided reading sessions.</a:t>
            </a:r>
          </a:p>
          <a:p>
            <a:pPr marL="0" indent="0">
              <a:lnSpc>
                <a:spcPct val="120000"/>
              </a:lnSpc>
              <a:buNone/>
            </a:pPr>
            <a:r>
              <a:rPr lang="en-GB" sz="2000" dirty="0">
                <a:latin typeface="Comic Sans MS" panose="030F0702030302020204" pitchFamily="66" charset="0"/>
              </a:rPr>
              <a:t>The children will also be able to visit the school library most weeks. </a:t>
            </a:r>
          </a:p>
          <a:p>
            <a:pPr marL="0" indent="0">
              <a:lnSpc>
                <a:spcPct val="120000"/>
              </a:lnSpc>
              <a:buNone/>
            </a:pPr>
            <a:endParaRPr lang="en-GB" sz="2000" dirty="0">
              <a:latin typeface="Comic Sans MS" panose="030F0702030302020204" pitchFamily="66" charset="0"/>
            </a:endParaRPr>
          </a:p>
        </p:txBody>
      </p:sp>
      <p:pic>
        <p:nvPicPr>
          <p:cNvPr id="3074" name="Picture 2" descr="Helping Homework Mother School Stock Illustrations – 93 Helping Homework  Mother School Stock Illustrations, Vectors &amp; Clipart - Dreamsti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46352" y="151985"/>
            <a:ext cx="1890534" cy="1514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46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625" y="799810"/>
            <a:ext cx="3362326" cy="1877437"/>
          </a:xfrm>
          <a:prstGeom prst="rect">
            <a:avLst/>
          </a:prstGeom>
        </p:spPr>
        <p:txBody>
          <a:bodyPr wrap="square">
            <a:spAutoFit/>
          </a:bodyPr>
          <a:lstStyle/>
          <a:p>
            <a:r>
              <a:rPr lang="en-GB" dirty="0"/>
              <a:t>Simple Recall Questions</a:t>
            </a:r>
          </a:p>
          <a:p>
            <a:r>
              <a:rPr lang="en-GB" sz="1400" dirty="0"/>
              <a:t> Where does the story take place? </a:t>
            </a:r>
          </a:p>
          <a:p>
            <a:r>
              <a:rPr lang="en-GB" sz="1400" dirty="0"/>
              <a:t> When did the story take place? </a:t>
            </a:r>
          </a:p>
          <a:p>
            <a:r>
              <a:rPr lang="en-GB" sz="1400" dirty="0"/>
              <a:t> What did s/he/it look like? </a:t>
            </a:r>
          </a:p>
          <a:p>
            <a:r>
              <a:rPr lang="en-GB" sz="1400" dirty="0"/>
              <a:t> Who was s/he/it? </a:t>
            </a:r>
          </a:p>
          <a:p>
            <a:r>
              <a:rPr lang="en-GB" sz="1400" dirty="0"/>
              <a:t> Where did s/he/it live? </a:t>
            </a:r>
          </a:p>
          <a:p>
            <a:r>
              <a:rPr lang="en-GB" sz="1400" dirty="0"/>
              <a:t> Who are the characters in the book? </a:t>
            </a:r>
          </a:p>
          <a:p>
            <a:r>
              <a:rPr lang="en-GB" sz="1400" dirty="0"/>
              <a:t> Where in the book would you find…?</a:t>
            </a:r>
          </a:p>
        </p:txBody>
      </p:sp>
      <p:sp>
        <p:nvSpPr>
          <p:cNvPr id="5" name="Rectangle 4"/>
          <p:cNvSpPr/>
          <p:nvPr/>
        </p:nvSpPr>
        <p:spPr>
          <a:xfrm>
            <a:off x="428625" y="4678390"/>
            <a:ext cx="4457701" cy="1938992"/>
          </a:xfrm>
          <a:prstGeom prst="rect">
            <a:avLst/>
          </a:prstGeom>
        </p:spPr>
        <p:txBody>
          <a:bodyPr wrap="square">
            <a:spAutoFit/>
          </a:bodyPr>
          <a:lstStyle/>
          <a:p>
            <a:r>
              <a:rPr lang="en-GB" dirty="0"/>
              <a:t>Evaluation questions</a:t>
            </a:r>
          </a:p>
          <a:p>
            <a:r>
              <a:rPr lang="en-GB" sz="1400" dirty="0"/>
              <a:t> What makes this a successful story? </a:t>
            </a:r>
          </a:p>
          <a:p>
            <a:r>
              <a:rPr lang="en-GB" sz="1400" dirty="0"/>
              <a:t> What opinion do you have to justify your opinion? </a:t>
            </a:r>
          </a:p>
          <a:p>
            <a:r>
              <a:rPr lang="en-GB" sz="1400" dirty="0"/>
              <a:t> Does it work? </a:t>
            </a:r>
          </a:p>
          <a:p>
            <a:r>
              <a:rPr lang="en-GB" sz="1400" dirty="0"/>
              <a:t> Could it be better? How? </a:t>
            </a:r>
          </a:p>
          <a:p>
            <a:r>
              <a:rPr lang="en-GB" sz="1400" dirty="0"/>
              <a:t> Is it as good as…? </a:t>
            </a:r>
          </a:p>
          <a:p>
            <a:r>
              <a:rPr lang="en-GB" sz="1400" dirty="0"/>
              <a:t> How is it similar/different to…? </a:t>
            </a:r>
          </a:p>
          <a:p>
            <a:r>
              <a:rPr lang="en-GB" sz="1400" dirty="0"/>
              <a:t> Which is better and why?</a:t>
            </a:r>
          </a:p>
        </p:txBody>
      </p:sp>
      <p:sp>
        <p:nvSpPr>
          <p:cNvPr id="6" name="Rectangle 5"/>
          <p:cNvSpPr/>
          <p:nvPr/>
        </p:nvSpPr>
        <p:spPr>
          <a:xfrm>
            <a:off x="4810125" y="783441"/>
            <a:ext cx="6238876" cy="1446550"/>
          </a:xfrm>
          <a:prstGeom prst="rect">
            <a:avLst/>
          </a:prstGeom>
        </p:spPr>
        <p:txBody>
          <a:bodyPr wrap="square">
            <a:spAutoFit/>
          </a:bodyPr>
          <a:lstStyle/>
          <a:p>
            <a:r>
              <a:rPr lang="en-GB" dirty="0"/>
              <a:t>Questions requiring synthesis </a:t>
            </a:r>
          </a:p>
          <a:p>
            <a:r>
              <a:rPr lang="en-GB" sz="1400" dirty="0"/>
              <a:t> What is your opinion? What evidence do you have to support your view? </a:t>
            </a:r>
          </a:p>
          <a:p>
            <a:r>
              <a:rPr lang="en-GB" sz="1400" dirty="0"/>
              <a:t> Using all the evidence available, can you tell me what you feel about…? </a:t>
            </a:r>
          </a:p>
          <a:p>
            <a:r>
              <a:rPr lang="en-GB" sz="1400" dirty="0"/>
              <a:t> Given what you know about … what do you think? </a:t>
            </a:r>
          </a:p>
          <a:p>
            <a:r>
              <a:rPr lang="en-GB" sz="1400" dirty="0"/>
              <a:t> How would the views put across in this text affect your views on…? </a:t>
            </a:r>
          </a:p>
          <a:p>
            <a:r>
              <a:rPr lang="en-GB" sz="1400" dirty="0"/>
              <a:t> What would this character think about…? (Possibly a present day issue)</a:t>
            </a:r>
          </a:p>
        </p:txBody>
      </p:sp>
      <p:sp>
        <p:nvSpPr>
          <p:cNvPr id="7" name="TextBox 6"/>
          <p:cNvSpPr txBox="1"/>
          <p:nvPr/>
        </p:nvSpPr>
        <p:spPr>
          <a:xfrm>
            <a:off x="523875" y="344642"/>
            <a:ext cx="5129930" cy="369332"/>
          </a:xfrm>
          <a:prstGeom prst="rect">
            <a:avLst/>
          </a:prstGeom>
          <a:noFill/>
        </p:spPr>
        <p:txBody>
          <a:bodyPr wrap="none" rtlCol="0">
            <a:spAutoFit/>
          </a:bodyPr>
          <a:lstStyle/>
          <a:p>
            <a:r>
              <a:rPr lang="en-GB" dirty="0">
                <a:solidFill>
                  <a:srgbClr val="0070C0"/>
                </a:solidFill>
              </a:rPr>
              <a:t>Questions to help Develop Comprehension Skills</a:t>
            </a:r>
          </a:p>
        </p:txBody>
      </p:sp>
      <p:sp>
        <p:nvSpPr>
          <p:cNvPr id="8" name="Rectangle 7"/>
          <p:cNvSpPr/>
          <p:nvPr/>
        </p:nvSpPr>
        <p:spPr>
          <a:xfrm>
            <a:off x="428625" y="2715117"/>
            <a:ext cx="4381500" cy="1877437"/>
          </a:xfrm>
          <a:prstGeom prst="rect">
            <a:avLst/>
          </a:prstGeom>
        </p:spPr>
        <p:txBody>
          <a:bodyPr wrap="square">
            <a:spAutoFit/>
          </a:bodyPr>
          <a:lstStyle/>
          <a:p>
            <a:r>
              <a:rPr lang="en-GB" dirty="0"/>
              <a:t>Simple comprehension questions</a:t>
            </a:r>
          </a:p>
          <a:p>
            <a:r>
              <a:rPr lang="en-GB" sz="1400" dirty="0"/>
              <a:t> What do you think is happening here? </a:t>
            </a:r>
          </a:p>
          <a:p>
            <a:r>
              <a:rPr lang="en-GB" sz="1400" dirty="0"/>
              <a:t> What happened in the story? </a:t>
            </a:r>
          </a:p>
          <a:p>
            <a:r>
              <a:rPr lang="en-GB" sz="1400" dirty="0"/>
              <a:t> What might this mean? </a:t>
            </a:r>
          </a:p>
          <a:p>
            <a:r>
              <a:rPr lang="en-GB" sz="1400" dirty="0"/>
              <a:t> Through whose eyes is the story told? </a:t>
            </a:r>
          </a:p>
          <a:p>
            <a:r>
              <a:rPr lang="en-GB" sz="1400" dirty="0"/>
              <a:t> Which part of the story best describes the setting? </a:t>
            </a:r>
          </a:p>
          <a:p>
            <a:r>
              <a:rPr lang="en-GB" sz="1400" dirty="0"/>
              <a:t> What words and/or phrases do this? </a:t>
            </a:r>
          </a:p>
          <a:p>
            <a:r>
              <a:rPr lang="en-GB" sz="1400" dirty="0"/>
              <a:t> What part of the story do you like best?</a:t>
            </a:r>
          </a:p>
        </p:txBody>
      </p:sp>
      <p:sp>
        <p:nvSpPr>
          <p:cNvPr id="9" name="Rectangle 8"/>
          <p:cNvSpPr/>
          <p:nvPr/>
        </p:nvSpPr>
        <p:spPr>
          <a:xfrm>
            <a:off x="4810125" y="2315827"/>
            <a:ext cx="6362699" cy="2308324"/>
          </a:xfrm>
          <a:prstGeom prst="rect">
            <a:avLst/>
          </a:prstGeom>
        </p:spPr>
        <p:txBody>
          <a:bodyPr wrap="square">
            <a:spAutoFit/>
          </a:bodyPr>
          <a:lstStyle/>
          <a:p>
            <a:r>
              <a:rPr lang="en-GB" dirty="0"/>
              <a:t>Analytical Questions</a:t>
            </a:r>
          </a:p>
          <a:p>
            <a:r>
              <a:rPr lang="en-GB" sz="1400" dirty="0"/>
              <a:t> What makes you think that? </a:t>
            </a:r>
          </a:p>
          <a:p>
            <a:r>
              <a:rPr lang="en-GB" sz="1400" dirty="0"/>
              <a:t> What words give you that impression? </a:t>
            </a:r>
          </a:p>
          <a:p>
            <a:r>
              <a:rPr lang="en-GB" sz="1400" dirty="0"/>
              <a:t> How do you feel about…? </a:t>
            </a:r>
          </a:p>
          <a:p>
            <a:r>
              <a:rPr lang="en-GB" sz="1400" dirty="0"/>
              <a:t> Can you explain why …? </a:t>
            </a:r>
          </a:p>
          <a:p>
            <a:r>
              <a:rPr lang="en-GB" sz="1400" dirty="0"/>
              <a:t> I wonder what the writer intended? </a:t>
            </a:r>
          </a:p>
          <a:p>
            <a:r>
              <a:rPr lang="en-GB" sz="1400" dirty="0"/>
              <a:t> I wonder why the writer decided to…? </a:t>
            </a:r>
          </a:p>
          <a:p>
            <a:r>
              <a:rPr lang="en-GB" sz="1400" dirty="0"/>
              <a:t> What do these words mean and why do you think the author chose them? </a:t>
            </a:r>
          </a:p>
          <a:p>
            <a:r>
              <a:rPr lang="en-GB" sz="1400" dirty="0"/>
              <a:t> Has the author used adjectives to make this character funny? </a:t>
            </a:r>
          </a:p>
          <a:p>
            <a:r>
              <a:rPr lang="en-GB" sz="1400" dirty="0"/>
              <a:t> Why did the author choose this setting?</a:t>
            </a:r>
          </a:p>
        </p:txBody>
      </p:sp>
      <p:sp>
        <p:nvSpPr>
          <p:cNvPr id="10" name="Rectangle 9"/>
          <p:cNvSpPr/>
          <p:nvPr/>
        </p:nvSpPr>
        <p:spPr>
          <a:xfrm>
            <a:off x="4810125" y="4678390"/>
            <a:ext cx="7238999" cy="1877437"/>
          </a:xfrm>
          <a:prstGeom prst="rect">
            <a:avLst/>
          </a:prstGeom>
        </p:spPr>
        <p:txBody>
          <a:bodyPr wrap="square">
            <a:spAutoFit/>
          </a:bodyPr>
          <a:lstStyle/>
          <a:p>
            <a:r>
              <a:rPr lang="en-GB" dirty="0"/>
              <a:t>Application Questions </a:t>
            </a:r>
          </a:p>
          <a:p>
            <a:r>
              <a:rPr lang="en-GB" sz="1400" dirty="0"/>
              <a:t> Can you think of another story which has a similar theme; </a:t>
            </a:r>
          </a:p>
          <a:p>
            <a:r>
              <a:rPr lang="en-GB" sz="1400" dirty="0"/>
              <a:t>   </a:t>
            </a:r>
            <a:r>
              <a:rPr lang="en-GB" sz="1400" dirty="0" err="1"/>
              <a:t>eg</a:t>
            </a:r>
            <a:r>
              <a:rPr lang="en-GB" sz="1400" dirty="0"/>
              <a:t>. good over evil; weak over strong; wise over foolish? </a:t>
            </a:r>
          </a:p>
          <a:p>
            <a:r>
              <a:rPr lang="en-GB" sz="1400" dirty="0"/>
              <a:t> Do you know of another story which deals with the same issues; </a:t>
            </a:r>
          </a:p>
          <a:p>
            <a:r>
              <a:rPr lang="en-GB" sz="1400" dirty="0"/>
              <a:t>   </a:t>
            </a:r>
            <a:r>
              <a:rPr lang="en-GB" sz="1400" dirty="0" err="1"/>
              <a:t>eg</a:t>
            </a:r>
            <a:r>
              <a:rPr lang="en-GB" sz="1400" dirty="0"/>
              <a:t>. social; moral; cultural? </a:t>
            </a:r>
          </a:p>
          <a:p>
            <a:r>
              <a:rPr lang="en-GB" sz="1400" dirty="0"/>
              <a:t> Which other author handles time in this way; </a:t>
            </a:r>
          </a:p>
          <a:p>
            <a:r>
              <a:rPr lang="en-GB" sz="1400" dirty="0"/>
              <a:t>   </a:t>
            </a:r>
            <a:r>
              <a:rPr lang="en-GB" sz="1400" dirty="0" err="1"/>
              <a:t>eg</a:t>
            </a:r>
            <a:r>
              <a:rPr lang="en-GB" sz="1400" dirty="0"/>
              <a:t>. flashbacks; dreams? </a:t>
            </a:r>
          </a:p>
          <a:p>
            <a:r>
              <a:rPr lang="en-GB" sz="1400" dirty="0"/>
              <a:t> Which stories have openings like this?</a:t>
            </a:r>
          </a:p>
        </p:txBody>
      </p:sp>
    </p:spTree>
    <p:extLst>
      <p:ext uri="{BB962C8B-B14F-4D97-AF65-F5344CB8AC3E}">
        <p14:creationId xmlns:p14="http://schemas.microsoft.com/office/powerpoint/2010/main" val="1070357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5" y="378845"/>
            <a:ext cx="4656665" cy="440305"/>
          </a:xfrm>
        </p:spPr>
        <p:txBody>
          <a:bodyPr>
            <a:normAutofit fontScale="90000"/>
          </a:bodyPr>
          <a:lstStyle/>
          <a:p>
            <a:r>
              <a:rPr lang="en-GB" dirty="0"/>
              <a:t>Homework: </a:t>
            </a:r>
            <a:r>
              <a:rPr lang="en-GB" sz="2200" dirty="0">
                <a:solidFill>
                  <a:srgbClr val="0070C0"/>
                </a:solidFill>
                <a:latin typeface="Comic Sans MS" panose="030F0702030302020204" pitchFamily="66" charset="0"/>
              </a:rPr>
              <a:t>Spelling</a:t>
            </a:r>
          </a:p>
        </p:txBody>
      </p:sp>
      <p:sp>
        <p:nvSpPr>
          <p:cNvPr id="3" name="Content Placeholder 2"/>
          <p:cNvSpPr>
            <a:spLocks noGrp="1"/>
          </p:cNvSpPr>
          <p:nvPr>
            <p:ph idx="1"/>
          </p:nvPr>
        </p:nvSpPr>
        <p:spPr>
          <a:xfrm>
            <a:off x="677335" y="1591373"/>
            <a:ext cx="8515350" cy="3644015"/>
          </a:xfrm>
        </p:spPr>
        <p:txBody>
          <a:bodyPr>
            <a:noAutofit/>
          </a:bodyPr>
          <a:lstStyle/>
          <a:p>
            <a:pPr marL="0" indent="0">
              <a:lnSpc>
                <a:spcPct val="120000"/>
              </a:lnSpc>
              <a:buNone/>
            </a:pPr>
            <a:r>
              <a:rPr lang="en-GB" sz="2000" dirty="0">
                <a:latin typeface="Comic Sans MS" panose="030F0702030302020204" pitchFamily="66" charset="0"/>
              </a:rPr>
              <a:t>Please practise and reinforce the correct spelling of high frequency words as well as homophones (e.g. there/ their/ they’re), which are often a sticking point.</a:t>
            </a:r>
          </a:p>
          <a:p>
            <a:pPr marL="0" indent="0">
              <a:lnSpc>
                <a:spcPct val="120000"/>
              </a:lnSpc>
              <a:buNone/>
            </a:pPr>
            <a:r>
              <a:rPr lang="en-GB" sz="2000" dirty="0">
                <a:latin typeface="Comic Sans MS" panose="030F0702030302020204" pitchFamily="66" charset="0"/>
              </a:rPr>
              <a:t>The children will be given their spelling record to take home when it is updated each term. The words they can spell will be highlighted.</a:t>
            </a:r>
          </a:p>
          <a:p>
            <a:pPr marL="0" indent="0">
              <a:lnSpc>
                <a:spcPct val="120000"/>
              </a:lnSpc>
              <a:buNone/>
            </a:pPr>
            <a:r>
              <a:rPr lang="en-GB" sz="2000" dirty="0">
                <a:latin typeface="Comic Sans MS" panose="030F0702030302020204" pitchFamily="66" charset="0"/>
              </a:rPr>
              <a:t>The Y1/2 and Y3/4 spelling lists and a grid of activities to make spelling more fun are on the following pages. The spellings are also available on the school website.</a:t>
            </a:r>
          </a:p>
          <a:p>
            <a:pPr marL="0" indent="0">
              <a:lnSpc>
                <a:spcPct val="120000"/>
              </a:lnSpc>
              <a:buNone/>
            </a:pPr>
            <a:r>
              <a:rPr lang="en-GB" sz="2000" dirty="0">
                <a:latin typeface="Comic Sans MS" panose="030F0702030302020204" pitchFamily="66" charset="0"/>
              </a:rPr>
              <a:t>On our class page under “links”, there is a list of some useful and fun online games.</a:t>
            </a:r>
          </a:p>
        </p:txBody>
      </p:sp>
      <p:pic>
        <p:nvPicPr>
          <p:cNvPr id="1028" name="Picture 4" descr="Imaginary Male Stock Vector Illustration And Royalty Free Imaginary Male  Clipa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0116" y="421247"/>
            <a:ext cx="796925" cy="1127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21394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505</TotalTime>
  <Words>1754</Words>
  <Application>Microsoft Office PowerPoint</Application>
  <PresentationFormat>Widescreen</PresentationFormat>
  <Paragraphs>142</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Comic Sans MS</vt:lpstr>
      <vt:lpstr>Trebuchet MS</vt:lpstr>
      <vt:lpstr>Wingdings</vt:lpstr>
      <vt:lpstr>Wingdings 3</vt:lpstr>
      <vt:lpstr>XCCW Joined 14a</vt:lpstr>
      <vt:lpstr>Facet</vt:lpstr>
      <vt:lpstr>Welcome to Y3!</vt:lpstr>
      <vt:lpstr>Our Staff</vt:lpstr>
      <vt:lpstr>Our Timetable</vt:lpstr>
      <vt:lpstr>Our Topics</vt:lpstr>
      <vt:lpstr>P.E.</vt:lpstr>
      <vt:lpstr>Working At home</vt:lpstr>
      <vt:lpstr>Working at Home</vt:lpstr>
      <vt:lpstr>PowerPoint Presentation</vt:lpstr>
      <vt:lpstr>Homework: Spelling</vt:lpstr>
      <vt:lpstr>PowerPoint Presentation</vt:lpstr>
      <vt:lpstr>PowerPoint Presentation</vt:lpstr>
      <vt:lpstr>PowerPoint Presentation</vt:lpstr>
      <vt:lpstr>Working at Home:  Maths</vt:lpstr>
      <vt:lpstr>Year 1 mental maths skills:</vt:lpstr>
      <vt:lpstr>Year 2 mental maths skills:</vt:lpstr>
      <vt:lpstr>Year 3 mental maths skills:</vt:lpstr>
      <vt:lpstr>Year 4 mental maths skills</vt:lpstr>
      <vt:lpstr>Equipment</vt:lpstr>
      <vt:lpstr>Communication</vt:lpstr>
      <vt:lpstr>General Information…</vt:lpstr>
    </vt:vector>
  </TitlesOfParts>
  <Company>Head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Y3!</dc:title>
  <dc:creator>Katy Read</dc:creator>
  <cp:lastModifiedBy>Read, Katy</cp:lastModifiedBy>
  <cp:revision>59</cp:revision>
  <dcterms:created xsi:type="dcterms:W3CDTF">2020-09-01T13:51:58Z</dcterms:created>
  <dcterms:modified xsi:type="dcterms:W3CDTF">2026-08-28T10:20:17Z</dcterms:modified>
</cp:coreProperties>
</file>