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0" r:id="rId3"/>
    <p:sldId id="270" r:id="rId4"/>
    <p:sldId id="262" r:id="rId5"/>
    <p:sldId id="257" r:id="rId6"/>
    <p:sldId id="271" r:id="rId7"/>
    <p:sldId id="258" r:id="rId8"/>
    <p:sldId id="264" r:id="rId9"/>
    <p:sldId id="263" r:id="rId10"/>
    <p:sldId id="265" r:id="rId11"/>
    <p:sldId id="267" r:id="rId12"/>
    <p:sldId id="268" r:id="rId13"/>
    <p:sldId id="266" r:id="rId14"/>
    <p:sldId id="259" r:id="rId15"/>
    <p:sldId id="261"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660"/>
  </p:normalViewPr>
  <p:slideViewPr>
    <p:cSldViewPr snapToGrid="0">
      <p:cViewPr>
        <p:scale>
          <a:sx n="77" d="100"/>
          <a:sy n="77" d="100"/>
        </p:scale>
        <p:origin x="442"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66703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3948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050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75547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0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92973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408924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126482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160471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8767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216928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32084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89268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86579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C937A-105F-4C0D-A16E-9A7539D0E21B}" type="datetimeFigureOut">
              <a:rPr lang="en-GB" smtClean="0"/>
              <a:t>28/08/2025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8F1683-17D1-4070-8169-624E909478C1}" type="slidenum">
              <a:rPr lang="en-GB" smtClean="0"/>
              <a:t>‹#›</a:t>
            </a:fld>
            <a:endParaRPr lang="en-GB" dirty="0"/>
          </a:p>
        </p:txBody>
      </p:sp>
    </p:spTree>
    <p:extLst>
      <p:ext uri="{BB962C8B-B14F-4D97-AF65-F5344CB8AC3E}">
        <p14:creationId xmlns:p14="http://schemas.microsoft.com/office/powerpoint/2010/main" val="145245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8F1683-17D1-4070-8169-624E909478C1}" type="slidenum">
              <a:rPr lang="en-GB" smtClean="0"/>
              <a:t>‹#›</a:t>
            </a:fld>
            <a:endParaRPr lang="en-GB" dirty="0"/>
          </a:p>
        </p:txBody>
      </p:sp>
      <p:sp>
        <p:nvSpPr>
          <p:cNvPr id="5" name="Date Placeholder 4"/>
          <p:cNvSpPr>
            <a:spLocks noGrp="1"/>
          </p:cNvSpPr>
          <p:nvPr>
            <p:ph type="dt" sz="half" idx="10"/>
          </p:nvPr>
        </p:nvSpPr>
        <p:spPr/>
        <p:txBody>
          <a:bodyPr/>
          <a:lstStyle/>
          <a:p>
            <a:fld id="{593C937A-105F-4C0D-A16E-9A7539D0E21B}" type="datetimeFigureOut">
              <a:rPr lang="en-GB" smtClean="0"/>
              <a:t>28/08/2025</a:t>
            </a:fld>
            <a:endParaRPr lang="en-GB" dirty="0"/>
          </a:p>
        </p:txBody>
      </p:sp>
    </p:spTree>
    <p:extLst>
      <p:ext uri="{BB962C8B-B14F-4D97-AF65-F5344CB8AC3E}">
        <p14:creationId xmlns:p14="http://schemas.microsoft.com/office/powerpoint/2010/main" val="414915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3C937A-105F-4C0D-A16E-9A7539D0E21B}" type="datetimeFigureOut">
              <a:rPr lang="en-GB" smtClean="0"/>
              <a:t>28/08/2025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8F1683-17D1-4070-8169-624E909478C1}" type="slidenum">
              <a:rPr lang="en-GB" smtClean="0"/>
              <a:t>‹#›</a:t>
            </a:fld>
            <a:endParaRPr lang="en-GB" dirty="0"/>
          </a:p>
        </p:txBody>
      </p:sp>
    </p:spTree>
    <p:extLst>
      <p:ext uri="{BB962C8B-B14F-4D97-AF65-F5344CB8AC3E}">
        <p14:creationId xmlns:p14="http://schemas.microsoft.com/office/powerpoint/2010/main" val="33006348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manor-road.lancsngfl.ac.uk/"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Y3!</a:t>
            </a:r>
            <a:endParaRPr lang="en-GB" dirty="0"/>
          </a:p>
        </p:txBody>
      </p:sp>
    </p:spTree>
    <p:extLst>
      <p:ext uri="{BB962C8B-B14F-4D97-AF65-F5344CB8AC3E}">
        <p14:creationId xmlns:p14="http://schemas.microsoft.com/office/powerpoint/2010/main" val="409070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St Josephs Catholic Primary School Spelling - St Joseph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49" y="372460"/>
            <a:ext cx="8804275" cy="62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0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 t="2446" r="3499" b="12498"/>
          <a:stretch/>
        </p:blipFill>
        <p:spPr>
          <a:xfrm>
            <a:off x="609599" y="779929"/>
            <a:ext cx="10883153" cy="5816061"/>
          </a:xfrm>
          <a:prstGeom prst="rect">
            <a:avLst/>
          </a:prstGeom>
          <a:ln>
            <a:solidFill>
              <a:schemeClr val="accent1"/>
            </a:solidFill>
          </a:ln>
          <a:effectLst>
            <a:outerShdw blurRad="190500" algn="tl" rotWithShape="0">
              <a:srgbClr val="000000">
                <a:alpha val="70000"/>
              </a:srgbClr>
            </a:outerShdw>
          </a:effectLst>
        </p:spPr>
      </p:pic>
      <p:sp>
        <p:nvSpPr>
          <p:cNvPr id="3" name="TextBox 2"/>
          <p:cNvSpPr txBox="1"/>
          <p:nvPr/>
        </p:nvSpPr>
        <p:spPr>
          <a:xfrm>
            <a:off x="3673286" y="259975"/>
            <a:ext cx="4755778" cy="400110"/>
          </a:xfrm>
          <a:prstGeom prst="rect">
            <a:avLst/>
          </a:prstGeom>
          <a:noFill/>
        </p:spPr>
        <p:txBody>
          <a:bodyPr wrap="square" rtlCol="0">
            <a:spAutoFit/>
          </a:bodyPr>
          <a:lstStyle/>
          <a:p>
            <a:r>
              <a:rPr lang="en-GB" sz="2000" b="1" dirty="0" smtClean="0">
                <a:solidFill>
                  <a:srgbClr val="0070C0"/>
                </a:solidFill>
                <a:latin typeface="Comic Sans MS" panose="030F0702030302020204" pitchFamily="66" charset="0"/>
              </a:rPr>
              <a:t>Years 3 and 4 Statutory Spellings</a:t>
            </a:r>
            <a:endParaRPr lang="en-GB" sz="20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18843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23069" y="203200"/>
            <a:ext cx="10695141" cy="6492105"/>
          </a:xfrm>
          <a:prstGeom prst="rect">
            <a:avLst/>
          </a:prstGeom>
        </p:spPr>
      </p:pic>
      <p:pic>
        <p:nvPicPr>
          <p:cNvPr id="2059" name="Picture 11" descr="word what cut from newspaper isolated on white Stock Photo - Alamy"/>
          <p:cNvPicPr>
            <a:picLocks noChangeAspect="1" noChangeArrowheads="1"/>
          </p:cNvPicPr>
          <p:nvPr/>
        </p:nvPicPr>
        <p:blipFill>
          <a:blip r:embed="rId3" cstate="print">
            <a:extLst>
              <a:ext uri="{28A0092B-C50C-407E-A947-70E740481C1C}">
                <a14:useLocalDpi xmlns:a14="http://schemas.microsoft.com/office/drawing/2010/main" val="0"/>
              </a:ext>
            </a:extLst>
          </a:blip>
          <a:srcRect t="19513" b="30487"/>
          <a:stretch>
            <a:fillRect/>
          </a:stretch>
        </p:blipFill>
        <p:spPr bwMode="auto">
          <a:xfrm>
            <a:off x="0" y="0"/>
            <a:ext cx="846138" cy="3127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pelling Games with Scrab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66800" cy="7540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ord Wall Words - Word Shapes (First) by jessae | Tp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12838" cy="784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 descr="Memory aids for children | Spelling mnemonics for kids | TheSchoolRu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57200" cy="3730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What is the meaning of this?! - Drawception"/>
          <p:cNvPicPr>
            <a:picLocks noChangeAspect="1" noChangeArrowheads="1"/>
          </p:cNvPicPr>
          <p:nvPr/>
        </p:nvPicPr>
        <p:blipFill>
          <a:blip r:embed="rId7" cstate="print">
            <a:extLst>
              <a:ext uri="{28A0092B-C50C-407E-A947-70E740481C1C}">
                <a14:useLocalDpi xmlns:a14="http://schemas.microsoft.com/office/drawing/2010/main" val="0"/>
              </a:ext>
            </a:extLst>
          </a:blip>
          <a:srcRect b="22223"/>
          <a:stretch>
            <a:fillRect/>
          </a:stretch>
        </p:blipFill>
        <p:spPr bwMode="auto">
          <a:xfrm>
            <a:off x="0" y="0"/>
            <a:ext cx="579438" cy="37306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quare Spiral Icons - Download Free Vector Icons | Noun Proj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1112838" y="735013"/>
            <a:ext cx="342900" cy="342900"/>
          </a:xfrm>
          <a:prstGeom prst="rect">
            <a:avLst/>
          </a:prstGeom>
          <a:noFill/>
          <a:extLst>
            <a:ext uri="{909E8E84-426E-40DD-AFC4-6F175D3DCCD1}">
              <a14:hiddenFill xmlns:a14="http://schemas.microsoft.com/office/drawing/2010/main">
                <a:solidFill>
                  <a:srgbClr val="FFFFFF"/>
                </a:solidFill>
              </a14:hiddenFill>
            </a:ext>
          </a:extLst>
        </p:spPr>
      </p:pic>
      <p:grpSp>
        <p:nvGrpSpPr>
          <p:cNvPr id="2050" name="Group 2"/>
          <p:cNvGrpSpPr>
            <a:grpSpLocks/>
          </p:cNvGrpSpPr>
          <p:nvPr/>
        </p:nvGrpSpPr>
        <p:grpSpPr bwMode="auto">
          <a:xfrm>
            <a:off x="87313" y="112713"/>
            <a:ext cx="1249362" cy="1044575"/>
            <a:chOff x="1440" y="1452"/>
            <a:chExt cx="1452" cy="1512"/>
          </a:xfrm>
        </p:grpSpPr>
      </p:grpSp>
    </p:spTree>
    <p:extLst>
      <p:ext uri="{BB962C8B-B14F-4D97-AF65-F5344CB8AC3E}">
        <p14:creationId xmlns:p14="http://schemas.microsoft.com/office/powerpoint/2010/main" val="253569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8588"/>
            <a:ext cx="8596668" cy="1571812"/>
          </a:xfrm>
        </p:spPr>
        <p:txBody>
          <a:bodyPr/>
          <a:lstStyle/>
          <a:p>
            <a:r>
              <a:rPr lang="en-GB" dirty="0" smtClean="0"/>
              <a:t>Working at Home: </a:t>
            </a:r>
            <a:r>
              <a:rPr lang="en-GB" dirty="0" smtClean="0"/>
              <a:t> </a:t>
            </a:r>
            <a:r>
              <a:rPr lang="en-GB" sz="2400" dirty="0" smtClean="0">
                <a:solidFill>
                  <a:srgbClr val="0070C0"/>
                </a:solidFill>
                <a:latin typeface="Comic Sans MS" panose="030F0702030302020204" pitchFamily="66" charset="0"/>
              </a:rPr>
              <a:t>Maths</a:t>
            </a:r>
            <a:endParaRPr lang="en-GB" sz="2400" dirty="0">
              <a:solidFill>
                <a:srgbClr val="0070C0"/>
              </a:solidFill>
              <a:latin typeface="Comic Sans MS" panose="030F0702030302020204" pitchFamily="66" charset="0"/>
            </a:endParaRPr>
          </a:p>
        </p:txBody>
      </p:sp>
      <p:sp>
        <p:nvSpPr>
          <p:cNvPr id="4" name="Rectangle 3"/>
          <p:cNvSpPr/>
          <p:nvPr/>
        </p:nvSpPr>
        <p:spPr>
          <a:xfrm>
            <a:off x="244099" y="1077415"/>
            <a:ext cx="9463138" cy="5743111"/>
          </a:xfrm>
          <a:prstGeom prst="rect">
            <a:avLst/>
          </a:prstGeom>
        </p:spPr>
        <p:txBody>
          <a:bodyPr wrap="square">
            <a:spAutoFit/>
          </a:bodyPr>
          <a:lstStyle/>
          <a:p>
            <a:pPr>
              <a:lnSpc>
                <a:spcPct val="120000"/>
              </a:lnSpc>
            </a:pPr>
            <a:r>
              <a:rPr lang="en-GB" dirty="0" smtClean="0">
                <a:latin typeface="Comic Sans MS" panose="030F0702030302020204" pitchFamily="66" charset="0"/>
              </a:rPr>
              <a:t>The maths passports will be sent home when they have been updated. </a:t>
            </a:r>
          </a:p>
          <a:p>
            <a:pPr>
              <a:lnSpc>
                <a:spcPct val="120000"/>
              </a:lnSpc>
            </a:pPr>
            <a:endParaRPr lang="en-GB" dirty="0">
              <a:latin typeface="Comic Sans MS" panose="030F0702030302020204" pitchFamily="66" charset="0"/>
            </a:endParaRPr>
          </a:p>
          <a:p>
            <a:pPr>
              <a:lnSpc>
                <a:spcPct val="120000"/>
              </a:lnSpc>
            </a:pPr>
            <a:r>
              <a:rPr lang="en-GB" dirty="0" smtClean="0">
                <a:latin typeface="Comic Sans MS" panose="030F0702030302020204" pitchFamily="66" charset="0"/>
              </a:rPr>
              <a:t>Things to practise regularly:</a:t>
            </a:r>
          </a:p>
          <a:p>
            <a:pPr marL="285750" indent="-285750">
              <a:lnSpc>
                <a:spcPct val="120000"/>
              </a:lnSpc>
              <a:buFont typeface="Wingdings" panose="05000000000000000000" pitchFamily="2" charset="2"/>
              <a:buChar char="Ø"/>
            </a:pPr>
            <a:r>
              <a:rPr lang="en-GB" dirty="0" smtClean="0">
                <a:solidFill>
                  <a:srgbClr val="FF0066"/>
                </a:solidFill>
                <a:latin typeface="Comic Sans MS" panose="030F0702030302020204" pitchFamily="66" charset="0"/>
              </a:rPr>
              <a:t>number bonds   </a:t>
            </a:r>
            <a:r>
              <a:rPr lang="en-GB" dirty="0" smtClean="0">
                <a:latin typeface="Comic Sans MS" panose="030F0702030302020204" pitchFamily="66" charset="0"/>
              </a:rPr>
              <a:t>(10= 2+8 = 6+4 etc.    100 = 20+80 = 60 +40 etc.     100 = 28 + 72, etc.</a:t>
            </a:r>
          </a:p>
          <a:p>
            <a:pPr marL="285750" indent="-285750">
              <a:lnSpc>
                <a:spcPct val="120000"/>
              </a:lnSpc>
              <a:buFont typeface="Wingdings" panose="05000000000000000000" pitchFamily="2" charset="2"/>
              <a:buChar char="Ø"/>
            </a:pPr>
            <a:r>
              <a:rPr lang="en-GB" dirty="0" smtClean="0">
                <a:solidFill>
                  <a:srgbClr val="FF0066"/>
                </a:solidFill>
                <a:latin typeface="Comic Sans MS" panose="030F0702030302020204" pitchFamily="66" charset="0"/>
              </a:rPr>
              <a:t>times </a:t>
            </a:r>
            <a:r>
              <a:rPr lang="en-GB" dirty="0">
                <a:solidFill>
                  <a:srgbClr val="FF0066"/>
                </a:solidFill>
                <a:latin typeface="Comic Sans MS" panose="030F0702030302020204" pitchFamily="66" charset="0"/>
              </a:rPr>
              <a:t>tables </a:t>
            </a:r>
            <a:r>
              <a:rPr lang="en-GB" dirty="0" smtClean="0">
                <a:latin typeface="Comic Sans MS" panose="030F0702030302020204" pitchFamily="66" charset="0"/>
              </a:rPr>
              <a:t>(TTRS) To </a:t>
            </a:r>
            <a:r>
              <a:rPr lang="en-GB" dirty="0" smtClean="0">
                <a:latin typeface="Comic Sans MS" panose="030F0702030302020204" pitchFamily="66" charset="0"/>
              </a:rPr>
              <a:t>have achieved Y2 standard, children </a:t>
            </a:r>
            <a:r>
              <a:rPr lang="en-GB" u="sng" dirty="0" smtClean="0">
                <a:latin typeface="Comic Sans MS" panose="030F0702030302020204" pitchFamily="66" charset="0"/>
              </a:rPr>
              <a:t>should already </a:t>
            </a:r>
            <a:r>
              <a:rPr lang="en-GB" dirty="0" smtClean="0">
                <a:latin typeface="Comic Sans MS" panose="030F0702030302020204" pitchFamily="66" charset="0"/>
              </a:rPr>
              <a:t>have </a:t>
            </a:r>
            <a:r>
              <a:rPr lang="en-GB" u="sng" dirty="0" smtClean="0">
                <a:latin typeface="Comic Sans MS" panose="030F0702030302020204" pitchFamily="66" charset="0"/>
              </a:rPr>
              <a:t>fast recall </a:t>
            </a:r>
            <a:r>
              <a:rPr lang="en-GB" dirty="0" smtClean="0">
                <a:latin typeface="Comic Sans MS" panose="030F0702030302020204" pitchFamily="66" charset="0"/>
              </a:rPr>
              <a:t>of 2, 5 and 10 times tables and be able to say their 3s and 4s. By </a:t>
            </a:r>
            <a:r>
              <a:rPr lang="en-GB" dirty="0">
                <a:latin typeface="Comic Sans MS" panose="030F0702030302020204" pitchFamily="66" charset="0"/>
              </a:rPr>
              <a:t>the end of the </a:t>
            </a:r>
            <a:r>
              <a:rPr lang="en-GB" dirty="0" smtClean="0">
                <a:latin typeface="Comic Sans MS" panose="030F0702030302020204" pitchFamily="66" charset="0"/>
              </a:rPr>
              <a:t>year, </a:t>
            </a:r>
            <a:r>
              <a:rPr lang="en-GB" dirty="0">
                <a:latin typeface="Comic Sans MS" panose="030F0702030302020204" pitchFamily="66" charset="0"/>
              </a:rPr>
              <a:t>we aim for them to have fast recall of the 2-5, 8 and 10 times tables. </a:t>
            </a:r>
          </a:p>
          <a:p>
            <a:pPr marL="285750" indent="-285750">
              <a:lnSpc>
                <a:spcPct val="120000"/>
              </a:lnSpc>
              <a:buFont typeface="Wingdings" panose="05000000000000000000" pitchFamily="2" charset="2"/>
              <a:buChar char="Ø"/>
            </a:pPr>
            <a:r>
              <a:rPr lang="en-GB" dirty="0" smtClean="0">
                <a:solidFill>
                  <a:srgbClr val="FF0066"/>
                </a:solidFill>
                <a:latin typeface="Comic Sans MS" panose="030F0702030302020204" pitchFamily="66" charset="0"/>
              </a:rPr>
              <a:t>mental </a:t>
            </a:r>
            <a:r>
              <a:rPr lang="en-GB" dirty="0" smtClean="0">
                <a:solidFill>
                  <a:srgbClr val="FF0066"/>
                </a:solidFill>
                <a:latin typeface="Comic Sans MS" panose="030F0702030302020204" pitchFamily="66" charset="0"/>
              </a:rPr>
              <a:t>addition and subtraction </a:t>
            </a:r>
            <a:r>
              <a:rPr lang="en-GB" dirty="0" smtClean="0">
                <a:latin typeface="Comic Sans MS" panose="030F0702030302020204" pitchFamily="66" charset="0"/>
              </a:rPr>
              <a:t>of 2-digit numbers. </a:t>
            </a:r>
            <a:endParaRPr lang="en-GB" dirty="0">
              <a:latin typeface="Comic Sans MS" panose="030F0702030302020204" pitchFamily="66" charset="0"/>
            </a:endParaRPr>
          </a:p>
          <a:p>
            <a:pPr marL="285750" indent="-285750">
              <a:lnSpc>
                <a:spcPct val="120000"/>
              </a:lnSpc>
              <a:buFont typeface="Wingdings" panose="05000000000000000000" pitchFamily="2" charset="2"/>
              <a:buChar char="Ø"/>
            </a:pPr>
            <a:r>
              <a:rPr lang="en-GB" dirty="0" smtClean="0">
                <a:solidFill>
                  <a:srgbClr val="FF0066"/>
                </a:solidFill>
                <a:latin typeface="Comic Sans MS" panose="030F0702030302020204" pitchFamily="66" charset="0"/>
              </a:rPr>
              <a:t>using </a:t>
            </a:r>
            <a:r>
              <a:rPr lang="en-GB" dirty="0">
                <a:solidFill>
                  <a:srgbClr val="FF0066"/>
                </a:solidFill>
                <a:latin typeface="Comic Sans MS" panose="030F0702030302020204" pitchFamily="66" charset="0"/>
              </a:rPr>
              <a:t>money </a:t>
            </a:r>
            <a:r>
              <a:rPr lang="en-GB" dirty="0" smtClean="0">
                <a:latin typeface="Comic Sans MS" panose="030F0702030302020204" pitchFamily="66" charset="0"/>
              </a:rPr>
              <a:t>(all coins &amp; notes) and </a:t>
            </a:r>
            <a:r>
              <a:rPr lang="en-GB" dirty="0">
                <a:latin typeface="Comic Sans MS" panose="030F0702030302020204" pitchFamily="66" charset="0"/>
              </a:rPr>
              <a:t>working out </a:t>
            </a:r>
            <a:r>
              <a:rPr lang="en-GB" dirty="0" smtClean="0">
                <a:latin typeface="Comic Sans MS" panose="030F0702030302020204" pitchFamily="66" charset="0"/>
              </a:rPr>
              <a:t>change. </a:t>
            </a:r>
            <a:endParaRPr lang="en-GB" dirty="0">
              <a:latin typeface="Comic Sans MS" panose="030F0702030302020204" pitchFamily="66" charset="0"/>
            </a:endParaRPr>
          </a:p>
          <a:p>
            <a:pPr marL="285750" indent="-285750">
              <a:lnSpc>
                <a:spcPct val="120000"/>
              </a:lnSpc>
              <a:buFont typeface="Wingdings" panose="05000000000000000000" pitchFamily="2" charset="2"/>
              <a:buChar char="Ø"/>
            </a:pPr>
            <a:r>
              <a:rPr lang="en-GB" dirty="0" smtClean="0">
                <a:solidFill>
                  <a:srgbClr val="FF0066"/>
                </a:solidFill>
                <a:latin typeface="Comic Sans MS" panose="030F0702030302020204" pitchFamily="66" charset="0"/>
              </a:rPr>
              <a:t>telling </a:t>
            </a:r>
            <a:r>
              <a:rPr lang="en-GB" dirty="0" smtClean="0">
                <a:solidFill>
                  <a:srgbClr val="FF0066"/>
                </a:solidFill>
                <a:latin typeface="Comic Sans MS" panose="030F0702030302020204" pitchFamily="66" charset="0"/>
              </a:rPr>
              <a:t>the time to the minute </a:t>
            </a:r>
            <a:r>
              <a:rPr lang="en-GB" dirty="0" smtClean="0">
                <a:latin typeface="Comic Sans MS" panose="030F0702030302020204" pitchFamily="66" charset="0"/>
              </a:rPr>
              <a:t>(both analogue </a:t>
            </a:r>
            <a:r>
              <a:rPr lang="en-GB" dirty="0">
                <a:latin typeface="Comic Sans MS" panose="030F0702030302020204" pitchFamily="66" charset="0"/>
              </a:rPr>
              <a:t>&amp; digital) </a:t>
            </a:r>
            <a:r>
              <a:rPr lang="en-GB" dirty="0" smtClean="0">
                <a:latin typeface="Comic Sans MS" panose="030F0702030302020204" pitchFamily="66" charset="0"/>
              </a:rPr>
              <a:t>and working out time intervals (e.g. What time will it be in an hour and a quarter?  What time was it 40 minutes ago? How long has it been since…? How long is it until bedtime?)</a:t>
            </a:r>
          </a:p>
          <a:p>
            <a:pPr>
              <a:lnSpc>
                <a:spcPct val="120000"/>
              </a:lnSpc>
            </a:pPr>
            <a:r>
              <a:rPr lang="en-GB" dirty="0" smtClean="0">
                <a:latin typeface="Comic Sans MS" panose="030F0702030302020204" pitchFamily="66" charset="0"/>
              </a:rPr>
              <a:t>    Can </a:t>
            </a:r>
            <a:r>
              <a:rPr lang="en-GB" dirty="0" smtClean="0">
                <a:latin typeface="Comic Sans MS" panose="030F0702030302020204" pitchFamily="66" charset="0"/>
              </a:rPr>
              <a:t>they work out what time it is just by looking at the hour hand?</a:t>
            </a:r>
          </a:p>
          <a:p>
            <a:pPr marL="285750" indent="-285750">
              <a:lnSpc>
                <a:spcPct val="120000"/>
              </a:lnSpc>
              <a:buFont typeface="Wingdings" panose="05000000000000000000" pitchFamily="2" charset="2"/>
              <a:buChar char="Ø"/>
            </a:pPr>
            <a:r>
              <a:rPr lang="en-GB" dirty="0" smtClean="0">
                <a:solidFill>
                  <a:srgbClr val="FF0066"/>
                </a:solidFill>
                <a:latin typeface="Comic Sans MS" panose="030F0702030302020204" pitchFamily="66" charset="0"/>
              </a:rPr>
              <a:t>Any practical application </a:t>
            </a:r>
            <a:r>
              <a:rPr lang="en-GB" dirty="0" smtClean="0">
                <a:latin typeface="Comic Sans MS" panose="030F0702030302020204" pitchFamily="66" charset="0"/>
              </a:rPr>
              <a:t>of maths (measuring, baking, etc</a:t>
            </a:r>
            <a:r>
              <a:rPr lang="en-GB" dirty="0" smtClean="0">
                <a:latin typeface="Comic Sans MS" panose="030F0702030302020204" pitchFamily="66" charset="0"/>
              </a:rPr>
              <a:t>.)</a:t>
            </a:r>
            <a:endParaRPr lang="en-GB" dirty="0">
              <a:latin typeface="Comic Sans MS" panose="030F0702030302020204" pitchFamily="66" charset="0"/>
            </a:endParaRPr>
          </a:p>
          <a:p>
            <a:pPr marL="285750" indent="-285750">
              <a:lnSpc>
                <a:spcPct val="120000"/>
              </a:lnSpc>
              <a:buFont typeface="Wingdings" panose="05000000000000000000" pitchFamily="2" charset="2"/>
              <a:buChar char="Ø"/>
            </a:pPr>
            <a:endParaRPr lang="en-GB" dirty="0">
              <a:latin typeface="Comic Sans MS" panose="030F0702030302020204" pitchFamily="66" charset="0"/>
            </a:endParaRPr>
          </a:p>
          <a:p>
            <a:pPr>
              <a:lnSpc>
                <a:spcPct val="120000"/>
              </a:lnSpc>
            </a:pPr>
            <a:endParaRPr lang="en-GB" dirty="0">
              <a:latin typeface="Comic Sans MS" panose="030F0702030302020204" pitchFamily="66" charset="0"/>
            </a:endParaRPr>
          </a:p>
        </p:txBody>
      </p:sp>
      <p:pic>
        <p:nvPicPr>
          <p:cNvPr id="5" name="Picture 2" descr="Times Tables Rock Stars: Pl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6884" y="1077415"/>
            <a:ext cx="1821033" cy="1376363"/>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Hour Hand Gif - ClipArt 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9375" y="2596068"/>
            <a:ext cx="873125" cy="871219"/>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Uk money british pounds. Uk sterling money pounds in the hand."/>
          <p:cNvPicPr>
            <a:picLocks noChangeAspect="1" noChangeArrowheads="1"/>
          </p:cNvPicPr>
          <p:nvPr/>
        </p:nvPicPr>
        <p:blipFill rotWithShape="1">
          <a:blip r:embed="rId4">
            <a:extLst>
              <a:ext uri="{28A0092B-C50C-407E-A947-70E740481C1C}">
                <a14:useLocalDpi xmlns:a14="http://schemas.microsoft.com/office/drawing/2010/main" val="0"/>
              </a:ext>
            </a:extLst>
          </a:blip>
          <a:srcRect l="10578" t="12285" r="10455" b="9364"/>
          <a:stretch/>
        </p:blipFill>
        <p:spPr bwMode="auto">
          <a:xfrm>
            <a:off x="9777821" y="3883934"/>
            <a:ext cx="2134696" cy="151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2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01" y="408451"/>
            <a:ext cx="8128174" cy="696449"/>
          </a:xfrm>
        </p:spPr>
        <p:txBody>
          <a:bodyPr/>
          <a:lstStyle/>
          <a:p>
            <a:r>
              <a:rPr lang="en-GB" dirty="0" smtClean="0"/>
              <a:t>Equipment</a:t>
            </a:r>
            <a:endParaRPr lang="en-GB" dirty="0"/>
          </a:p>
        </p:txBody>
      </p:sp>
      <p:pic>
        <p:nvPicPr>
          <p:cNvPr id="4098" name="Picture 2" descr="Pencil Clipart 1500*1500 transprent Png Free Download - Pencil, Stationery,  Writing Implement. - CleanPNG / Kiss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4784" y="576088"/>
            <a:ext cx="1200517" cy="12005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ee Partner Work Cliparts, Download Free Clip Art, Free Clip Art on Clipart  Librar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7345" y="4876974"/>
            <a:ext cx="2729855" cy="1551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16" y="1282317"/>
            <a:ext cx="8945269" cy="5262979"/>
          </a:xfrm>
          <a:prstGeom prst="rect">
            <a:avLst/>
          </a:prstGeom>
          <a:noFill/>
        </p:spPr>
        <p:txBody>
          <a:bodyPr wrap="square" rtlCol="0">
            <a:spAutoFit/>
          </a:bodyPr>
          <a:lstStyle/>
          <a:p>
            <a:pPr>
              <a:lnSpc>
                <a:spcPct val="120000"/>
              </a:lnSpc>
              <a:spcAft>
                <a:spcPts val="1200"/>
              </a:spcAft>
            </a:pPr>
            <a:r>
              <a:rPr lang="en-GB" sz="2000" dirty="0" smtClean="0">
                <a:latin typeface="Comic Sans MS" panose="030F0702030302020204" pitchFamily="66" charset="0"/>
              </a:rPr>
              <a:t>Bags are kept on the children’s pegs, so either reading packets or small back packs are ideal. There is no room for large bags so please keep these at home.</a:t>
            </a:r>
          </a:p>
          <a:p>
            <a:pPr>
              <a:lnSpc>
                <a:spcPct val="120000"/>
              </a:lnSpc>
              <a:spcAft>
                <a:spcPts val="1200"/>
              </a:spcAft>
            </a:pPr>
            <a:r>
              <a:rPr lang="en-GB" sz="2000" dirty="0" smtClean="0">
                <a:latin typeface="Comic Sans MS" panose="030F0702030302020204" pitchFamily="66" charset="0"/>
              </a:rPr>
              <a:t>The </a:t>
            </a:r>
            <a:r>
              <a:rPr lang="en-GB" sz="2000" dirty="0">
                <a:latin typeface="Comic Sans MS" panose="030F0702030302020204" pitchFamily="66" charset="0"/>
              </a:rPr>
              <a:t>children should not bring any </a:t>
            </a:r>
            <a:r>
              <a:rPr lang="en-GB" sz="2000" dirty="0" smtClean="0">
                <a:latin typeface="Comic Sans MS" panose="030F0702030302020204" pitchFamily="66" charset="0"/>
              </a:rPr>
              <a:t>equipment </a:t>
            </a:r>
            <a:r>
              <a:rPr lang="en-GB" sz="2000" dirty="0">
                <a:latin typeface="Comic Sans MS" panose="030F0702030302020204" pitchFamily="66" charset="0"/>
              </a:rPr>
              <a:t>or things to show into </a:t>
            </a:r>
            <a:r>
              <a:rPr lang="en-GB" sz="2000" dirty="0" smtClean="0">
                <a:latin typeface="Comic Sans MS" panose="030F0702030302020204" pitchFamily="66" charset="0"/>
              </a:rPr>
              <a:t>school unless they have been asked to. We do not have regular ‘Show and Tell’ but if the children </a:t>
            </a:r>
            <a:r>
              <a:rPr lang="en-GB" sz="2000" dirty="0">
                <a:latin typeface="Comic Sans MS" panose="030F0702030302020204" pitchFamily="66" charset="0"/>
              </a:rPr>
              <a:t>have </a:t>
            </a:r>
            <a:r>
              <a:rPr lang="en-GB" sz="2000" dirty="0" smtClean="0">
                <a:latin typeface="Comic Sans MS" panose="030F0702030302020204" pitchFamily="66" charset="0"/>
              </a:rPr>
              <a:t>something connected with our topics they would like to share or if they have achieved or made </a:t>
            </a:r>
            <a:r>
              <a:rPr lang="en-GB" sz="2000" dirty="0">
                <a:latin typeface="Comic Sans MS" panose="030F0702030302020204" pitchFamily="66" charset="0"/>
              </a:rPr>
              <a:t>something special at </a:t>
            </a:r>
            <a:r>
              <a:rPr lang="en-GB" sz="2000" dirty="0" smtClean="0">
                <a:latin typeface="Comic Sans MS" panose="030F0702030302020204" pitchFamily="66" charset="0"/>
              </a:rPr>
              <a:t>home, </a:t>
            </a:r>
            <a:r>
              <a:rPr lang="en-GB" sz="2000" dirty="0">
                <a:latin typeface="Comic Sans MS" panose="030F0702030302020204" pitchFamily="66" charset="0"/>
              </a:rPr>
              <a:t>a photograph can be uploaded to </a:t>
            </a:r>
            <a:r>
              <a:rPr lang="en-GB" sz="2000" dirty="0" smtClean="0">
                <a:latin typeface="Comic Sans MS" panose="030F0702030302020204" pitchFamily="66" charset="0"/>
              </a:rPr>
              <a:t>Dojo so </a:t>
            </a:r>
            <a:r>
              <a:rPr lang="en-GB" sz="2000" dirty="0" smtClean="0">
                <a:latin typeface="Comic Sans MS" panose="030F0702030302020204" pitchFamily="66" charset="0"/>
              </a:rPr>
              <a:t>that they can show </a:t>
            </a:r>
            <a:r>
              <a:rPr lang="en-GB" sz="2000" dirty="0">
                <a:latin typeface="Comic Sans MS" panose="030F0702030302020204" pitchFamily="66" charset="0"/>
              </a:rPr>
              <a:t>the class.</a:t>
            </a:r>
          </a:p>
          <a:p>
            <a:pPr>
              <a:lnSpc>
                <a:spcPct val="120000"/>
              </a:lnSpc>
              <a:spcAft>
                <a:spcPts val="1200"/>
              </a:spcAft>
            </a:pPr>
            <a:r>
              <a:rPr lang="en-GB" sz="2000" dirty="0" smtClean="0">
                <a:latin typeface="Comic Sans MS" panose="030F0702030302020204" pitchFamily="66" charset="0"/>
              </a:rPr>
              <a:t>Please ensure that all items of clothing and water bottles are named so that lost property can easily be </a:t>
            </a:r>
            <a:r>
              <a:rPr lang="en-GB" sz="2000" dirty="0" smtClean="0">
                <a:latin typeface="Comic Sans MS" panose="030F0702030302020204" pitchFamily="66" charset="0"/>
              </a:rPr>
              <a:t>retrieved. The </a:t>
            </a:r>
            <a:r>
              <a:rPr lang="en-GB" sz="2000" dirty="0" smtClean="0">
                <a:latin typeface="Comic Sans MS" panose="030F0702030302020204" pitchFamily="66" charset="0"/>
              </a:rPr>
              <a:t>children are responsible for their own property and have access to the </a:t>
            </a:r>
            <a:r>
              <a:rPr lang="en-GB" sz="2000" dirty="0" smtClean="0">
                <a:latin typeface="Comic Sans MS" panose="030F0702030302020204" pitchFamily="66" charset="0"/>
              </a:rPr>
              <a:t>lost property box </a:t>
            </a:r>
            <a:r>
              <a:rPr lang="en-GB" sz="2000" dirty="0" smtClean="0">
                <a:latin typeface="Comic Sans MS" panose="030F0702030302020204" pitchFamily="66" charset="0"/>
              </a:rPr>
              <a:t>at playtimes.</a:t>
            </a:r>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172004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a:xfrm>
            <a:off x="677333" y="1270000"/>
            <a:ext cx="11199927" cy="5091043"/>
          </a:xfrm>
        </p:spPr>
        <p:txBody>
          <a:bodyPr>
            <a:normAutofit fontScale="85000" lnSpcReduction="20000"/>
          </a:bodyPr>
          <a:lstStyle/>
          <a:p>
            <a:pPr marL="0" indent="0">
              <a:lnSpc>
                <a:spcPct val="150000"/>
              </a:lnSpc>
              <a:buNone/>
            </a:pPr>
            <a:r>
              <a:rPr lang="en-GB" sz="2400" dirty="0" smtClean="0">
                <a:latin typeface="Comic Sans MS" panose="030F0702030302020204" pitchFamily="66" charset="0"/>
              </a:rPr>
              <a:t>Please use the </a:t>
            </a:r>
            <a:r>
              <a:rPr lang="en-GB" sz="2400" dirty="0" smtClean="0">
                <a:latin typeface="Comic Sans MS" panose="030F0702030302020204" pitchFamily="66" charset="0"/>
              </a:rPr>
              <a:t>Dojo </a:t>
            </a:r>
            <a:r>
              <a:rPr lang="en-GB" sz="2400" dirty="0" smtClean="0">
                <a:latin typeface="Comic Sans MS" panose="030F0702030302020204" pitchFamily="66" charset="0"/>
              </a:rPr>
              <a:t>messaging facility. We will reply as soon as possible. </a:t>
            </a:r>
          </a:p>
          <a:p>
            <a:pPr marL="0" indent="0">
              <a:lnSpc>
                <a:spcPct val="150000"/>
              </a:lnSpc>
              <a:buNone/>
            </a:pPr>
            <a:r>
              <a:rPr lang="en-GB" sz="2400" dirty="0" smtClean="0">
                <a:latin typeface="Comic Sans MS" panose="030F0702030302020204" pitchFamily="66" charset="0"/>
              </a:rPr>
              <a:t>Please understand that messages sent during the day might not be read until after school as staff are </a:t>
            </a:r>
            <a:r>
              <a:rPr lang="en-GB" sz="2400" dirty="0" smtClean="0">
                <a:latin typeface="Comic Sans MS" panose="030F0702030302020204" pitchFamily="66" charset="0"/>
              </a:rPr>
              <a:t>teaching. If </a:t>
            </a:r>
            <a:r>
              <a:rPr lang="en-GB" sz="2400" dirty="0" smtClean="0">
                <a:latin typeface="Comic Sans MS" panose="030F0702030302020204" pitchFamily="66" charset="0"/>
              </a:rPr>
              <a:t>a message is urgent (e.g. changes to who is picking children up after school), it is better to contact the </a:t>
            </a:r>
            <a:r>
              <a:rPr lang="en-GB" sz="2400" dirty="0" smtClean="0">
                <a:latin typeface="Comic Sans MS" panose="030F0702030302020204" pitchFamily="66" charset="0"/>
              </a:rPr>
              <a:t>office.</a:t>
            </a:r>
          </a:p>
          <a:p>
            <a:pPr marL="0" indent="0">
              <a:lnSpc>
                <a:spcPct val="150000"/>
              </a:lnSpc>
              <a:buNone/>
            </a:pPr>
            <a:r>
              <a:rPr lang="en-GB" sz="2400" dirty="0" smtClean="0">
                <a:solidFill>
                  <a:schemeClr val="tx1"/>
                </a:solidFill>
                <a:latin typeface="Comic Sans MS" panose="030F0702030302020204" pitchFamily="66" charset="0"/>
                <a:cs typeface="Arial"/>
              </a:rPr>
              <a:t>Use the school’s </a:t>
            </a:r>
            <a:r>
              <a:rPr lang="en-GB" sz="2400" dirty="0">
                <a:solidFill>
                  <a:schemeClr val="tx1"/>
                </a:solidFill>
                <a:latin typeface="Comic Sans MS" panose="030F0702030302020204" pitchFamily="66" charset="0"/>
                <a:cs typeface="Arial"/>
              </a:rPr>
              <a:t>website </a:t>
            </a:r>
            <a:r>
              <a:rPr lang="en-GB" sz="2400" dirty="0">
                <a:solidFill>
                  <a:schemeClr val="tx1"/>
                </a:solidFill>
                <a:latin typeface="Comic Sans MS" panose="030F0702030302020204" pitchFamily="66" charset="0"/>
                <a:cs typeface="Arial"/>
                <a:hlinkClick r:id="rId2">
                  <a:extLst>
                    <a:ext uri="{A12FA001-AC4F-418D-AE19-62706E023703}">
                      <ahyp:hlinkClr xmlns="" xmlns:ahyp="http://schemas.microsoft.com/office/drawing/2018/hyperlinkcolor" xmlns:lc="http://schemas.openxmlformats.org/drawingml/2006/lockedCanvas" val="tx"/>
                    </a:ext>
                  </a:extLst>
                </a:hlinkClick>
              </a:rPr>
              <a:t>http://www.manor-road.lancsngfl.ac.uk/</a:t>
            </a:r>
            <a:r>
              <a:rPr lang="en-GB" sz="2400" dirty="0">
                <a:solidFill>
                  <a:schemeClr val="tx1"/>
                </a:solidFill>
                <a:latin typeface="Comic Sans MS" panose="030F0702030302020204" pitchFamily="66" charset="0"/>
                <a:cs typeface="Arial"/>
              </a:rPr>
              <a:t> </a:t>
            </a:r>
            <a:r>
              <a:rPr lang="en-GB" sz="2400" dirty="0" smtClean="0">
                <a:solidFill>
                  <a:schemeClr val="tx1"/>
                </a:solidFill>
                <a:latin typeface="Comic Sans MS" panose="030F0702030302020204" pitchFamily="66" charset="0"/>
                <a:cs typeface="Arial"/>
              </a:rPr>
              <a:t> to keep </a:t>
            </a:r>
            <a:r>
              <a:rPr lang="en-GB" sz="2400" dirty="0">
                <a:solidFill>
                  <a:schemeClr val="tx1"/>
                </a:solidFill>
                <a:latin typeface="Comic Sans MS" panose="030F0702030302020204" pitchFamily="66" charset="0"/>
                <a:cs typeface="Arial"/>
              </a:rPr>
              <a:t>an eye on dates </a:t>
            </a:r>
            <a:r>
              <a:rPr lang="en-GB" sz="2400" dirty="0" smtClean="0">
                <a:solidFill>
                  <a:schemeClr val="tx1"/>
                </a:solidFill>
                <a:latin typeface="Comic Sans MS" panose="030F0702030302020204" pitchFamily="66" charset="0"/>
                <a:cs typeface="Arial"/>
              </a:rPr>
              <a:t>and the </a:t>
            </a:r>
            <a:endParaRPr lang="en-GB" sz="2400" dirty="0">
              <a:solidFill>
                <a:schemeClr val="tx1"/>
              </a:solidFill>
              <a:latin typeface="Comic Sans MS" panose="030F0702030302020204" pitchFamily="66" charset="0"/>
              <a:cs typeface="Arial"/>
            </a:endParaRPr>
          </a:p>
          <a:p>
            <a:pPr marL="0" indent="0" algn="ctr">
              <a:buNone/>
            </a:pPr>
            <a:endParaRPr lang="en-GB" dirty="0">
              <a:solidFill>
                <a:schemeClr val="tx1"/>
              </a:solidFill>
              <a:latin typeface="Comic Sans MS" panose="030F0702030302020204" pitchFamily="66" charset="0"/>
              <a:cs typeface="Arial"/>
            </a:endParaRPr>
          </a:p>
          <a:p>
            <a:pPr marL="0" indent="0" algn="ctr">
              <a:buNone/>
            </a:pPr>
            <a:endParaRPr lang="en-GB" dirty="0">
              <a:solidFill>
                <a:schemeClr val="tx1"/>
              </a:solidFill>
              <a:latin typeface="Comic Sans MS" panose="030F0702030302020204" pitchFamily="66" charset="0"/>
              <a:cs typeface="Arial"/>
            </a:endParaRPr>
          </a:p>
          <a:p>
            <a:pPr marL="0" indent="0" algn="ctr">
              <a:buNone/>
            </a:pPr>
            <a:endParaRPr lang="en-GB" dirty="0">
              <a:solidFill>
                <a:schemeClr val="tx1"/>
              </a:solidFill>
              <a:latin typeface="Comic Sans MS" panose="030F0702030302020204" pitchFamily="66" charset="0"/>
              <a:cs typeface="Arial"/>
            </a:endParaRPr>
          </a:p>
          <a:p>
            <a:pPr marL="0" indent="0" algn="ctr">
              <a:buNone/>
            </a:pPr>
            <a:r>
              <a:rPr lang="en-GB" sz="2600" dirty="0" smtClean="0">
                <a:solidFill>
                  <a:schemeClr val="tx1"/>
                </a:solidFill>
                <a:latin typeface="Comic Sans MS" panose="030F0702030302020204" pitchFamily="66" charset="0"/>
                <a:cs typeface="Arial"/>
              </a:rPr>
              <a:t> </a:t>
            </a:r>
            <a:r>
              <a:rPr lang="en-GB" sz="2600" dirty="0">
                <a:solidFill>
                  <a:schemeClr val="tx1"/>
                </a:solidFill>
                <a:latin typeface="Comic Sans MS" panose="030F0702030302020204" pitchFamily="66" charset="0"/>
                <a:cs typeface="Arial"/>
              </a:rPr>
              <a:t>newsletter is updated </a:t>
            </a:r>
            <a:r>
              <a:rPr lang="en-GB" sz="2600" dirty="0" smtClean="0">
                <a:solidFill>
                  <a:schemeClr val="tx1"/>
                </a:solidFill>
                <a:latin typeface="Comic Sans MS" panose="030F0702030302020204" pitchFamily="66" charset="0"/>
                <a:cs typeface="Arial"/>
              </a:rPr>
              <a:t>weekly, providing </a:t>
            </a:r>
            <a:r>
              <a:rPr lang="en-GB" sz="2600" dirty="0">
                <a:solidFill>
                  <a:schemeClr val="tx1"/>
                </a:solidFill>
                <a:latin typeface="Comic Sans MS" panose="030F0702030302020204" pitchFamily="66" charset="0"/>
                <a:cs typeface="Arial"/>
              </a:rPr>
              <a:t>information and key dates to be aware of.  </a:t>
            </a:r>
          </a:p>
          <a:p>
            <a:pPr marL="0" indent="0" algn="ctr">
              <a:buNone/>
            </a:pPr>
            <a:endParaRPr lang="en-GB" sz="2600" dirty="0">
              <a:solidFill>
                <a:schemeClr val="tx1"/>
              </a:solidFill>
              <a:latin typeface="Comic Sans MS" panose="030F0702030302020204" pitchFamily="66" charset="0"/>
              <a:cs typeface="Arial"/>
            </a:endParaRPr>
          </a:p>
          <a:p>
            <a:pPr marL="0" indent="0" algn="ctr">
              <a:buNone/>
            </a:pPr>
            <a:r>
              <a:rPr lang="en-GB" sz="2600" dirty="0">
                <a:solidFill>
                  <a:schemeClr val="tx1"/>
                </a:solidFill>
                <a:latin typeface="Comic Sans MS" panose="030F0702030302020204" pitchFamily="66" charset="0"/>
                <a:cs typeface="Arial"/>
              </a:rPr>
              <a:t>Please also use the website to view our class page. </a:t>
            </a:r>
          </a:p>
          <a:p>
            <a:pPr marL="0" indent="0">
              <a:lnSpc>
                <a:spcPct val="150000"/>
              </a:lnSpc>
              <a:buNone/>
            </a:pPr>
            <a:endParaRPr lang="en-GB" sz="2600" dirty="0">
              <a:latin typeface="Comic Sans MS" panose="030F0702030302020204" pitchFamily="66" charset="0"/>
            </a:endParaRPr>
          </a:p>
          <a:p>
            <a:pPr marL="0" indent="0">
              <a:lnSpc>
                <a:spcPct val="150000"/>
              </a:lnSpc>
              <a:buNone/>
            </a:pPr>
            <a:endParaRPr lang="en-GB" dirty="0" smtClean="0">
              <a:latin typeface="Comic Sans MS" panose="030F0702030302020204" pitchFamily="66" charset="0"/>
            </a:endParaRPr>
          </a:p>
          <a:p>
            <a:pPr marL="0" indent="0">
              <a:lnSpc>
                <a:spcPct val="150000"/>
              </a:lnSpc>
              <a:buNone/>
            </a:pPr>
            <a:endParaRPr lang="en-GB" dirty="0">
              <a:latin typeface="Comic Sans MS" panose="030F0702030302020204" pitchFamily="66" charset="0"/>
            </a:endParaRPr>
          </a:p>
        </p:txBody>
      </p:sp>
      <p:pic>
        <p:nvPicPr>
          <p:cNvPr id="5122" name="Picture 2" descr="ClassDojo Wallpapers - Wallpaper Cav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1839" y="514015"/>
            <a:ext cx="1139825" cy="1139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812" y="3651573"/>
            <a:ext cx="6455020" cy="94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3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626" y="1375762"/>
            <a:ext cx="10080915" cy="4598369"/>
          </a:xfrm>
        </p:spPr>
        <p:txBody>
          <a:bodyPr>
            <a:normAutofit lnSpcReduction="10000"/>
          </a:bodyPr>
          <a:lstStyle/>
          <a:p>
            <a:pPr>
              <a:buFont typeface="Wingdings" panose="05000000000000000000" pitchFamily="2" charset="2"/>
              <a:buChar char="ü"/>
            </a:pPr>
            <a:r>
              <a:rPr lang="en-GB" sz="2000" dirty="0" smtClean="0">
                <a:latin typeface="Comic Sans MS" panose="030F0702030302020204" pitchFamily="66" charset="0"/>
              </a:rPr>
              <a:t>Please look out for the Home</a:t>
            </a:r>
            <a:r>
              <a:rPr lang="en-GB" sz="2000" dirty="0">
                <a:latin typeface="Comic Sans MS" panose="030F0702030302020204" pitchFamily="66" charset="0"/>
              </a:rPr>
              <a:t>/ school agreements and Acceptable Use Agreements </a:t>
            </a:r>
            <a:r>
              <a:rPr lang="en-GB" sz="2000" dirty="0" smtClean="0">
                <a:latin typeface="Comic Sans MS" panose="030F0702030302020204" pitchFamily="66" charset="0"/>
              </a:rPr>
              <a:t>which will </a:t>
            </a:r>
            <a:r>
              <a:rPr lang="en-GB" sz="2000" dirty="0">
                <a:latin typeface="Comic Sans MS" panose="030F0702030302020204" pitchFamily="66" charset="0"/>
              </a:rPr>
              <a:t>be sent home via </a:t>
            </a:r>
            <a:r>
              <a:rPr lang="en-GB" sz="2000" dirty="0" err="1">
                <a:latin typeface="Comic Sans MS" panose="030F0702030302020204" pitchFamily="66" charset="0"/>
              </a:rPr>
              <a:t>ParentMail</a:t>
            </a:r>
            <a:r>
              <a:rPr lang="en-GB" sz="2000" dirty="0" smtClean="0">
                <a:latin typeface="Comic Sans MS" panose="030F0702030302020204" pitchFamily="66" charset="0"/>
              </a:rPr>
              <a:t>. </a:t>
            </a:r>
            <a:endParaRPr lang="en-GB" sz="2000" dirty="0">
              <a:latin typeface="Comic Sans MS" panose="030F0702030302020204" pitchFamily="66" charset="0"/>
            </a:endParaRPr>
          </a:p>
          <a:p>
            <a:pPr>
              <a:buFont typeface="Wingdings" panose="05000000000000000000" pitchFamily="2" charset="2"/>
              <a:buChar char="ü"/>
            </a:pPr>
            <a:r>
              <a:rPr lang="en-GB" sz="2000" dirty="0">
                <a:latin typeface="Comic Sans MS" panose="030F0702030302020204" pitchFamily="66" charset="0"/>
              </a:rPr>
              <a:t>Children should only bring a reading book </a:t>
            </a:r>
            <a:r>
              <a:rPr lang="en-GB" sz="2000" dirty="0" smtClean="0">
                <a:latin typeface="Comic Sans MS" panose="030F0702030302020204" pitchFamily="66" charset="0"/>
              </a:rPr>
              <a:t>bag or other SMALL bag, as larger bags do not fit on their pegs.</a:t>
            </a:r>
            <a:endParaRPr lang="en-GB" sz="2000" dirty="0">
              <a:latin typeface="Comic Sans MS" panose="030F0702030302020204" pitchFamily="66" charset="0"/>
            </a:endParaRPr>
          </a:p>
          <a:p>
            <a:pPr>
              <a:buFont typeface="Wingdings" panose="05000000000000000000" pitchFamily="2" charset="2"/>
              <a:buChar char="ü"/>
            </a:pPr>
            <a:r>
              <a:rPr lang="en-GB" sz="2000" dirty="0">
                <a:latin typeface="Comic Sans MS" panose="030F0702030302020204" pitchFamily="66" charset="0"/>
              </a:rPr>
              <a:t>Children can bring in a </a:t>
            </a:r>
            <a:r>
              <a:rPr lang="en-GB" sz="2000" dirty="0">
                <a:solidFill>
                  <a:srgbClr val="FF0066"/>
                </a:solidFill>
                <a:latin typeface="Comic Sans MS" panose="030F0702030302020204" pitchFamily="66" charset="0"/>
              </a:rPr>
              <a:t>healthy</a:t>
            </a:r>
            <a:r>
              <a:rPr lang="en-GB" sz="2000" dirty="0">
                <a:latin typeface="Comic Sans MS" panose="030F0702030302020204" pitchFamily="66" charset="0"/>
              </a:rPr>
              <a:t> snack </a:t>
            </a:r>
            <a:r>
              <a:rPr lang="en-GB" sz="2000" dirty="0" smtClean="0">
                <a:latin typeface="Comic Sans MS" panose="030F0702030302020204" pitchFamily="66" charset="0"/>
              </a:rPr>
              <a:t>with minimum packaging for </a:t>
            </a:r>
            <a:r>
              <a:rPr lang="en-GB" sz="2000" dirty="0">
                <a:latin typeface="Comic Sans MS" panose="030F0702030302020204" pitchFamily="66" charset="0"/>
              </a:rPr>
              <a:t>break time and </a:t>
            </a:r>
            <a:r>
              <a:rPr lang="en-GB" sz="2000" dirty="0" smtClean="0">
                <a:latin typeface="Comic Sans MS" panose="030F0702030302020204" pitchFamily="66" charset="0"/>
              </a:rPr>
              <a:t>water in a </a:t>
            </a:r>
            <a:r>
              <a:rPr lang="en-GB" sz="2000" dirty="0">
                <a:latin typeface="Comic Sans MS" panose="030F0702030302020204" pitchFamily="66" charset="0"/>
              </a:rPr>
              <a:t>named water bottle.</a:t>
            </a:r>
          </a:p>
          <a:p>
            <a:pPr>
              <a:buFont typeface="Wingdings" panose="05000000000000000000" pitchFamily="2" charset="2"/>
              <a:buChar char="ü"/>
            </a:pPr>
            <a:r>
              <a:rPr lang="en-GB" sz="2000" dirty="0">
                <a:latin typeface="Comic Sans MS" panose="030F0702030302020204" pitchFamily="66" charset="0"/>
              </a:rPr>
              <a:t>Please </a:t>
            </a:r>
            <a:r>
              <a:rPr lang="en-GB" sz="2000" dirty="0" smtClean="0">
                <a:latin typeface="Comic Sans MS" panose="030F0702030302020204" pitchFamily="66" charset="0"/>
              </a:rPr>
              <a:t>remember to follow the voluntary </a:t>
            </a:r>
            <a:r>
              <a:rPr lang="en-GB" sz="2000" dirty="0">
                <a:latin typeface="Comic Sans MS" panose="030F0702030302020204" pitchFamily="66" charset="0"/>
              </a:rPr>
              <a:t>one-way system on Manor </a:t>
            </a:r>
            <a:r>
              <a:rPr lang="en-GB" sz="2000" dirty="0" smtClean="0">
                <a:latin typeface="Comic Sans MS" panose="030F0702030302020204" pitchFamily="66" charset="0"/>
              </a:rPr>
              <a:t>Road. </a:t>
            </a:r>
            <a:r>
              <a:rPr lang="en-GB" sz="2000" dirty="0" smtClean="0">
                <a:latin typeface="Comic Sans MS" panose="030F0702030302020204" pitchFamily="66" charset="0"/>
              </a:rPr>
              <a:t>School car parks should not be used at drop off and pick up times unless you have a Blue </a:t>
            </a:r>
            <a:r>
              <a:rPr lang="en-GB" sz="2000" dirty="0" smtClean="0">
                <a:latin typeface="Comic Sans MS" panose="030F0702030302020204" pitchFamily="66" charset="0"/>
              </a:rPr>
              <a:t>Badge or a pass from school </a:t>
            </a:r>
            <a:endParaRPr lang="en-GB" sz="2000" dirty="0" smtClean="0">
              <a:latin typeface="Comic Sans MS" panose="030F0702030302020204" pitchFamily="66" charset="0"/>
            </a:endParaRPr>
          </a:p>
          <a:p>
            <a:pPr>
              <a:buFont typeface="Wingdings" panose="05000000000000000000" pitchFamily="2" charset="2"/>
              <a:buChar char="ü"/>
            </a:pPr>
            <a:r>
              <a:rPr lang="en-GB" sz="2000" dirty="0" smtClean="0">
                <a:latin typeface="Comic Sans MS" panose="030F0702030302020204" pitchFamily="66" charset="0"/>
              </a:rPr>
              <a:t>Please use the sports email address </a:t>
            </a:r>
            <a:r>
              <a:rPr lang="en-GB" sz="2000" dirty="0" smtClean="0">
                <a:solidFill>
                  <a:srgbClr val="FF0066"/>
                </a:solidFill>
                <a:latin typeface="Comic Sans MS" panose="030F0702030302020204" pitchFamily="66" charset="0"/>
              </a:rPr>
              <a:t>sport@manorroad.lancs.sch.uk</a:t>
            </a:r>
            <a:r>
              <a:rPr lang="en-GB" sz="2000" dirty="0" smtClean="0">
                <a:latin typeface="Comic Sans MS" panose="030F0702030302020204" pitchFamily="66" charset="0"/>
              </a:rPr>
              <a:t> to contact school regarding any sports clubs/ matches etc.</a:t>
            </a:r>
          </a:p>
          <a:p>
            <a:pPr>
              <a:buFont typeface="Wingdings" panose="05000000000000000000" pitchFamily="2" charset="2"/>
              <a:buChar char="ü"/>
            </a:pPr>
            <a:r>
              <a:rPr lang="en-GB" sz="2000" dirty="0" smtClean="0">
                <a:latin typeface="Comic Sans MS" panose="030F0702030302020204" pitchFamily="66" charset="0"/>
              </a:rPr>
              <a:t>School lunches: details of how to pay are available on the website under the school lunch tab. If payments are more than two weeks in arrears, children will not be given a school lunch.</a:t>
            </a:r>
          </a:p>
          <a:p>
            <a:pPr marL="0" indent="0">
              <a:buNone/>
            </a:pPr>
            <a:endParaRPr lang="en-GB" sz="2000"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anose="030F0702030302020204" pitchFamily="66" charset="0"/>
              </a:rPr>
              <a:t>General</a:t>
            </a:r>
            <a:r>
              <a:rPr lang="en-GB" dirty="0" smtClean="0">
                <a:latin typeface="Comic Sans MS" panose="030F0702030302020204" pitchFamily="66" charset="0"/>
              </a:rPr>
              <a:t> </a:t>
            </a:r>
            <a:r>
              <a:rPr lang="en-GB" dirty="0">
                <a:latin typeface="Comic Sans MS" panose="030F0702030302020204" pitchFamily="66" charset="0"/>
              </a:rPr>
              <a:t>Information…</a:t>
            </a:r>
          </a:p>
        </p:txBody>
      </p:sp>
    </p:spTree>
    <p:extLst>
      <p:ext uri="{BB962C8B-B14F-4D97-AF65-F5344CB8AC3E}">
        <p14:creationId xmlns:p14="http://schemas.microsoft.com/office/powerpoint/2010/main" val="153481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Teacher Clip Art, Download Free Clip Art, Free Clip Art on Clipart  Library"/>
          <p:cNvPicPr>
            <a:picLocks noChangeAspect="1" noChangeArrowheads="1"/>
          </p:cNvPicPr>
          <p:nvPr/>
        </p:nvPicPr>
        <p:blipFill>
          <a:blip r:embed="rId2">
            <a:clrChange>
              <a:clrFrom>
                <a:srgbClr val="D2D3D5"/>
              </a:clrFrom>
              <a:clrTo>
                <a:srgbClr val="D2D3D5">
                  <a:alpha val="0"/>
                </a:srgbClr>
              </a:clrTo>
            </a:clrChange>
            <a:extLst>
              <a:ext uri="{28A0092B-C50C-407E-A947-70E740481C1C}">
                <a14:useLocalDpi xmlns:a14="http://schemas.microsoft.com/office/drawing/2010/main" val="0"/>
              </a:ext>
            </a:extLst>
          </a:blip>
          <a:srcRect/>
          <a:stretch>
            <a:fillRect/>
          </a:stretch>
        </p:blipFill>
        <p:spPr bwMode="auto">
          <a:xfrm>
            <a:off x="420158" y="153881"/>
            <a:ext cx="9022829" cy="6599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91709" y="277814"/>
            <a:ext cx="8596668" cy="1320800"/>
          </a:xfrm>
        </p:spPr>
        <p:txBody>
          <a:bodyPr/>
          <a:lstStyle/>
          <a:p>
            <a:r>
              <a:rPr lang="en-GB" dirty="0" smtClean="0">
                <a:solidFill>
                  <a:srgbClr val="0070C0"/>
                </a:solidFill>
              </a:rPr>
              <a:t>Our Staff</a:t>
            </a:r>
            <a:endParaRPr lang="en-GB" dirty="0">
              <a:solidFill>
                <a:srgbClr val="0070C0"/>
              </a:solidFill>
            </a:endParaRPr>
          </a:p>
        </p:txBody>
      </p:sp>
      <p:sp>
        <p:nvSpPr>
          <p:cNvPr id="3" name="Content Placeholder 2"/>
          <p:cNvSpPr>
            <a:spLocks noGrp="1"/>
          </p:cNvSpPr>
          <p:nvPr>
            <p:ph idx="1"/>
          </p:nvPr>
        </p:nvSpPr>
        <p:spPr>
          <a:xfrm>
            <a:off x="1467909" y="1605617"/>
            <a:ext cx="4897032" cy="1352736"/>
          </a:xfrm>
        </p:spPr>
        <p:txBody>
          <a:bodyPr>
            <a:normAutofit/>
          </a:bodyPr>
          <a:lstStyle/>
          <a:p>
            <a:pPr marL="0" indent="0">
              <a:buNone/>
            </a:pPr>
            <a:r>
              <a:rPr lang="en-GB" sz="2000" dirty="0">
                <a:solidFill>
                  <a:schemeClr val="bg1"/>
                </a:solidFill>
                <a:latin typeface="Comic Sans MS" panose="030F0702030302020204" pitchFamily="66" charset="0"/>
              </a:rPr>
              <a:t>C</a:t>
            </a:r>
            <a:r>
              <a:rPr lang="en-GB" sz="2000" dirty="0" smtClean="0">
                <a:solidFill>
                  <a:schemeClr val="bg1"/>
                </a:solidFill>
                <a:latin typeface="Comic Sans MS" panose="030F0702030302020204" pitchFamily="66" charset="0"/>
              </a:rPr>
              <a:t>lass teacher: Miss Read</a:t>
            </a:r>
          </a:p>
          <a:p>
            <a:pPr marL="0" indent="0">
              <a:buNone/>
            </a:pPr>
            <a:r>
              <a:rPr lang="en-GB" sz="2000" dirty="0" smtClean="0">
                <a:solidFill>
                  <a:schemeClr val="bg1"/>
                </a:solidFill>
                <a:latin typeface="Comic Sans MS" panose="030F0702030302020204" pitchFamily="66" charset="0"/>
              </a:rPr>
              <a:t>Teaching assistants: Mrs </a:t>
            </a:r>
            <a:r>
              <a:rPr lang="en-GB" sz="2000" dirty="0" smtClean="0">
                <a:solidFill>
                  <a:schemeClr val="bg1"/>
                </a:solidFill>
                <a:latin typeface="Comic Sans MS" panose="030F0702030302020204" pitchFamily="66" charset="0"/>
              </a:rPr>
              <a:t>Barron, Mrs Bennett and Miss Moss.</a:t>
            </a:r>
            <a:endParaRPr lang="en-GB" sz="2000" dirty="0" smtClean="0">
              <a:solidFill>
                <a:schemeClr val="bg1"/>
              </a:solidFill>
              <a:latin typeface="Comic Sans MS" panose="030F0702030302020204" pitchFamily="66" charset="0"/>
            </a:endParaRPr>
          </a:p>
          <a:p>
            <a:pPr marL="0" indent="0">
              <a:buNone/>
            </a:pPr>
            <a:endParaRPr lang="en-GB" sz="2000" dirty="0" smtClean="0">
              <a:solidFill>
                <a:schemeClr val="bg1"/>
              </a:solidFill>
              <a:latin typeface="Comic Sans MS" panose="030F0702030302020204" pitchFamily="66" charset="0"/>
            </a:endParaRPr>
          </a:p>
          <a:p>
            <a:pPr marL="0" indent="0">
              <a:buNone/>
            </a:pPr>
            <a:endParaRPr lang="en-GB" sz="2000" dirty="0">
              <a:solidFill>
                <a:schemeClr val="bg1"/>
              </a:solidFill>
              <a:latin typeface="Comic Sans MS" panose="030F0702030302020204" pitchFamily="66" charset="0"/>
            </a:endParaRPr>
          </a:p>
        </p:txBody>
      </p:sp>
      <p:sp>
        <p:nvSpPr>
          <p:cNvPr id="4" name="Rectangle 3"/>
          <p:cNvSpPr/>
          <p:nvPr/>
        </p:nvSpPr>
        <p:spPr>
          <a:xfrm>
            <a:off x="1467909" y="3209925"/>
            <a:ext cx="3208866" cy="1938992"/>
          </a:xfrm>
          <a:prstGeom prst="rect">
            <a:avLst/>
          </a:prstGeom>
        </p:spPr>
        <p:txBody>
          <a:bodyPr wrap="square">
            <a:spAutoFit/>
          </a:bodyPr>
          <a:lstStyle/>
          <a:p>
            <a:r>
              <a:rPr lang="en-GB" sz="2000" dirty="0">
                <a:solidFill>
                  <a:schemeClr val="bg1"/>
                </a:solidFill>
                <a:latin typeface="Comic Sans MS" panose="030F0702030302020204" pitchFamily="66" charset="0"/>
              </a:rPr>
              <a:t>On Wednesday afternoons, Y3 has R.E./</a:t>
            </a:r>
            <a:r>
              <a:rPr lang="en-GB" sz="2000" dirty="0" smtClean="0">
                <a:solidFill>
                  <a:schemeClr val="bg1"/>
                </a:solidFill>
                <a:latin typeface="Comic Sans MS" panose="030F0702030302020204" pitchFamily="66" charset="0"/>
              </a:rPr>
              <a:t>music/P.S.H.E. with Mrs </a:t>
            </a:r>
            <a:r>
              <a:rPr lang="en-GB" sz="2000" dirty="0" smtClean="0">
                <a:solidFill>
                  <a:schemeClr val="bg1"/>
                </a:solidFill>
                <a:latin typeface="Comic Sans MS" panose="030F0702030302020204" pitchFamily="66" charset="0"/>
              </a:rPr>
              <a:t>Lewis.</a:t>
            </a:r>
            <a:endParaRPr lang="en-GB" sz="2000" dirty="0" smtClean="0">
              <a:solidFill>
                <a:schemeClr val="bg1"/>
              </a:solidFill>
              <a:latin typeface="Comic Sans MS" panose="030F0702030302020204" pitchFamily="66" charset="0"/>
            </a:endParaRPr>
          </a:p>
          <a:p>
            <a:r>
              <a:rPr lang="en-GB" sz="2000" dirty="0" smtClean="0">
                <a:solidFill>
                  <a:schemeClr val="bg1"/>
                </a:solidFill>
                <a:latin typeface="Comic Sans MS" panose="030F0702030302020204" pitchFamily="66" charset="0"/>
              </a:rPr>
              <a:t>Mrs Valiant takes French each week.</a:t>
            </a:r>
            <a:endParaRPr lang="en-GB"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523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Timetable</a:t>
            </a:r>
            <a:endParaRPr lang="en-GB" dirty="0"/>
          </a:p>
        </p:txBody>
      </p:sp>
      <p:sp>
        <p:nvSpPr>
          <p:cNvPr id="3" name="Content Placeholder 2"/>
          <p:cNvSpPr>
            <a:spLocks noGrp="1"/>
          </p:cNvSpPr>
          <p:nvPr>
            <p:ph idx="1"/>
          </p:nvPr>
        </p:nvSpPr>
        <p:spPr>
          <a:xfrm>
            <a:off x="677334" y="1562471"/>
            <a:ext cx="3947932" cy="1695634"/>
          </a:xfrm>
        </p:spPr>
        <p:txBody>
          <a:bodyPr>
            <a:noAutofit/>
          </a:bodyPr>
          <a:lstStyle/>
          <a:p>
            <a:pPr marL="0" indent="0">
              <a:buNone/>
            </a:pPr>
            <a:r>
              <a:rPr lang="en-GB" dirty="0">
                <a:solidFill>
                  <a:schemeClr val="accent1">
                    <a:lumMod val="50000"/>
                  </a:schemeClr>
                </a:solidFill>
              </a:rPr>
              <a:t>Morning</a:t>
            </a:r>
          </a:p>
          <a:p>
            <a:r>
              <a:rPr lang="en-GB" dirty="0" smtClean="0"/>
              <a:t>G.P.S, English</a:t>
            </a:r>
            <a:r>
              <a:rPr lang="en-GB" dirty="0"/>
              <a:t>, </a:t>
            </a:r>
            <a:r>
              <a:rPr lang="en-GB" dirty="0" smtClean="0"/>
              <a:t>reading and Maths</a:t>
            </a:r>
          </a:p>
          <a:p>
            <a:r>
              <a:rPr lang="en-GB" dirty="0" smtClean="0"/>
              <a:t>P.E </a:t>
            </a:r>
            <a:r>
              <a:rPr lang="en-GB" dirty="0"/>
              <a:t> </a:t>
            </a:r>
            <a:r>
              <a:rPr lang="en-GB" dirty="0" smtClean="0"/>
              <a:t>on Wednesday mornings</a:t>
            </a:r>
          </a:p>
          <a:p>
            <a:r>
              <a:rPr lang="en-GB" dirty="0" smtClean="0"/>
              <a:t>Assembly on Monday</a:t>
            </a:r>
            <a:endParaRPr lang="en-GB" dirty="0"/>
          </a:p>
          <a:p>
            <a:pPr marL="0" indent="0">
              <a:buNone/>
            </a:pPr>
            <a:endParaRPr lang="en-GB" dirty="0" smtClean="0"/>
          </a:p>
        </p:txBody>
      </p:sp>
      <p:sp>
        <p:nvSpPr>
          <p:cNvPr id="4" name="Content Placeholder 2"/>
          <p:cNvSpPr txBox="1">
            <a:spLocks/>
          </p:cNvSpPr>
          <p:nvPr/>
        </p:nvSpPr>
        <p:spPr>
          <a:xfrm>
            <a:off x="5579288" y="1562471"/>
            <a:ext cx="3947932" cy="44788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dirty="0" smtClean="0">
                <a:solidFill>
                  <a:schemeClr val="accent1">
                    <a:lumMod val="50000"/>
                  </a:schemeClr>
                </a:solidFill>
              </a:rPr>
              <a:t>Afternoon</a:t>
            </a:r>
            <a:endParaRPr lang="en-GB" dirty="0" smtClean="0"/>
          </a:p>
          <a:p>
            <a:r>
              <a:rPr lang="en-GB" dirty="0" smtClean="0"/>
              <a:t>Geography </a:t>
            </a:r>
          </a:p>
          <a:p>
            <a:r>
              <a:rPr lang="en-GB" dirty="0" smtClean="0"/>
              <a:t>History</a:t>
            </a:r>
          </a:p>
          <a:p>
            <a:r>
              <a:rPr lang="en-GB" dirty="0" smtClean="0"/>
              <a:t>Computing</a:t>
            </a:r>
          </a:p>
          <a:p>
            <a:r>
              <a:rPr lang="en-GB" dirty="0" smtClean="0"/>
              <a:t>PE </a:t>
            </a:r>
          </a:p>
          <a:p>
            <a:r>
              <a:rPr lang="en-GB" dirty="0" smtClean="0"/>
              <a:t>Science </a:t>
            </a:r>
          </a:p>
          <a:p>
            <a:r>
              <a:rPr lang="en-GB" dirty="0" smtClean="0"/>
              <a:t>PSHE </a:t>
            </a:r>
          </a:p>
          <a:p>
            <a:r>
              <a:rPr lang="en-GB" dirty="0" smtClean="0"/>
              <a:t>French </a:t>
            </a:r>
          </a:p>
        </p:txBody>
      </p:sp>
      <p:sp>
        <p:nvSpPr>
          <p:cNvPr id="5" name="Content Placeholder 2"/>
          <p:cNvSpPr txBox="1">
            <a:spLocks/>
          </p:cNvSpPr>
          <p:nvPr/>
        </p:nvSpPr>
        <p:spPr>
          <a:xfrm>
            <a:off x="1027736" y="4210976"/>
            <a:ext cx="3947932" cy="15180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dirty="0" smtClean="0">
                <a:solidFill>
                  <a:schemeClr val="accent1">
                    <a:lumMod val="50000"/>
                  </a:schemeClr>
                </a:solidFill>
              </a:rPr>
              <a:t>Topic Weeks:</a:t>
            </a:r>
          </a:p>
          <a:p>
            <a:r>
              <a:rPr lang="en-GB" dirty="0" smtClean="0"/>
              <a:t>Art and D.T. are taught as blocked weeks, usually at the end of a half term.</a:t>
            </a:r>
          </a:p>
        </p:txBody>
      </p:sp>
    </p:spTree>
    <p:extLst>
      <p:ext uri="{BB962C8B-B14F-4D97-AF65-F5344CB8AC3E}">
        <p14:creationId xmlns:p14="http://schemas.microsoft.com/office/powerpoint/2010/main" val="126838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6589"/>
          </a:xfrm>
        </p:spPr>
        <p:txBody>
          <a:bodyPr>
            <a:normAutofit fontScale="90000"/>
          </a:bodyPr>
          <a:lstStyle/>
          <a:p>
            <a:r>
              <a:rPr lang="en-GB" dirty="0" smtClean="0"/>
              <a:t>Our Topics</a:t>
            </a:r>
            <a:endParaRPr lang="en-GB" dirty="0"/>
          </a:p>
        </p:txBody>
      </p:sp>
      <p:sp>
        <p:nvSpPr>
          <p:cNvPr id="3" name="Content Placeholder 2"/>
          <p:cNvSpPr>
            <a:spLocks noGrp="1"/>
          </p:cNvSpPr>
          <p:nvPr>
            <p:ph idx="1"/>
          </p:nvPr>
        </p:nvSpPr>
        <p:spPr>
          <a:xfrm>
            <a:off x="677334" y="1466851"/>
            <a:ext cx="5874386" cy="3221690"/>
          </a:xfrm>
        </p:spPr>
        <p:txBody>
          <a:bodyPr>
            <a:normAutofit fontScale="92500" lnSpcReduction="10000"/>
          </a:bodyPr>
          <a:lstStyle/>
          <a:p>
            <a:pPr marL="0" indent="0">
              <a:buNone/>
            </a:pPr>
            <a:r>
              <a:rPr lang="en-GB" dirty="0" smtClean="0">
                <a:latin typeface="Comic Sans MS" panose="030F0702030302020204" pitchFamily="66" charset="0"/>
              </a:rPr>
              <a:t>This half term, our main topics are:</a:t>
            </a:r>
          </a:p>
          <a:p>
            <a:r>
              <a:rPr lang="en-GB" dirty="0" smtClean="0">
                <a:latin typeface="Comic Sans MS" panose="030F0702030302020204" pitchFamily="66" charset="0"/>
              </a:rPr>
              <a:t>Maths: place value, ordering &amp; counting, addition &amp; subtraction (3 digit numbers)</a:t>
            </a:r>
          </a:p>
          <a:p>
            <a:r>
              <a:rPr lang="en-GB" dirty="0" smtClean="0">
                <a:latin typeface="Comic Sans MS" panose="030F0702030302020204" pitchFamily="66" charset="0"/>
              </a:rPr>
              <a:t>English: </a:t>
            </a:r>
            <a:r>
              <a:rPr lang="en-GB" dirty="0" smtClean="0">
                <a:latin typeface="Comic Sans MS" panose="030F0702030302020204" pitchFamily="66" charset="0"/>
              </a:rPr>
              <a:t>story: comedy  </a:t>
            </a:r>
            <a:r>
              <a:rPr lang="en-GB" dirty="0" smtClean="0">
                <a:latin typeface="Comic Sans MS" panose="030F0702030302020204" pitchFamily="66" charset="0"/>
              </a:rPr>
              <a:t>(focus: dialogue)</a:t>
            </a:r>
          </a:p>
          <a:p>
            <a:r>
              <a:rPr lang="en-GB" dirty="0" smtClean="0">
                <a:latin typeface="Comic Sans MS" panose="030F0702030302020204" pitchFamily="66" charset="0"/>
              </a:rPr>
              <a:t>Science: Skeletons &amp; Muscles</a:t>
            </a:r>
          </a:p>
          <a:p>
            <a:r>
              <a:rPr lang="en-GB" dirty="0" smtClean="0">
                <a:latin typeface="Comic Sans MS" panose="030F0702030302020204" pitchFamily="66" charset="0"/>
              </a:rPr>
              <a:t>Geography: National Parks (The Lake District) </a:t>
            </a:r>
          </a:p>
          <a:p>
            <a:r>
              <a:rPr lang="en-GB" dirty="0" smtClean="0">
                <a:latin typeface="Comic Sans MS" panose="030F0702030302020204" pitchFamily="66" charset="0"/>
              </a:rPr>
              <a:t>We will have an art week </a:t>
            </a:r>
            <a:r>
              <a:rPr lang="en-GB" dirty="0" smtClean="0">
                <a:latin typeface="Comic Sans MS" panose="030F0702030302020204" pitchFamily="66" charset="0"/>
              </a:rPr>
              <a:t>on natural sculptures before </a:t>
            </a:r>
            <a:r>
              <a:rPr lang="en-GB" dirty="0" smtClean="0">
                <a:latin typeface="Comic Sans MS" panose="030F0702030302020204" pitchFamily="66" charset="0"/>
              </a:rPr>
              <a:t>half term.</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Our future topics are on the long term plan, on the class page of the school website.</a:t>
            </a:r>
          </a:p>
          <a:p>
            <a:pPr marL="0" indent="0">
              <a:buNone/>
            </a:pPr>
            <a:endParaRPr lang="en-GB" dirty="0"/>
          </a:p>
        </p:txBody>
      </p:sp>
      <p:pic>
        <p:nvPicPr>
          <p:cNvPr id="6146" name="Picture 2" descr="10 things to do in the Lake District | The Indepen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927" y="4541854"/>
            <a:ext cx="2716866" cy="19113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K national parks: celebrating a country's natural beauty | Travel | The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927" y="531619"/>
            <a:ext cx="2378075" cy="32672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alloween Decoration Skeleton Ca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93395" y="4294199"/>
            <a:ext cx="1985076" cy="240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298318" cy="1320800"/>
          </a:xfrm>
        </p:spPr>
        <p:txBody>
          <a:bodyPr/>
          <a:lstStyle/>
          <a:p>
            <a:r>
              <a:rPr lang="en-GB" dirty="0" smtClean="0"/>
              <a:t>P.E.</a:t>
            </a:r>
            <a:endParaRPr lang="en-GB" dirty="0"/>
          </a:p>
        </p:txBody>
      </p:sp>
      <p:sp>
        <p:nvSpPr>
          <p:cNvPr id="3" name="Content Placeholder 2"/>
          <p:cNvSpPr>
            <a:spLocks noGrp="1"/>
          </p:cNvSpPr>
          <p:nvPr>
            <p:ph idx="1"/>
          </p:nvPr>
        </p:nvSpPr>
        <p:spPr>
          <a:xfrm>
            <a:off x="677333" y="2381250"/>
            <a:ext cx="8596669" cy="4019550"/>
          </a:xfrm>
        </p:spPr>
        <p:txBody>
          <a:bodyPr>
            <a:normAutofit/>
          </a:bodyPr>
          <a:lstStyle/>
          <a:p>
            <a:pPr marL="0" indent="0">
              <a:lnSpc>
                <a:spcPct val="150000"/>
              </a:lnSpc>
              <a:buNone/>
            </a:pPr>
            <a:r>
              <a:rPr lang="en-GB" sz="2000" dirty="0" smtClean="0">
                <a:latin typeface="Comic Sans MS" panose="030F0702030302020204" pitchFamily="66" charset="0"/>
              </a:rPr>
              <a:t>Usually our class P.E. days are Wednesdays and Thursdays, although one of these can change if Chorley Sports Partnership come to work with us. We will inform you of any changes on Dojos.</a:t>
            </a:r>
          </a:p>
          <a:p>
            <a:pPr marL="0" indent="0">
              <a:lnSpc>
                <a:spcPct val="150000"/>
              </a:lnSpc>
              <a:buNone/>
            </a:pPr>
            <a:r>
              <a:rPr lang="en-GB" sz="2000" dirty="0" smtClean="0">
                <a:latin typeface="Comic Sans MS" panose="030F0702030302020204" pitchFamily="66" charset="0"/>
              </a:rPr>
              <a:t>Kit: black and white P.E. kit (trainers, white t-shirt, black jumper and shorts/ track suit trousers depending on the weather).</a:t>
            </a:r>
          </a:p>
          <a:p>
            <a:pPr marL="0" indent="0">
              <a:lnSpc>
                <a:spcPct val="150000"/>
              </a:lnSpc>
              <a:buNone/>
            </a:pPr>
            <a:r>
              <a:rPr lang="en-GB" sz="2000" dirty="0" smtClean="0">
                <a:latin typeface="Comic Sans MS" panose="030F0702030302020204" pitchFamily="66" charset="0"/>
              </a:rPr>
              <a:t>Earrings and watches should not be worn on P.E. days. If earrings cannot be removed, children will need to bring plasters to cover </a:t>
            </a:r>
            <a:r>
              <a:rPr lang="en-GB" sz="2000" dirty="0" smtClean="0">
                <a:latin typeface="Comic Sans MS" panose="030F0702030302020204" pitchFamily="66" charset="0"/>
              </a:rPr>
              <a:t>them</a:t>
            </a:r>
            <a:r>
              <a:rPr lang="en-GB" sz="2000" dirty="0" smtClean="0">
                <a:latin typeface="Comic Sans MS" panose="030F0702030302020204" pitchFamily="66" charset="0"/>
              </a:rPr>
              <a:t>. Plasters will not be provided.</a:t>
            </a:r>
            <a:endParaRPr lang="en-GB" sz="2000" dirty="0" smtClean="0">
              <a:latin typeface="Comic Sans MS" panose="030F0702030302020204" pitchFamily="66" charset="0"/>
            </a:endParaRPr>
          </a:p>
        </p:txBody>
      </p:sp>
      <p:pic>
        <p:nvPicPr>
          <p:cNvPr id="2050" name="Picture 2" descr="school-pe-clipart-1"/>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353182" y="384175"/>
            <a:ext cx="2044210" cy="17716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824330" y="434975"/>
            <a:ext cx="3101009" cy="1342887"/>
          </a:xfrm>
          <a:prstGeom prst="wedgeEllipseCallout">
            <a:avLst>
              <a:gd name="adj1" fmla="val -53812"/>
              <a:gd name="adj2" fmla="val 573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50000"/>
                  </a:schemeClr>
                </a:solidFill>
                <a:latin typeface="Comic Sans MS" panose="030F0702030302020204" pitchFamily="66" charset="0"/>
              </a:rPr>
              <a:t>It’s Tuesday and Wednesday for this first half term!</a:t>
            </a:r>
            <a:endParaRPr lang="en-GB"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85959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At home</a:t>
            </a:r>
            <a:endParaRPr lang="en-GB" dirty="0"/>
          </a:p>
        </p:txBody>
      </p:sp>
      <p:sp>
        <p:nvSpPr>
          <p:cNvPr id="4" name="Content Placeholder 1"/>
          <p:cNvSpPr>
            <a:spLocks noGrp="1"/>
          </p:cNvSpPr>
          <p:nvPr>
            <p:ph idx="1"/>
          </p:nvPr>
        </p:nvSpPr>
        <p:spPr>
          <a:xfrm>
            <a:off x="677334" y="1459253"/>
            <a:ext cx="8892794" cy="3880773"/>
          </a:xfrm>
        </p:spPr>
        <p:txBody>
          <a:bodyPr vert="horz" lIns="91440" tIns="45720" rIns="91440" bIns="45720" rtlCol="0" anchor="t">
            <a:noAutofit/>
          </a:bodyPr>
          <a:lstStyle/>
          <a:p>
            <a:pPr marL="0" indent="0" algn="ctr">
              <a:buNone/>
              <a:defRPr/>
            </a:pPr>
            <a:r>
              <a:rPr lang="en-GB" sz="2000" dirty="0">
                <a:solidFill>
                  <a:schemeClr val="tx1"/>
                </a:solidFill>
                <a:latin typeface="Comic Sans MS" panose="030F0702030302020204" pitchFamily="66" charset="0"/>
                <a:cs typeface="Arial"/>
              </a:rPr>
              <a:t>Although we do not send home official homework, we do expect that all children carry out the following each week:</a:t>
            </a:r>
            <a:endParaRPr lang="en-US" sz="2000" dirty="0">
              <a:solidFill>
                <a:schemeClr val="tx1"/>
              </a:solidFill>
              <a:latin typeface="Comic Sans MS" panose="030F0702030302020204" pitchFamily="66" charset="0"/>
              <a:cs typeface="Arial"/>
            </a:endParaRPr>
          </a:p>
          <a:p>
            <a:pPr marL="0" indent="0" algn="ctr">
              <a:buNone/>
              <a:defRPr/>
            </a:pPr>
            <a:endParaRPr lang="en-GB" sz="2000" dirty="0">
              <a:solidFill>
                <a:schemeClr val="tx1"/>
              </a:solidFill>
              <a:latin typeface="Comic Sans MS" panose="030F0702030302020204" pitchFamily="66" charset="0"/>
              <a:cs typeface="Arial"/>
            </a:endParaRPr>
          </a:p>
          <a:p>
            <a:pPr>
              <a:defRPr/>
            </a:pPr>
            <a:r>
              <a:rPr lang="en-GB" sz="2000" dirty="0">
                <a:solidFill>
                  <a:schemeClr val="tx1"/>
                </a:solidFill>
                <a:latin typeface="Comic Sans MS" panose="030F0702030302020204" pitchFamily="66" charset="0"/>
                <a:cs typeface="Arial"/>
              </a:rPr>
              <a:t>Read at home and make comments in home reader at least three times a week.</a:t>
            </a:r>
          </a:p>
          <a:p>
            <a:pPr>
              <a:defRPr/>
            </a:pPr>
            <a:r>
              <a:rPr lang="en-GB" sz="2000" dirty="0" smtClean="0">
                <a:solidFill>
                  <a:schemeClr val="tx1"/>
                </a:solidFill>
                <a:latin typeface="Comic Sans MS" panose="030F0702030302020204" pitchFamily="66" charset="0"/>
                <a:cs typeface="Arial"/>
              </a:rPr>
              <a:t>Complete a minimum </a:t>
            </a:r>
            <a:r>
              <a:rPr lang="en-GB" sz="2000" dirty="0">
                <a:solidFill>
                  <a:schemeClr val="tx1"/>
                </a:solidFill>
                <a:latin typeface="Comic Sans MS" panose="030F0702030302020204" pitchFamily="66" charset="0"/>
                <a:cs typeface="Arial"/>
              </a:rPr>
              <a:t>of 20 minutes on TTRS. </a:t>
            </a:r>
            <a:endParaRPr lang="en-GB" sz="2000" dirty="0" smtClean="0">
              <a:solidFill>
                <a:schemeClr val="tx1"/>
              </a:solidFill>
              <a:latin typeface="Comic Sans MS" panose="030F0702030302020204" pitchFamily="66" charset="0"/>
              <a:cs typeface="Arial"/>
            </a:endParaRPr>
          </a:p>
          <a:p>
            <a:pPr>
              <a:defRPr/>
            </a:pPr>
            <a:r>
              <a:rPr lang="en-GB" sz="2000" dirty="0" smtClean="0">
                <a:solidFill>
                  <a:schemeClr val="tx1"/>
                </a:solidFill>
                <a:latin typeface="Comic Sans MS" panose="030F0702030302020204" pitchFamily="66" charset="0"/>
                <a:cs typeface="Arial"/>
              </a:rPr>
              <a:t>Revise Year 2 and learn Year </a:t>
            </a:r>
            <a:r>
              <a:rPr lang="en-GB" sz="2000" dirty="0">
                <a:solidFill>
                  <a:schemeClr val="tx1"/>
                </a:solidFill>
                <a:latin typeface="Comic Sans MS" panose="030F0702030302020204" pitchFamily="66" charset="0"/>
                <a:cs typeface="Arial"/>
              </a:rPr>
              <a:t>3 and 4 spellings. </a:t>
            </a:r>
          </a:p>
          <a:p>
            <a:pPr marL="0" indent="0" algn="ctr">
              <a:buNone/>
              <a:defRPr/>
            </a:pPr>
            <a:endParaRPr lang="en-GB" sz="2000" dirty="0">
              <a:solidFill>
                <a:schemeClr val="tx1"/>
              </a:solidFill>
              <a:latin typeface="Comic Sans MS" panose="030F0702030302020204" pitchFamily="66" charset="0"/>
              <a:cs typeface="Arial"/>
            </a:endParaRPr>
          </a:p>
          <a:p>
            <a:pPr marL="0" indent="0" algn="ctr">
              <a:buNone/>
              <a:defRPr/>
            </a:pPr>
            <a:r>
              <a:rPr lang="en-GB" sz="2000" dirty="0">
                <a:solidFill>
                  <a:schemeClr val="tx1"/>
                </a:solidFill>
                <a:latin typeface="Comic Sans MS" panose="030F0702030302020204" pitchFamily="66" charset="0"/>
                <a:cs typeface="Arial"/>
              </a:rPr>
              <a:t>No other homework will be set unless your child has a specific area they need to work on.</a:t>
            </a:r>
          </a:p>
          <a:p>
            <a:pPr marL="0" indent="0" algn="ctr">
              <a:buNone/>
              <a:defRPr/>
            </a:pPr>
            <a:r>
              <a:rPr lang="en-GB" sz="2000" dirty="0" smtClean="0">
                <a:solidFill>
                  <a:schemeClr val="tx1"/>
                </a:solidFill>
                <a:latin typeface="Comic Sans MS" panose="030F0702030302020204" pitchFamily="66" charset="0"/>
                <a:cs typeface="Arial"/>
              </a:rPr>
              <a:t>Maths </a:t>
            </a:r>
            <a:r>
              <a:rPr lang="en-GB" sz="2000" dirty="0">
                <a:solidFill>
                  <a:schemeClr val="tx1"/>
                </a:solidFill>
                <a:latin typeface="Comic Sans MS" panose="030F0702030302020204" pitchFamily="66" charset="0"/>
                <a:cs typeface="Arial"/>
              </a:rPr>
              <a:t>No Problem </a:t>
            </a:r>
            <a:r>
              <a:rPr lang="en-GB" sz="2000" dirty="0" smtClean="0">
                <a:solidFill>
                  <a:schemeClr val="tx1"/>
                </a:solidFill>
                <a:latin typeface="Comic Sans MS" panose="030F0702030302020204" pitchFamily="66" charset="0"/>
                <a:cs typeface="Arial"/>
              </a:rPr>
              <a:t>reviews will be sent home so children can be supported at </a:t>
            </a:r>
            <a:r>
              <a:rPr lang="en-GB" sz="2000" dirty="0">
                <a:solidFill>
                  <a:schemeClr val="tx1"/>
                </a:solidFill>
                <a:latin typeface="Comic Sans MS" panose="030F0702030302020204" pitchFamily="66" charset="0"/>
                <a:cs typeface="Arial"/>
              </a:rPr>
              <a:t>home if needed.</a:t>
            </a:r>
            <a:r>
              <a:rPr lang="en-GB" sz="2000" dirty="0">
                <a:solidFill>
                  <a:srgbClr val="00B050"/>
                </a:solidFill>
                <a:latin typeface="Comic Sans MS" panose="030F0702030302020204" pitchFamily="66" charset="0"/>
              </a:rPr>
              <a:t> </a:t>
            </a:r>
          </a:p>
          <a:p>
            <a:pPr marL="0" indent="0" algn="ctr">
              <a:buNone/>
              <a:defRPr/>
            </a:pPr>
            <a:endParaRPr lang="en-GB" dirty="0">
              <a:solidFill>
                <a:srgbClr val="00B050"/>
              </a:solidFill>
              <a:latin typeface="XCCW Joined 14a" panose="03050602040000000000" pitchFamily="66" charset="0"/>
            </a:endParaRPr>
          </a:p>
        </p:txBody>
      </p:sp>
      <p:pic>
        <p:nvPicPr>
          <p:cNvPr id="1026" name="Picture 2" descr="Sun, House, Home, Cute Clipart PNG Transparent Background, Free Download  #45375 - FreeIco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2279" y="114321"/>
            <a:ext cx="1784000" cy="19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8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10" y="351709"/>
            <a:ext cx="4656665" cy="440305"/>
          </a:xfrm>
        </p:spPr>
        <p:txBody>
          <a:bodyPr>
            <a:normAutofit fontScale="90000"/>
          </a:bodyPr>
          <a:lstStyle/>
          <a:p>
            <a:r>
              <a:rPr lang="en-GB" dirty="0" smtClean="0"/>
              <a:t>Working at Home</a:t>
            </a:r>
            <a:endParaRPr lang="en-GB" dirty="0"/>
          </a:p>
        </p:txBody>
      </p:sp>
      <p:sp>
        <p:nvSpPr>
          <p:cNvPr id="3" name="Content Placeholder 2"/>
          <p:cNvSpPr>
            <a:spLocks noGrp="1"/>
          </p:cNvSpPr>
          <p:nvPr>
            <p:ph idx="1"/>
          </p:nvPr>
        </p:nvSpPr>
        <p:spPr>
          <a:xfrm>
            <a:off x="669860" y="1497472"/>
            <a:ext cx="9406295" cy="4536140"/>
          </a:xfrm>
        </p:spPr>
        <p:txBody>
          <a:bodyPr>
            <a:noAutofit/>
          </a:bodyPr>
          <a:lstStyle/>
          <a:p>
            <a:pPr marL="0" indent="0">
              <a:lnSpc>
                <a:spcPct val="120000"/>
              </a:lnSpc>
              <a:buNone/>
            </a:pPr>
            <a:r>
              <a:rPr lang="en-GB" sz="2400" dirty="0" smtClean="0">
                <a:solidFill>
                  <a:srgbClr val="0070C0"/>
                </a:solidFill>
                <a:latin typeface="Comic Sans MS" panose="030F0702030302020204" pitchFamily="66" charset="0"/>
              </a:rPr>
              <a:t>Reading</a:t>
            </a:r>
          </a:p>
          <a:p>
            <a:pPr marL="0" indent="0">
              <a:lnSpc>
                <a:spcPct val="120000"/>
              </a:lnSpc>
              <a:buNone/>
            </a:pPr>
            <a:r>
              <a:rPr lang="en-GB" sz="2000" dirty="0" smtClean="0">
                <a:latin typeface="Comic Sans MS" panose="030F0702030302020204" pitchFamily="66" charset="0"/>
              </a:rPr>
              <a:t>Although some of the children are fluent readers by now, it is really important that they continue to read at home with an adult as often as possible (as well as independently) to build their comprehension skills and vocabulary. </a:t>
            </a:r>
          </a:p>
          <a:p>
            <a:pPr marL="0" indent="0">
              <a:lnSpc>
                <a:spcPct val="120000"/>
              </a:lnSpc>
              <a:buNone/>
            </a:pPr>
            <a:r>
              <a:rPr lang="en-GB" sz="2000" dirty="0" smtClean="0">
                <a:latin typeface="Comic Sans MS" panose="030F0702030302020204" pitchFamily="66" charset="0"/>
              </a:rPr>
              <a:t>The children can change their home-school reading book when they have finished it and also written </a:t>
            </a:r>
            <a:r>
              <a:rPr lang="en-GB" sz="2000" dirty="0" smtClean="0">
                <a:latin typeface="Comic Sans MS" panose="030F0702030302020204" pitchFamily="66" charset="0"/>
              </a:rPr>
              <a:t>comments </a:t>
            </a:r>
            <a:r>
              <a:rPr lang="en-GB" sz="2000" dirty="0" smtClean="0">
                <a:latin typeface="Comic Sans MS" panose="030F0702030302020204" pitchFamily="66" charset="0"/>
              </a:rPr>
              <a:t>in their reading record book. </a:t>
            </a:r>
          </a:p>
          <a:p>
            <a:pPr marL="0" indent="0">
              <a:lnSpc>
                <a:spcPct val="120000"/>
              </a:lnSpc>
              <a:buNone/>
            </a:pPr>
            <a:r>
              <a:rPr lang="en-GB" sz="2000" dirty="0" smtClean="0">
                <a:latin typeface="Comic Sans MS" panose="030F0702030302020204" pitchFamily="66" charset="0"/>
              </a:rPr>
              <a:t>At school, the children will </a:t>
            </a:r>
            <a:r>
              <a:rPr lang="en-GB" sz="2000" dirty="0">
                <a:latin typeface="Comic Sans MS" panose="030F0702030302020204" pitchFamily="66" charset="0"/>
              </a:rPr>
              <a:t>have classroom library books to </a:t>
            </a:r>
            <a:r>
              <a:rPr lang="en-GB" sz="2000" dirty="0" smtClean="0">
                <a:latin typeface="Comic Sans MS" panose="030F0702030302020204" pitchFamily="66" charset="0"/>
              </a:rPr>
              <a:t>read independently as well as having regular guided reading sessions.</a:t>
            </a:r>
          </a:p>
        </p:txBody>
      </p:sp>
      <p:pic>
        <p:nvPicPr>
          <p:cNvPr id="3074" name="Picture 2" descr="Helping Homework Mother School Stock Illustrations – 93 Helping Homework  Mother School Stock Illustrations, Vectors &amp; Clipart - Dreams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8401" y="571862"/>
            <a:ext cx="1890534" cy="151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799810"/>
            <a:ext cx="3362326" cy="1877437"/>
          </a:xfrm>
          <a:prstGeom prst="rect">
            <a:avLst/>
          </a:prstGeom>
        </p:spPr>
        <p:txBody>
          <a:bodyPr wrap="square">
            <a:spAutoFit/>
          </a:bodyPr>
          <a:lstStyle/>
          <a:p>
            <a:r>
              <a:rPr lang="en-GB" dirty="0" smtClean="0"/>
              <a:t>Simple Recall </a:t>
            </a:r>
            <a:r>
              <a:rPr lang="en-GB" dirty="0"/>
              <a:t>Questions</a:t>
            </a:r>
          </a:p>
          <a:p>
            <a:r>
              <a:rPr lang="en-GB" sz="1400" dirty="0"/>
              <a:t> Where does the story take place? </a:t>
            </a:r>
            <a:endParaRPr lang="en-GB" sz="1400" dirty="0" smtClean="0"/>
          </a:p>
          <a:p>
            <a:r>
              <a:rPr lang="en-GB" sz="1400" dirty="0" smtClean="0"/>
              <a:t> </a:t>
            </a:r>
            <a:r>
              <a:rPr lang="en-GB" sz="1400" dirty="0"/>
              <a:t>When did the story take place? </a:t>
            </a:r>
            <a:endParaRPr lang="en-GB" sz="1400" dirty="0" smtClean="0"/>
          </a:p>
          <a:p>
            <a:r>
              <a:rPr lang="en-GB" sz="1400" dirty="0" smtClean="0"/>
              <a:t> </a:t>
            </a:r>
            <a:r>
              <a:rPr lang="en-GB" sz="1400" dirty="0"/>
              <a:t>What did s/he/it look like? </a:t>
            </a:r>
            <a:endParaRPr lang="en-GB" sz="1400" dirty="0" smtClean="0"/>
          </a:p>
          <a:p>
            <a:r>
              <a:rPr lang="en-GB" sz="1400" dirty="0" smtClean="0"/>
              <a:t> </a:t>
            </a:r>
            <a:r>
              <a:rPr lang="en-GB" sz="1400" dirty="0"/>
              <a:t>Who was s/he/it? </a:t>
            </a:r>
            <a:endParaRPr lang="en-GB" sz="1400" dirty="0" smtClean="0"/>
          </a:p>
          <a:p>
            <a:r>
              <a:rPr lang="en-GB" sz="1400" dirty="0" smtClean="0"/>
              <a:t> </a:t>
            </a:r>
            <a:r>
              <a:rPr lang="en-GB" sz="1400" dirty="0"/>
              <a:t>Where did s/he/it live? </a:t>
            </a:r>
            <a:endParaRPr lang="en-GB" sz="1400" dirty="0" smtClean="0"/>
          </a:p>
          <a:p>
            <a:r>
              <a:rPr lang="en-GB" sz="1400" dirty="0" smtClean="0"/>
              <a:t> </a:t>
            </a:r>
            <a:r>
              <a:rPr lang="en-GB" sz="1400" dirty="0"/>
              <a:t>Who are the characters in the book? </a:t>
            </a:r>
            <a:endParaRPr lang="en-GB" sz="1400" dirty="0" smtClean="0"/>
          </a:p>
          <a:p>
            <a:r>
              <a:rPr lang="en-GB" sz="1400" dirty="0" smtClean="0"/>
              <a:t> </a:t>
            </a:r>
            <a:r>
              <a:rPr lang="en-GB" sz="1400" dirty="0"/>
              <a:t>Where in the book would you find…?</a:t>
            </a:r>
          </a:p>
        </p:txBody>
      </p:sp>
      <p:sp>
        <p:nvSpPr>
          <p:cNvPr id="5" name="Rectangle 4"/>
          <p:cNvSpPr/>
          <p:nvPr/>
        </p:nvSpPr>
        <p:spPr>
          <a:xfrm>
            <a:off x="428625" y="4678390"/>
            <a:ext cx="4457701" cy="1938992"/>
          </a:xfrm>
          <a:prstGeom prst="rect">
            <a:avLst/>
          </a:prstGeom>
        </p:spPr>
        <p:txBody>
          <a:bodyPr wrap="square">
            <a:spAutoFit/>
          </a:bodyPr>
          <a:lstStyle/>
          <a:p>
            <a:r>
              <a:rPr lang="en-GB" dirty="0"/>
              <a:t>Evaluation questions</a:t>
            </a:r>
          </a:p>
          <a:p>
            <a:r>
              <a:rPr lang="en-GB" sz="1400" dirty="0"/>
              <a:t> What makes this a successful story? </a:t>
            </a:r>
            <a:endParaRPr lang="en-GB" sz="1400" dirty="0" smtClean="0"/>
          </a:p>
          <a:p>
            <a:r>
              <a:rPr lang="en-GB" sz="1400" dirty="0" smtClean="0"/>
              <a:t> </a:t>
            </a:r>
            <a:r>
              <a:rPr lang="en-GB" sz="1400" dirty="0"/>
              <a:t>What opinion do you have to justify </a:t>
            </a:r>
            <a:r>
              <a:rPr lang="en-GB" sz="1400" dirty="0" smtClean="0"/>
              <a:t>your opinion</a:t>
            </a:r>
            <a:r>
              <a:rPr lang="en-GB" sz="1400" dirty="0"/>
              <a:t>? </a:t>
            </a:r>
            <a:endParaRPr lang="en-GB" sz="1400" dirty="0" smtClean="0"/>
          </a:p>
          <a:p>
            <a:r>
              <a:rPr lang="en-GB" sz="1400" dirty="0" smtClean="0"/>
              <a:t> </a:t>
            </a:r>
            <a:r>
              <a:rPr lang="en-GB" sz="1400" dirty="0"/>
              <a:t>Does it work? </a:t>
            </a:r>
            <a:endParaRPr lang="en-GB" sz="1400" dirty="0" smtClean="0"/>
          </a:p>
          <a:p>
            <a:r>
              <a:rPr lang="en-GB" sz="1400" dirty="0" smtClean="0"/>
              <a:t> </a:t>
            </a:r>
            <a:r>
              <a:rPr lang="en-GB" sz="1400" dirty="0"/>
              <a:t>Could it be better? How? </a:t>
            </a:r>
            <a:endParaRPr lang="en-GB" sz="1400" dirty="0" smtClean="0"/>
          </a:p>
          <a:p>
            <a:r>
              <a:rPr lang="en-GB" sz="1400" dirty="0" smtClean="0"/>
              <a:t> </a:t>
            </a:r>
            <a:r>
              <a:rPr lang="en-GB" sz="1400" dirty="0"/>
              <a:t>Is it as good as…? </a:t>
            </a:r>
            <a:endParaRPr lang="en-GB" sz="1400" dirty="0" smtClean="0"/>
          </a:p>
          <a:p>
            <a:r>
              <a:rPr lang="en-GB" sz="1400" dirty="0" smtClean="0"/>
              <a:t> </a:t>
            </a:r>
            <a:r>
              <a:rPr lang="en-GB" sz="1400" dirty="0"/>
              <a:t>How is it </a:t>
            </a:r>
            <a:r>
              <a:rPr lang="en-GB" sz="1400" dirty="0" smtClean="0"/>
              <a:t>similar/different </a:t>
            </a:r>
            <a:r>
              <a:rPr lang="en-GB" sz="1400" dirty="0"/>
              <a:t>to…? </a:t>
            </a:r>
            <a:endParaRPr lang="en-GB" sz="1400" dirty="0" smtClean="0"/>
          </a:p>
          <a:p>
            <a:r>
              <a:rPr lang="en-GB" sz="1400" dirty="0" smtClean="0"/>
              <a:t> </a:t>
            </a:r>
            <a:r>
              <a:rPr lang="en-GB" sz="1400" dirty="0"/>
              <a:t>Which is better and why?</a:t>
            </a:r>
          </a:p>
        </p:txBody>
      </p:sp>
      <p:sp>
        <p:nvSpPr>
          <p:cNvPr id="6" name="Rectangle 5"/>
          <p:cNvSpPr/>
          <p:nvPr/>
        </p:nvSpPr>
        <p:spPr>
          <a:xfrm>
            <a:off x="4810125" y="783441"/>
            <a:ext cx="6238876" cy="1446550"/>
          </a:xfrm>
          <a:prstGeom prst="rect">
            <a:avLst/>
          </a:prstGeom>
        </p:spPr>
        <p:txBody>
          <a:bodyPr wrap="square">
            <a:spAutoFit/>
          </a:bodyPr>
          <a:lstStyle/>
          <a:p>
            <a:r>
              <a:rPr lang="en-GB" dirty="0"/>
              <a:t>Questions requiring synthesis </a:t>
            </a:r>
            <a:endParaRPr lang="en-GB" dirty="0" smtClean="0"/>
          </a:p>
          <a:p>
            <a:r>
              <a:rPr lang="en-GB" sz="1400" dirty="0" smtClean="0"/>
              <a:t> </a:t>
            </a:r>
            <a:r>
              <a:rPr lang="en-GB" sz="1400" dirty="0"/>
              <a:t>What is your opinion? What evidence do you have to support your view? </a:t>
            </a:r>
            <a:endParaRPr lang="en-GB" sz="1400" dirty="0" smtClean="0"/>
          </a:p>
          <a:p>
            <a:r>
              <a:rPr lang="en-GB" sz="1400" dirty="0" smtClean="0"/>
              <a:t> </a:t>
            </a:r>
            <a:r>
              <a:rPr lang="en-GB" sz="1400" dirty="0"/>
              <a:t>Using all the evidence available, can you tell me what you feel about…? </a:t>
            </a:r>
            <a:endParaRPr lang="en-GB" sz="1400" dirty="0" smtClean="0"/>
          </a:p>
          <a:p>
            <a:r>
              <a:rPr lang="en-GB" sz="1400" dirty="0" smtClean="0"/>
              <a:t> </a:t>
            </a:r>
            <a:r>
              <a:rPr lang="en-GB" sz="1400" dirty="0"/>
              <a:t>Given what you know about … what do you think? </a:t>
            </a:r>
            <a:endParaRPr lang="en-GB" sz="1400" dirty="0" smtClean="0"/>
          </a:p>
          <a:p>
            <a:r>
              <a:rPr lang="en-GB" sz="1400" dirty="0" smtClean="0"/>
              <a:t> </a:t>
            </a:r>
            <a:r>
              <a:rPr lang="en-GB" sz="1400" dirty="0"/>
              <a:t>How would the views put across in this text affect your views on…? </a:t>
            </a:r>
            <a:endParaRPr lang="en-GB" sz="1400" dirty="0" smtClean="0"/>
          </a:p>
          <a:p>
            <a:r>
              <a:rPr lang="en-GB" sz="1400" dirty="0" smtClean="0"/>
              <a:t> </a:t>
            </a:r>
            <a:r>
              <a:rPr lang="en-GB" sz="1400" dirty="0"/>
              <a:t>What would this character think about…? (Possibly a present day issue)</a:t>
            </a:r>
          </a:p>
        </p:txBody>
      </p:sp>
      <p:sp>
        <p:nvSpPr>
          <p:cNvPr id="7" name="TextBox 6"/>
          <p:cNvSpPr txBox="1"/>
          <p:nvPr/>
        </p:nvSpPr>
        <p:spPr>
          <a:xfrm>
            <a:off x="523875" y="344642"/>
            <a:ext cx="5129930" cy="369332"/>
          </a:xfrm>
          <a:prstGeom prst="rect">
            <a:avLst/>
          </a:prstGeom>
          <a:noFill/>
        </p:spPr>
        <p:txBody>
          <a:bodyPr wrap="none" rtlCol="0">
            <a:spAutoFit/>
          </a:bodyPr>
          <a:lstStyle/>
          <a:p>
            <a:r>
              <a:rPr lang="en-GB" dirty="0" smtClean="0">
                <a:solidFill>
                  <a:srgbClr val="0070C0"/>
                </a:solidFill>
              </a:rPr>
              <a:t>Questions to help Develop Comprehension Skills</a:t>
            </a:r>
            <a:endParaRPr lang="en-GB" dirty="0">
              <a:solidFill>
                <a:srgbClr val="0070C0"/>
              </a:solidFill>
            </a:endParaRPr>
          </a:p>
        </p:txBody>
      </p:sp>
      <p:sp>
        <p:nvSpPr>
          <p:cNvPr id="8" name="Rectangle 7"/>
          <p:cNvSpPr/>
          <p:nvPr/>
        </p:nvSpPr>
        <p:spPr>
          <a:xfrm>
            <a:off x="428625" y="2715117"/>
            <a:ext cx="4381500" cy="1877437"/>
          </a:xfrm>
          <a:prstGeom prst="rect">
            <a:avLst/>
          </a:prstGeom>
        </p:spPr>
        <p:txBody>
          <a:bodyPr wrap="square">
            <a:spAutoFit/>
          </a:bodyPr>
          <a:lstStyle/>
          <a:p>
            <a:r>
              <a:rPr lang="en-GB" dirty="0"/>
              <a:t>Simple comprehension questions</a:t>
            </a:r>
          </a:p>
          <a:p>
            <a:r>
              <a:rPr lang="en-GB" sz="1400" dirty="0"/>
              <a:t> What do you think is happening here? </a:t>
            </a:r>
            <a:endParaRPr lang="en-GB" sz="1400" dirty="0" smtClean="0"/>
          </a:p>
          <a:p>
            <a:r>
              <a:rPr lang="en-GB" sz="1400" dirty="0" smtClean="0"/>
              <a:t> </a:t>
            </a:r>
            <a:r>
              <a:rPr lang="en-GB" sz="1400" dirty="0"/>
              <a:t>What happened in the story? </a:t>
            </a:r>
            <a:endParaRPr lang="en-GB" sz="1400" dirty="0" smtClean="0"/>
          </a:p>
          <a:p>
            <a:r>
              <a:rPr lang="en-GB" sz="1400" dirty="0" smtClean="0"/>
              <a:t> </a:t>
            </a:r>
            <a:r>
              <a:rPr lang="en-GB" sz="1400" dirty="0"/>
              <a:t>What might this mean? </a:t>
            </a:r>
            <a:endParaRPr lang="en-GB" sz="1400" dirty="0" smtClean="0"/>
          </a:p>
          <a:p>
            <a:r>
              <a:rPr lang="en-GB" sz="1400" dirty="0" smtClean="0"/>
              <a:t> </a:t>
            </a:r>
            <a:r>
              <a:rPr lang="en-GB" sz="1400" dirty="0"/>
              <a:t>Through whose eyes is the story told? </a:t>
            </a:r>
            <a:endParaRPr lang="en-GB" sz="1400" dirty="0" smtClean="0"/>
          </a:p>
          <a:p>
            <a:r>
              <a:rPr lang="en-GB" sz="1400" dirty="0" smtClean="0"/>
              <a:t> </a:t>
            </a:r>
            <a:r>
              <a:rPr lang="en-GB" sz="1400" dirty="0"/>
              <a:t>Which part of the story best describes the setting? </a:t>
            </a:r>
            <a:endParaRPr lang="en-GB" sz="1400" dirty="0" smtClean="0"/>
          </a:p>
          <a:p>
            <a:r>
              <a:rPr lang="en-GB" sz="1400" dirty="0" smtClean="0"/>
              <a:t> </a:t>
            </a:r>
            <a:r>
              <a:rPr lang="en-GB" sz="1400" dirty="0"/>
              <a:t>What words and/or phrases do this? </a:t>
            </a:r>
            <a:endParaRPr lang="en-GB" sz="1400" dirty="0" smtClean="0"/>
          </a:p>
          <a:p>
            <a:r>
              <a:rPr lang="en-GB" sz="1400" dirty="0" smtClean="0"/>
              <a:t> </a:t>
            </a:r>
            <a:r>
              <a:rPr lang="en-GB" sz="1400" dirty="0"/>
              <a:t>What part of the story do you like best?</a:t>
            </a:r>
          </a:p>
        </p:txBody>
      </p:sp>
      <p:sp>
        <p:nvSpPr>
          <p:cNvPr id="9" name="Rectangle 8"/>
          <p:cNvSpPr/>
          <p:nvPr/>
        </p:nvSpPr>
        <p:spPr>
          <a:xfrm>
            <a:off x="4810125" y="2315827"/>
            <a:ext cx="6362699" cy="2308324"/>
          </a:xfrm>
          <a:prstGeom prst="rect">
            <a:avLst/>
          </a:prstGeom>
        </p:spPr>
        <p:txBody>
          <a:bodyPr wrap="square">
            <a:spAutoFit/>
          </a:bodyPr>
          <a:lstStyle/>
          <a:p>
            <a:r>
              <a:rPr lang="en-GB" dirty="0"/>
              <a:t>Analytical Questions</a:t>
            </a:r>
          </a:p>
          <a:p>
            <a:r>
              <a:rPr lang="en-GB" sz="1400" dirty="0"/>
              <a:t> What makes you think that? </a:t>
            </a:r>
            <a:endParaRPr lang="en-GB" sz="1400" dirty="0" smtClean="0"/>
          </a:p>
          <a:p>
            <a:r>
              <a:rPr lang="en-GB" sz="1400" dirty="0" smtClean="0"/>
              <a:t> </a:t>
            </a:r>
            <a:r>
              <a:rPr lang="en-GB" sz="1400" dirty="0"/>
              <a:t>What words give you that impression? </a:t>
            </a:r>
            <a:endParaRPr lang="en-GB" sz="1400" dirty="0" smtClean="0"/>
          </a:p>
          <a:p>
            <a:r>
              <a:rPr lang="en-GB" sz="1400" dirty="0" smtClean="0"/>
              <a:t> </a:t>
            </a:r>
            <a:r>
              <a:rPr lang="en-GB" sz="1400" dirty="0"/>
              <a:t>How do you feel about…? </a:t>
            </a:r>
            <a:endParaRPr lang="en-GB" sz="1400" dirty="0" smtClean="0"/>
          </a:p>
          <a:p>
            <a:r>
              <a:rPr lang="en-GB" sz="1400" dirty="0" smtClean="0"/>
              <a:t> </a:t>
            </a:r>
            <a:r>
              <a:rPr lang="en-GB" sz="1400" dirty="0"/>
              <a:t>Can you explain why …? </a:t>
            </a:r>
            <a:endParaRPr lang="en-GB" sz="1400" dirty="0" smtClean="0"/>
          </a:p>
          <a:p>
            <a:r>
              <a:rPr lang="en-GB" sz="1400" dirty="0" smtClean="0"/>
              <a:t> </a:t>
            </a:r>
            <a:r>
              <a:rPr lang="en-GB" sz="1400" dirty="0"/>
              <a:t>I wonder what the writer intended? </a:t>
            </a:r>
            <a:endParaRPr lang="en-GB" sz="1400" dirty="0" smtClean="0"/>
          </a:p>
          <a:p>
            <a:r>
              <a:rPr lang="en-GB" sz="1400" dirty="0" smtClean="0"/>
              <a:t> </a:t>
            </a:r>
            <a:r>
              <a:rPr lang="en-GB" sz="1400" dirty="0"/>
              <a:t>I wonder why the writer decided to…? </a:t>
            </a:r>
            <a:endParaRPr lang="en-GB" sz="1400" dirty="0" smtClean="0"/>
          </a:p>
          <a:p>
            <a:r>
              <a:rPr lang="en-GB" sz="1400" dirty="0" smtClean="0"/>
              <a:t> </a:t>
            </a:r>
            <a:r>
              <a:rPr lang="en-GB" sz="1400" dirty="0"/>
              <a:t>What do these words mean and why do you think the author chose them? </a:t>
            </a:r>
            <a:endParaRPr lang="en-GB" sz="1400" dirty="0" smtClean="0"/>
          </a:p>
          <a:p>
            <a:r>
              <a:rPr lang="en-GB" sz="1400" dirty="0" smtClean="0"/>
              <a:t> </a:t>
            </a:r>
            <a:r>
              <a:rPr lang="en-GB" sz="1400" dirty="0"/>
              <a:t>Has the author used adjectives to make this character funny? </a:t>
            </a:r>
            <a:endParaRPr lang="en-GB" sz="1400" dirty="0" smtClean="0"/>
          </a:p>
          <a:p>
            <a:r>
              <a:rPr lang="en-GB" sz="1400" dirty="0" smtClean="0"/>
              <a:t> </a:t>
            </a:r>
            <a:r>
              <a:rPr lang="en-GB" sz="1400" dirty="0"/>
              <a:t>Why did the author choose this setting?</a:t>
            </a:r>
          </a:p>
        </p:txBody>
      </p:sp>
      <p:sp>
        <p:nvSpPr>
          <p:cNvPr id="10" name="Rectangle 9"/>
          <p:cNvSpPr/>
          <p:nvPr/>
        </p:nvSpPr>
        <p:spPr>
          <a:xfrm>
            <a:off x="4810125" y="4678390"/>
            <a:ext cx="7238999" cy="1877437"/>
          </a:xfrm>
          <a:prstGeom prst="rect">
            <a:avLst/>
          </a:prstGeom>
        </p:spPr>
        <p:txBody>
          <a:bodyPr wrap="square">
            <a:spAutoFit/>
          </a:bodyPr>
          <a:lstStyle/>
          <a:p>
            <a:r>
              <a:rPr lang="en-GB" dirty="0"/>
              <a:t>Application Questions </a:t>
            </a:r>
            <a:endParaRPr lang="en-GB" dirty="0" smtClean="0"/>
          </a:p>
          <a:p>
            <a:r>
              <a:rPr lang="en-GB" sz="1400" dirty="0" smtClean="0"/>
              <a:t> </a:t>
            </a:r>
            <a:r>
              <a:rPr lang="en-GB" sz="1400" dirty="0"/>
              <a:t>Can you think of another story which has a similar theme; </a:t>
            </a:r>
            <a:endParaRPr lang="en-GB" sz="1400" dirty="0" smtClean="0"/>
          </a:p>
          <a:p>
            <a:r>
              <a:rPr lang="en-GB" sz="1400" dirty="0"/>
              <a:t> </a:t>
            </a:r>
            <a:r>
              <a:rPr lang="en-GB" sz="1400" dirty="0" smtClean="0"/>
              <a:t>  </a:t>
            </a:r>
            <a:r>
              <a:rPr lang="en-GB" sz="1400" dirty="0" err="1" smtClean="0"/>
              <a:t>eg</a:t>
            </a:r>
            <a:r>
              <a:rPr lang="en-GB" sz="1400" dirty="0"/>
              <a:t>. good over evil; weak over strong; wise over foolish? </a:t>
            </a:r>
            <a:endParaRPr lang="en-GB" sz="1400" dirty="0" smtClean="0"/>
          </a:p>
          <a:p>
            <a:r>
              <a:rPr lang="en-GB" sz="1400" dirty="0" smtClean="0"/>
              <a:t> </a:t>
            </a:r>
            <a:r>
              <a:rPr lang="en-GB" sz="1400" dirty="0"/>
              <a:t>Do you know of another story which deals with the same issues; </a:t>
            </a:r>
            <a:endParaRPr lang="en-GB" sz="1400" dirty="0" smtClean="0"/>
          </a:p>
          <a:p>
            <a:r>
              <a:rPr lang="en-GB" sz="1400" dirty="0"/>
              <a:t> </a:t>
            </a:r>
            <a:r>
              <a:rPr lang="en-GB" sz="1400" dirty="0" smtClean="0"/>
              <a:t>  </a:t>
            </a:r>
            <a:r>
              <a:rPr lang="en-GB" sz="1400" dirty="0" err="1" smtClean="0"/>
              <a:t>eg</a:t>
            </a:r>
            <a:r>
              <a:rPr lang="en-GB" sz="1400" dirty="0"/>
              <a:t>. social; moral; cultural? </a:t>
            </a:r>
            <a:endParaRPr lang="en-GB" sz="1400" dirty="0" smtClean="0"/>
          </a:p>
          <a:p>
            <a:r>
              <a:rPr lang="en-GB" sz="1400" dirty="0" smtClean="0"/>
              <a:t> </a:t>
            </a:r>
            <a:r>
              <a:rPr lang="en-GB" sz="1400" dirty="0"/>
              <a:t>Which other author handles time in this way; </a:t>
            </a:r>
            <a:endParaRPr lang="en-GB" sz="1400" dirty="0" smtClean="0"/>
          </a:p>
          <a:p>
            <a:r>
              <a:rPr lang="en-GB" sz="1400" dirty="0"/>
              <a:t> </a:t>
            </a:r>
            <a:r>
              <a:rPr lang="en-GB" sz="1400" dirty="0" smtClean="0"/>
              <a:t>  </a:t>
            </a:r>
            <a:r>
              <a:rPr lang="en-GB" sz="1400" dirty="0" err="1" smtClean="0"/>
              <a:t>eg</a:t>
            </a:r>
            <a:r>
              <a:rPr lang="en-GB" sz="1400" dirty="0"/>
              <a:t>. flashbacks; dreams? </a:t>
            </a:r>
            <a:endParaRPr lang="en-GB" sz="1400" dirty="0" smtClean="0"/>
          </a:p>
          <a:p>
            <a:r>
              <a:rPr lang="en-GB" sz="1400" dirty="0" smtClean="0"/>
              <a:t> </a:t>
            </a:r>
            <a:r>
              <a:rPr lang="en-GB" sz="1400" dirty="0"/>
              <a:t>Which stories have openings like this?</a:t>
            </a:r>
          </a:p>
        </p:txBody>
      </p:sp>
    </p:spTree>
    <p:extLst>
      <p:ext uri="{BB962C8B-B14F-4D97-AF65-F5344CB8AC3E}">
        <p14:creationId xmlns:p14="http://schemas.microsoft.com/office/powerpoint/2010/main" val="107035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78845"/>
            <a:ext cx="4656665" cy="440305"/>
          </a:xfrm>
        </p:spPr>
        <p:txBody>
          <a:bodyPr>
            <a:normAutofit fontScale="90000"/>
          </a:bodyPr>
          <a:lstStyle/>
          <a:p>
            <a:r>
              <a:rPr lang="en-GB" dirty="0" smtClean="0"/>
              <a:t>Homework: </a:t>
            </a:r>
            <a:r>
              <a:rPr lang="en-GB" sz="2200" dirty="0" smtClean="0">
                <a:solidFill>
                  <a:srgbClr val="0070C0"/>
                </a:solidFill>
                <a:latin typeface="Comic Sans MS" panose="030F0702030302020204" pitchFamily="66" charset="0"/>
              </a:rPr>
              <a:t>Spelling</a:t>
            </a:r>
            <a:endParaRPr lang="en-GB" sz="2200"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677335" y="1591373"/>
            <a:ext cx="8515350" cy="3644015"/>
          </a:xfrm>
        </p:spPr>
        <p:txBody>
          <a:bodyPr>
            <a:noAutofit/>
          </a:bodyPr>
          <a:lstStyle/>
          <a:p>
            <a:pPr marL="0" indent="0">
              <a:lnSpc>
                <a:spcPct val="120000"/>
              </a:lnSpc>
              <a:buNone/>
            </a:pPr>
            <a:r>
              <a:rPr lang="en-GB" sz="2000" dirty="0">
                <a:latin typeface="Comic Sans MS" panose="030F0702030302020204" pitchFamily="66" charset="0"/>
              </a:rPr>
              <a:t>P</a:t>
            </a:r>
            <a:r>
              <a:rPr lang="en-GB" sz="2000" dirty="0" smtClean="0">
                <a:latin typeface="Comic Sans MS" panose="030F0702030302020204" pitchFamily="66" charset="0"/>
              </a:rPr>
              <a:t>lease practise and reinforce </a:t>
            </a:r>
            <a:r>
              <a:rPr lang="en-GB" sz="2000" dirty="0" smtClean="0">
                <a:latin typeface="Comic Sans MS" panose="030F0702030302020204" pitchFamily="66" charset="0"/>
              </a:rPr>
              <a:t>the correct spelling of high frequency </a:t>
            </a:r>
            <a:r>
              <a:rPr lang="en-GB" sz="2000" dirty="0">
                <a:latin typeface="Comic Sans MS" panose="030F0702030302020204" pitchFamily="66" charset="0"/>
              </a:rPr>
              <a:t>words as well as homophones (e.g. there/ their/ they’re), which are often a sticking point</a:t>
            </a:r>
            <a:r>
              <a:rPr lang="en-GB" sz="2000" dirty="0" smtClean="0">
                <a:latin typeface="Comic Sans MS" panose="030F0702030302020204" pitchFamily="66" charset="0"/>
              </a:rPr>
              <a:t>.</a:t>
            </a:r>
            <a:endParaRPr lang="en-GB" sz="2000" dirty="0" smtClean="0">
              <a:latin typeface="Comic Sans MS" panose="030F0702030302020204" pitchFamily="66" charset="0"/>
            </a:endParaRPr>
          </a:p>
          <a:p>
            <a:pPr marL="0" indent="0">
              <a:lnSpc>
                <a:spcPct val="120000"/>
              </a:lnSpc>
              <a:buNone/>
            </a:pPr>
            <a:r>
              <a:rPr lang="en-GB" sz="2000" dirty="0" smtClean="0">
                <a:latin typeface="Comic Sans MS" panose="030F0702030302020204" pitchFamily="66" charset="0"/>
              </a:rPr>
              <a:t>The children will be given their spelling record to take home when it is updated each term. The words they can spell will be highlighted.</a:t>
            </a:r>
            <a:endParaRPr lang="en-GB" sz="2000" dirty="0" smtClean="0">
              <a:latin typeface="Comic Sans MS" panose="030F0702030302020204" pitchFamily="66" charset="0"/>
            </a:endParaRPr>
          </a:p>
          <a:p>
            <a:pPr marL="0" indent="0">
              <a:lnSpc>
                <a:spcPct val="120000"/>
              </a:lnSpc>
              <a:buNone/>
            </a:pPr>
            <a:r>
              <a:rPr lang="en-GB" sz="2000" dirty="0" smtClean="0">
                <a:latin typeface="Comic Sans MS" panose="030F0702030302020204" pitchFamily="66" charset="0"/>
              </a:rPr>
              <a:t>The </a:t>
            </a:r>
            <a:r>
              <a:rPr lang="en-GB" sz="2000" dirty="0" smtClean="0">
                <a:latin typeface="Comic Sans MS" panose="030F0702030302020204" pitchFamily="66" charset="0"/>
              </a:rPr>
              <a:t>Y1/2 and Y3/4 spelling lists are on the website.</a:t>
            </a:r>
          </a:p>
          <a:p>
            <a:pPr marL="0" indent="0">
              <a:lnSpc>
                <a:spcPct val="120000"/>
              </a:lnSpc>
              <a:buNone/>
            </a:pPr>
            <a:r>
              <a:rPr lang="en-GB" sz="2000" dirty="0" smtClean="0">
                <a:latin typeface="Comic Sans MS" panose="030F0702030302020204" pitchFamily="66" charset="0"/>
              </a:rPr>
              <a:t>There is also a grid of activities to make learning spellings more fun.</a:t>
            </a:r>
          </a:p>
        </p:txBody>
      </p:sp>
      <p:pic>
        <p:nvPicPr>
          <p:cNvPr id="1028" name="Picture 4" descr="Imaginary Male Stock Vector Illustration And Royalty Free Imaginary Mal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116" y="421247"/>
            <a:ext cx="796925" cy="112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139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465</TotalTime>
  <Words>1612</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Comic Sans MS</vt:lpstr>
      <vt:lpstr>Trebuchet MS</vt:lpstr>
      <vt:lpstr>Wingdings</vt:lpstr>
      <vt:lpstr>Wingdings 3</vt:lpstr>
      <vt:lpstr>XCCW Joined 14a</vt:lpstr>
      <vt:lpstr>Facet</vt:lpstr>
      <vt:lpstr>Welcome to Y3!</vt:lpstr>
      <vt:lpstr>Our Staff</vt:lpstr>
      <vt:lpstr>Our Timetable</vt:lpstr>
      <vt:lpstr>Our Topics</vt:lpstr>
      <vt:lpstr>P.E.</vt:lpstr>
      <vt:lpstr>Working At home</vt:lpstr>
      <vt:lpstr>Working at Home</vt:lpstr>
      <vt:lpstr>PowerPoint Presentation</vt:lpstr>
      <vt:lpstr>Homework: Spelling</vt:lpstr>
      <vt:lpstr>PowerPoint Presentation</vt:lpstr>
      <vt:lpstr>PowerPoint Presentation</vt:lpstr>
      <vt:lpstr>PowerPoint Presentation</vt:lpstr>
      <vt:lpstr>Working at Home:  Maths</vt:lpstr>
      <vt:lpstr>Equipment</vt:lpstr>
      <vt:lpstr>Communication</vt:lpstr>
      <vt:lpstr>General Information…</vt:lpstr>
    </vt:vector>
  </TitlesOfParts>
  <Company>Head Teacher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Y3!</dc:title>
  <dc:creator>Katy Read</dc:creator>
  <cp:lastModifiedBy>Read, Katy</cp:lastModifiedBy>
  <cp:revision>57</cp:revision>
  <dcterms:created xsi:type="dcterms:W3CDTF">2020-09-01T13:51:58Z</dcterms:created>
  <dcterms:modified xsi:type="dcterms:W3CDTF">2025-08-28T18:15:22Z</dcterms:modified>
</cp:coreProperties>
</file>