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6"/>
  </p:notesMasterIdLst>
  <p:sldIdLst>
    <p:sldId id="256" r:id="rId2"/>
    <p:sldId id="271" r:id="rId3"/>
    <p:sldId id="257" r:id="rId4"/>
    <p:sldId id="258" r:id="rId5"/>
    <p:sldId id="259" r:id="rId6"/>
    <p:sldId id="260" r:id="rId7"/>
    <p:sldId id="268" r:id="rId8"/>
    <p:sldId id="261" r:id="rId9"/>
    <p:sldId id="262" r:id="rId10"/>
    <p:sldId id="269" r:id="rId11"/>
    <p:sldId id="263" r:id="rId12"/>
    <p:sldId id="264" r:id="rId13"/>
    <p:sldId id="265" r:id="rId14"/>
    <p:sldId id="267"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Adler" panose="020B0604020202020204"/>
      <p:regular r:id="rId21"/>
    </p:embeddedFont>
    <p:embeddedFont>
      <p:font typeface="Agency FB" panose="020B0503020202020204" pitchFamily="34" charset="0"/>
      <p:regular r:id="rId22"/>
      <p:bold r:id="rId23"/>
    </p:embeddedFont>
    <p:embeddedFont>
      <p:font typeface="Calibri Light" panose="020F0302020204030204" pitchFamily="34" charset="0"/>
      <p:regular r:id="rId24"/>
      <p:italic r:id="rId25"/>
    </p:embeddedFont>
    <p:embeddedFont>
      <p:font typeface="Amatic SC" panose="020B0604020202020204" charset="-79"/>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a:srgbClr val="E1FFFF"/>
    <a:srgbClr val="FFEFFF"/>
    <a:srgbClr val="E6E5FB"/>
    <a:srgbClr val="CCFFFF"/>
    <a:srgbClr val="FFCC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6544" autoAdjust="0"/>
    <p:restoredTop sz="95306" autoAdjust="0"/>
  </p:normalViewPr>
  <p:slideViewPr>
    <p:cSldViewPr snapToGrid="0">
      <p:cViewPr varScale="1">
        <p:scale>
          <a:sx n="64" d="100"/>
          <a:sy n="64" d="100"/>
        </p:scale>
        <p:origin x="150" y="22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80" d="100"/>
        <a:sy n="1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76DE5F-DF04-4F27-A344-93FB2E432C72}" type="datetimeFigureOut">
              <a:rPr lang="en-GB" smtClean="0"/>
              <a:t>07/09/2025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EE44C5-FA99-4680-9B86-B28965A57CB9}" type="slidenum">
              <a:rPr lang="en-GB" smtClean="0"/>
              <a:t>‹#›</a:t>
            </a:fld>
            <a:endParaRPr lang="en-GB"/>
          </a:p>
        </p:txBody>
      </p:sp>
    </p:spTree>
    <p:extLst>
      <p:ext uri="{BB962C8B-B14F-4D97-AF65-F5344CB8AC3E}">
        <p14:creationId xmlns:p14="http://schemas.microsoft.com/office/powerpoint/2010/main" val="63777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159169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6</a:t>
            </a:fld>
            <a:endParaRPr lang="en-GB"/>
          </a:p>
        </p:txBody>
      </p:sp>
    </p:spTree>
    <p:extLst>
      <p:ext uri="{BB962C8B-B14F-4D97-AF65-F5344CB8AC3E}">
        <p14:creationId xmlns:p14="http://schemas.microsoft.com/office/powerpoint/2010/main" val="2290762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7</a:t>
            </a:fld>
            <a:endParaRPr lang="en-GB"/>
          </a:p>
        </p:txBody>
      </p:sp>
    </p:spTree>
    <p:extLst>
      <p:ext uri="{BB962C8B-B14F-4D97-AF65-F5344CB8AC3E}">
        <p14:creationId xmlns:p14="http://schemas.microsoft.com/office/powerpoint/2010/main" val="178413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D2F32-7798-4564-8282-CAE11DB41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07FADDA-4B94-4A2E-88D3-B6613E9EC8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D899993-D5C4-4B50-B5A5-730EB644A32E}"/>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5" name="Footer Placeholder 4">
            <a:extLst>
              <a:ext uri="{FF2B5EF4-FFF2-40B4-BE49-F238E27FC236}">
                <a16:creationId xmlns:a16="http://schemas.microsoft.com/office/drawing/2014/main" id="{B9F30A0B-5D12-454A-BA41-C1BF4AAFC2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165155-854B-4718-BE7A-D5248F348195}"/>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54944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1855-7101-46C1-9608-C11FD928FE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9DF746A-1AB9-44D6-91C2-4E1D3687A8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90BE011-5903-490B-A6BB-4B7649794106}"/>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5" name="Footer Placeholder 4">
            <a:extLst>
              <a:ext uri="{FF2B5EF4-FFF2-40B4-BE49-F238E27FC236}">
                <a16:creationId xmlns:a16="http://schemas.microsoft.com/office/drawing/2014/main" id="{9512082B-37B0-4E5A-9D06-029444C7069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7AA1B-FE0D-4371-B5E5-C3DF0BDB8421}"/>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1133523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8D34B2-98C7-49C8-89D4-2CFFA92890E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A3B59C2-E893-4D04-BE77-20443A9249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4C2D4FD-8342-49A1-8FF9-E2EB2145CE83}"/>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5" name="Footer Placeholder 4">
            <a:extLst>
              <a:ext uri="{FF2B5EF4-FFF2-40B4-BE49-F238E27FC236}">
                <a16:creationId xmlns:a16="http://schemas.microsoft.com/office/drawing/2014/main" id="{41B038CE-C8C9-4860-8A69-E940531365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2ED7DD-8F41-4D1D-9D69-BF631CEA6AC0}"/>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690097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DE126-D9F1-414E-A524-ABCDBD2918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FE0B3AB-A0C1-476D-A37A-35CFFDD164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B652B75-FE02-4D01-BAAE-DA345F51DA44}"/>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5" name="Footer Placeholder 4">
            <a:extLst>
              <a:ext uri="{FF2B5EF4-FFF2-40B4-BE49-F238E27FC236}">
                <a16:creationId xmlns:a16="http://schemas.microsoft.com/office/drawing/2014/main" id="{B59F2088-0B61-49AD-8AEF-34A45B4AC5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2C3F0FC-BDDB-4AE2-A261-3FC192508922}"/>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400192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D398B-46A2-4C16-8E6B-3FCAD4E686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77762F7-FA5F-4E83-9E1A-482AE2657F8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B532D0-13FB-4D1F-834C-C4E5B5C94855}"/>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5" name="Footer Placeholder 4">
            <a:extLst>
              <a:ext uri="{FF2B5EF4-FFF2-40B4-BE49-F238E27FC236}">
                <a16:creationId xmlns:a16="http://schemas.microsoft.com/office/drawing/2014/main" id="{4F19A6C8-0BB6-4E19-A634-62B3449DCF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61B6A6-140B-4F75-8410-CE1F5EBDA32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791563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127A-B3F6-45DF-B6A9-93108D4406A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8957FE-B6C1-4774-BFC8-D389935FFA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DE26C5-36C2-409F-B5D1-6422B0F02CF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F1E25DC-CAE7-4F04-9FB3-9AC40781257D}"/>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6" name="Footer Placeholder 5">
            <a:extLst>
              <a:ext uri="{FF2B5EF4-FFF2-40B4-BE49-F238E27FC236}">
                <a16:creationId xmlns:a16="http://schemas.microsoft.com/office/drawing/2014/main" id="{2DC6E613-CFD3-4890-B8D3-320F516896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50F7CA2-861E-4933-A1AD-07BBE319520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07613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DD187-1F7F-4953-BE9D-AB85015AA53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F29CF6E-BAB7-464D-8A88-2314BC18E7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EF2B6E-D889-4256-B447-2C5B5E8CDB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412A75A-DDDC-489C-917E-3349A73886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0BD1E8-501E-44B9-BF08-9A5F01F9AC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9B7424F-EADF-428D-A783-A628D2E60555}"/>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8" name="Footer Placeholder 7">
            <a:extLst>
              <a:ext uri="{FF2B5EF4-FFF2-40B4-BE49-F238E27FC236}">
                <a16:creationId xmlns:a16="http://schemas.microsoft.com/office/drawing/2014/main" id="{A29B5C68-FA0E-4128-B07C-54C96E28EE7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C4496B9-4598-4794-9016-8BDFC6BA0F66}"/>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3096433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D3793-06C6-4B90-ABCF-779B174050D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BB08F566-D2E1-4886-B215-095A4D1979E8}"/>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4" name="Footer Placeholder 3">
            <a:extLst>
              <a:ext uri="{FF2B5EF4-FFF2-40B4-BE49-F238E27FC236}">
                <a16:creationId xmlns:a16="http://schemas.microsoft.com/office/drawing/2014/main" id="{8810A379-04BE-4DC4-ABFC-A59A8BFBB7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DECCF29-89B7-40E4-B623-82A21A34D64F}"/>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11802232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4CE185-F1AC-41D0-BF69-66ADCC0C2E51}"/>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3" name="Footer Placeholder 2">
            <a:extLst>
              <a:ext uri="{FF2B5EF4-FFF2-40B4-BE49-F238E27FC236}">
                <a16:creationId xmlns:a16="http://schemas.microsoft.com/office/drawing/2014/main" id="{3006861C-BBFA-473E-83CD-C2233D5901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B8C15F4-34EC-47C8-913F-6039A82C8554}"/>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961491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197E3-D5BE-484A-BD27-CA1374AB16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62EA664-8C45-4A31-9788-2451EFADB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04B2003-15C2-4980-A916-9ABD2CE44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8314548-D2BF-40DD-BA45-E212ACDA14FD}"/>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6" name="Footer Placeholder 5">
            <a:extLst>
              <a:ext uri="{FF2B5EF4-FFF2-40B4-BE49-F238E27FC236}">
                <a16:creationId xmlns:a16="http://schemas.microsoft.com/office/drawing/2014/main" id="{F1B764E1-94CC-42BD-8D0C-1CC02C56B3E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11CDF1-17F6-4A79-9851-851A95D76B68}"/>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530275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43B49-50C4-4073-BA14-A1326DC535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887FDE0-B490-49A2-B142-ED137E8845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E506A47-D125-47BC-A712-F4BDEAC214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AF8B02-0071-49C3-9832-BEC185F78F47}"/>
              </a:ext>
            </a:extLst>
          </p:cNvPr>
          <p:cNvSpPr>
            <a:spLocks noGrp="1"/>
          </p:cNvSpPr>
          <p:nvPr>
            <p:ph type="dt" sz="half" idx="10"/>
          </p:nvPr>
        </p:nvSpPr>
        <p:spPr/>
        <p:txBody>
          <a:bodyPr/>
          <a:lstStyle/>
          <a:p>
            <a:fld id="{CDC55D41-4AB0-4312-A420-B20A1BDF5A76}" type="datetimeFigureOut">
              <a:rPr lang="en-GB" smtClean="0"/>
              <a:t>07/09/2025</a:t>
            </a:fld>
            <a:endParaRPr lang="en-GB"/>
          </a:p>
        </p:txBody>
      </p:sp>
      <p:sp>
        <p:nvSpPr>
          <p:cNvPr id="6" name="Footer Placeholder 5">
            <a:extLst>
              <a:ext uri="{FF2B5EF4-FFF2-40B4-BE49-F238E27FC236}">
                <a16:creationId xmlns:a16="http://schemas.microsoft.com/office/drawing/2014/main" id="{1F4E4F1B-2ED6-4021-9074-0CDAC1C185E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F18865-2331-42D4-9583-FC687C77FB23}"/>
              </a:ext>
            </a:extLst>
          </p:cNvPr>
          <p:cNvSpPr>
            <a:spLocks noGrp="1"/>
          </p:cNvSpPr>
          <p:nvPr>
            <p:ph type="sldNum" sz="quarter" idx="12"/>
          </p:nvPr>
        </p:nvSpPr>
        <p:spPr/>
        <p:txBody>
          <a:bodyPr/>
          <a:lstStyle/>
          <a:p>
            <a:fld id="{42094630-06F6-4001-8D85-14896106F147}" type="slidenum">
              <a:rPr lang="en-GB" smtClean="0"/>
              <a:t>‹#›</a:t>
            </a:fld>
            <a:endParaRPr lang="en-GB"/>
          </a:p>
        </p:txBody>
      </p:sp>
    </p:spTree>
    <p:extLst>
      <p:ext uri="{BB962C8B-B14F-4D97-AF65-F5344CB8AC3E}">
        <p14:creationId xmlns:p14="http://schemas.microsoft.com/office/powerpoint/2010/main" val="277524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6298A6-0EC2-43B7-AB67-33EA504CBB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9D6075-F7C7-4CA2-874F-9183FC42B5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2C6367-BED6-41DC-89F6-C2AB3128A9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C55D41-4AB0-4312-A420-B20A1BDF5A76}" type="datetimeFigureOut">
              <a:rPr lang="en-GB" smtClean="0"/>
              <a:t>07/09/2025</a:t>
            </a:fld>
            <a:endParaRPr lang="en-GB"/>
          </a:p>
        </p:txBody>
      </p:sp>
      <p:sp>
        <p:nvSpPr>
          <p:cNvPr id="5" name="Footer Placeholder 4">
            <a:extLst>
              <a:ext uri="{FF2B5EF4-FFF2-40B4-BE49-F238E27FC236}">
                <a16:creationId xmlns:a16="http://schemas.microsoft.com/office/drawing/2014/main" id="{9A01189D-DEFD-4D06-83E8-FAE720313A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6F245F4-DE9A-4E43-879E-EAABD86BA7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094630-06F6-4001-8D85-14896106F147}" type="slidenum">
              <a:rPr lang="en-GB" smtClean="0"/>
              <a:t>‹#›</a:t>
            </a:fld>
            <a:endParaRPr lang="en-GB"/>
          </a:p>
        </p:txBody>
      </p:sp>
    </p:spTree>
    <p:extLst>
      <p:ext uri="{BB962C8B-B14F-4D97-AF65-F5344CB8AC3E}">
        <p14:creationId xmlns:p14="http://schemas.microsoft.com/office/powerpoint/2010/main" val="10750802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png"/><Relationship Id="rId7" Type="http://schemas.microsoft.com/office/2007/relationships/hdphoto" Target="../media/hdphoto2.wdp"/><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23.png"/><Relationship Id="rId10" Type="http://schemas.openxmlformats.org/officeDocument/2006/relationships/image" Target="../media/image1.jpeg"/><Relationship Id="rId4" Type="http://schemas.openxmlformats.org/officeDocument/2006/relationships/image" Target="../media/image22.png"/><Relationship Id="rId9"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3437934" y="-1366675"/>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Amatic SC" panose="00000500000000000000" pitchFamily="2" charset="-79"/>
                <a:cs typeface="Amatic SC" panose="00000500000000000000" pitchFamily="2" charset="-79"/>
              </a:rPr>
              <a:t>Reception Long </a:t>
            </a:r>
          </a:p>
          <a:p>
            <a:r>
              <a:rPr lang="en-US" sz="6600" dirty="0">
                <a:latin typeface="Amatic SC" panose="00000500000000000000" pitchFamily="2" charset="-79"/>
                <a:cs typeface="Amatic SC" panose="00000500000000000000" pitchFamily="2" charset="-79"/>
              </a:rPr>
              <a:t>Term Plan </a:t>
            </a:r>
            <a:r>
              <a:rPr lang="en-US" sz="6600" dirty="0" smtClean="0">
                <a:latin typeface="Amatic SC" panose="00000500000000000000" pitchFamily="2" charset="-79"/>
                <a:cs typeface="Amatic SC" panose="00000500000000000000" pitchFamily="2" charset="-79"/>
              </a:rPr>
              <a:t>25-26</a:t>
            </a:r>
            <a:endParaRPr lang="en-GB" sz="6600" dirty="0">
              <a:latin typeface="Amatic SC" panose="00000500000000000000" pitchFamily="2" charset="-79"/>
              <a:cs typeface="Amatic SC" panose="00000500000000000000" pitchFamily="2" charset="-79"/>
            </a:endParaRPr>
          </a:p>
        </p:txBody>
      </p:sp>
      <p:sp>
        <p:nvSpPr>
          <p:cNvPr id="7" name="TextBox 6">
            <a:extLst>
              <a:ext uri="{FF2B5EF4-FFF2-40B4-BE49-F238E27FC236}">
                <a16:creationId xmlns:a16="http://schemas.microsoft.com/office/drawing/2014/main" id="{35190E74-8587-48B1-A2DC-DA613BB57499}"/>
              </a:ext>
            </a:extLst>
          </p:cNvPr>
          <p:cNvSpPr txBox="1"/>
          <p:nvPr/>
        </p:nvSpPr>
        <p:spPr>
          <a:xfrm>
            <a:off x="249300" y="2745454"/>
            <a:ext cx="11458018" cy="1200329"/>
          </a:xfrm>
          <a:prstGeom prst="rect">
            <a:avLst/>
          </a:prstGeom>
          <a:noFill/>
        </p:spPr>
        <p:txBody>
          <a:bodyPr wrap="square">
            <a:spAutoFit/>
          </a:bodyPr>
          <a:lstStyle/>
          <a:p>
            <a:r>
              <a:rPr lang="en-GB" dirty="0"/>
              <a:t>We begin each year by looking at the individual needs and interests of our children. We carefully develop our flexible EYFS curriculum which engages parents and children on our learning journey together.  Our curriculum is planned to match the unique needs and stages of development for all, through a range of topics with children’s interests at the heart of it. </a:t>
            </a:r>
          </a:p>
        </p:txBody>
      </p:sp>
      <p:sp>
        <p:nvSpPr>
          <p:cNvPr id="8" name="TextBox 7">
            <a:extLst>
              <a:ext uri="{FF2B5EF4-FFF2-40B4-BE49-F238E27FC236}">
                <a16:creationId xmlns:a16="http://schemas.microsoft.com/office/drawing/2014/main" id="{26423087-9BE2-4DE3-9A6C-B07225FFFFA9}"/>
              </a:ext>
            </a:extLst>
          </p:cNvPr>
          <p:cNvSpPr txBox="1"/>
          <p:nvPr/>
        </p:nvSpPr>
        <p:spPr>
          <a:xfrm>
            <a:off x="4412420" y="373017"/>
            <a:ext cx="7632070" cy="2308324"/>
          </a:xfrm>
          <a:prstGeom prst="rect">
            <a:avLst/>
          </a:prstGeom>
          <a:noFill/>
        </p:spPr>
        <p:txBody>
          <a:bodyPr wrap="square">
            <a:spAutoFit/>
          </a:bodyPr>
          <a:lstStyle/>
          <a:p>
            <a:r>
              <a:rPr lang="en-GB" dirty="0"/>
              <a:t>At Manor Road we believe that the Early Years Foundation Stage is crucial in securing solid foundations that children are going to continue to build upon.</a:t>
            </a:r>
          </a:p>
          <a:p>
            <a:r>
              <a:rPr lang="en-GB" dirty="0"/>
              <a:t> </a:t>
            </a:r>
          </a:p>
          <a:p>
            <a:r>
              <a:rPr lang="en-GB" dirty="0"/>
              <a:t>It is our intent that all children who enter the EYFS at Manor Road develop physically, verbally, cognitively and emotionally. We aim for all children to develop a positive attitude to school and a love of learning.  We believe that all children deserve to be valued as an individual and we are passionate in allowing all children to achieve their full, unique potential. </a:t>
            </a:r>
          </a:p>
        </p:txBody>
      </p:sp>
      <p:pic>
        <p:nvPicPr>
          <p:cNvPr id="9" name="Picture 8" descr="Description: MR 26 Jan WH Prim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02852" y="5092985"/>
            <a:ext cx="2004466" cy="1422671"/>
          </a:xfrm>
          <a:prstGeom prst="rect">
            <a:avLst/>
          </a:prstGeom>
          <a:noFill/>
          <a:ln>
            <a:noFill/>
          </a:ln>
        </p:spPr>
      </p:pic>
      <p:sp>
        <p:nvSpPr>
          <p:cNvPr id="2" name="Rectangle 1"/>
          <p:cNvSpPr/>
          <p:nvPr/>
        </p:nvSpPr>
        <p:spPr>
          <a:xfrm>
            <a:off x="249300" y="4009896"/>
            <a:ext cx="9323882" cy="2308324"/>
          </a:xfrm>
          <a:prstGeom prst="rect">
            <a:avLst/>
          </a:prstGeom>
        </p:spPr>
        <p:txBody>
          <a:bodyPr wrap="square">
            <a:spAutoFit/>
          </a:bodyPr>
          <a:lstStyle/>
          <a:p>
            <a:r>
              <a:rPr lang="en-GB" dirty="0"/>
              <a:t>The EYFS seeks to provide: </a:t>
            </a:r>
            <a:endParaRPr lang="en-GB" dirty="0" smtClean="0"/>
          </a:p>
          <a:p>
            <a:r>
              <a:rPr lang="en-GB" dirty="0" smtClean="0"/>
              <a:t>• </a:t>
            </a:r>
            <a:r>
              <a:rPr lang="en-GB" dirty="0"/>
              <a:t>Quality and consistency in all early years settings, so that every child makes good progress, and no child gets left behind. </a:t>
            </a:r>
            <a:endParaRPr lang="en-GB" dirty="0" smtClean="0"/>
          </a:p>
          <a:p>
            <a:r>
              <a:rPr lang="en-GB" dirty="0" smtClean="0"/>
              <a:t>• </a:t>
            </a:r>
            <a:r>
              <a:rPr lang="en-GB" dirty="0"/>
              <a:t>A secure foundation through planning for the learning and development of each individual child and assessing and reviewing what they have learned regularly. </a:t>
            </a:r>
            <a:endParaRPr lang="en-GB" dirty="0" smtClean="0"/>
          </a:p>
          <a:p>
            <a:r>
              <a:rPr lang="en-GB" dirty="0" smtClean="0"/>
              <a:t>• </a:t>
            </a:r>
            <a:r>
              <a:rPr lang="en-GB" dirty="0"/>
              <a:t>Partnership working between practitioners and with parents and/or carers. </a:t>
            </a:r>
            <a:endParaRPr lang="en-GB" dirty="0" smtClean="0"/>
          </a:p>
          <a:p>
            <a:r>
              <a:rPr lang="en-GB" dirty="0" smtClean="0"/>
              <a:t>• </a:t>
            </a:r>
            <a:r>
              <a:rPr lang="en-GB" dirty="0"/>
              <a:t>Equality of opportunity and anti-discriminatory practice, ensuring that every child is included and supported.</a:t>
            </a:r>
          </a:p>
        </p:txBody>
      </p:sp>
    </p:spTree>
    <p:extLst>
      <p:ext uri="{BB962C8B-B14F-4D97-AF65-F5344CB8AC3E}">
        <p14:creationId xmlns:p14="http://schemas.microsoft.com/office/powerpoint/2010/main" val="3286185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0594986"/>
              </p:ext>
            </p:extLst>
          </p:nvPr>
        </p:nvGraphicFramePr>
        <p:xfrm>
          <a:off x="366318" y="738067"/>
          <a:ext cx="11459364" cy="6182843"/>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40780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1978034">
                <a:tc>
                  <a:txBody>
                    <a:bodyPr/>
                    <a:lstStyle/>
                    <a:p>
                      <a:pPr algn="ctr"/>
                      <a:r>
                        <a:rPr lang="en-US" sz="3600" b="0" dirty="0">
                          <a:latin typeface="Amatic SC" panose="00000500000000000000" pitchFamily="2" charset="-79"/>
                          <a:cs typeface="Amatic SC" panose="00000500000000000000" pitchFamily="2" charset="-79"/>
                        </a:rPr>
                        <a:t>Writing </a:t>
                      </a:r>
                      <a:endParaRPr lang="en-US" sz="3600" b="0" dirty="0" smtClean="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Texts may differ due to children’s interests </a:t>
                      </a:r>
                    </a:p>
                    <a:p>
                      <a:pPr algn="ctr"/>
                      <a:endParaRPr lang="en-US" sz="1800" b="0" dirty="0">
                        <a:latin typeface="Amatic SC" panose="00000500000000000000" pitchFamily="2" charset="-79"/>
                        <a:cs typeface="Amatic SC" panose="00000500000000000000" pitchFamily="2" charset="-79"/>
                      </a:endParaRPr>
                    </a:p>
                    <a:p>
                      <a:pPr algn="ctr"/>
                      <a:r>
                        <a:rPr lang="en-US" sz="900" dirty="0">
                          <a:latin typeface="+mn-lt"/>
                        </a:rPr>
                        <a:t>Only ask children to write sentences when they have sufficient knowledge of letter-sound correspondences.</a:t>
                      </a:r>
                      <a:endParaRPr lang="en-GB" sz="9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Nursery </a:t>
                      </a:r>
                      <a:r>
                        <a:rPr lang="en-GB" sz="1100" b="1" kern="1200" dirty="0">
                          <a:solidFill>
                            <a:schemeClr val="tx1"/>
                          </a:solidFill>
                          <a:effectLst/>
                          <a:latin typeface="+mn-lt"/>
                          <a:ea typeface="+mn-ea"/>
                          <a:cs typeface="Amatic SC" panose="00000500000000000000" pitchFamily="2" charset="-79"/>
                        </a:rPr>
                        <a:t>Rhymes</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Label characters</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l"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cs typeface="RM Typerighter old" panose="00000400000000000000" pitchFamily="2" charset="-79"/>
                        </a:rPr>
                        <a:t>Stick </a:t>
                      </a:r>
                      <a:r>
                        <a:rPr lang="en-US" sz="1100" b="1" dirty="0">
                          <a:solidFill>
                            <a:schemeClr val="tx1"/>
                          </a:solidFill>
                          <a:latin typeface="+mn-lt"/>
                          <a:cs typeface="RM Typerighter old" panose="00000400000000000000" pitchFamily="2" charset="-79"/>
                        </a:rPr>
                        <a:t>Man </a:t>
                      </a:r>
                      <a:endParaRPr lang="en-US" sz="1100" b="1"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cs typeface="RM Typerighter old" panose="00000400000000000000" pitchFamily="2" charset="-79"/>
                        </a:rPr>
                        <a:t>Room on </a:t>
                      </a:r>
                      <a:r>
                        <a:rPr lang="en-US" sz="1100" b="1" dirty="0" err="1" smtClean="0">
                          <a:solidFill>
                            <a:schemeClr val="tx1"/>
                          </a:solidFill>
                          <a:latin typeface="+mn-lt"/>
                          <a:cs typeface="RM Typerighter old" panose="00000400000000000000" pitchFamily="2" charset="-79"/>
                        </a:rPr>
                        <a:t>thr</a:t>
                      </a:r>
                      <a:r>
                        <a:rPr lang="en-US" sz="1100" b="1" dirty="0" smtClean="0">
                          <a:solidFill>
                            <a:schemeClr val="tx1"/>
                          </a:solidFill>
                          <a:latin typeface="+mn-lt"/>
                          <a:cs typeface="RM Typerighter old" panose="00000400000000000000" pitchFamily="2" charset="-79"/>
                        </a:rPr>
                        <a:t> Broom</a:t>
                      </a:r>
                      <a:endParaRPr lang="en-US" sz="1100" b="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Smartest Giant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err="1" smtClean="0">
                          <a:solidFill>
                            <a:schemeClr val="tx1"/>
                          </a:solidFill>
                          <a:latin typeface="+mn-lt"/>
                          <a:cs typeface="RM Typerighter old" panose="00000400000000000000" pitchFamily="2" charset="-79"/>
                        </a:rPr>
                        <a:t>Giraffes’s</a:t>
                      </a:r>
                      <a:r>
                        <a:rPr lang="en-US" sz="1100" b="1" dirty="0" smtClean="0">
                          <a:solidFill>
                            <a:schemeClr val="tx1"/>
                          </a:solidFill>
                          <a:latin typeface="+mn-lt"/>
                          <a:cs typeface="RM Typerighter old" panose="00000400000000000000" pitchFamily="2" charset="-79"/>
                        </a:rPr>
                        <a:t> </a:t>
                      </a:r>
                      <a:r>
                        <a:rPr lang="en-US" sz="1100" b="1" dirty="0">
                          <a:solidFill>
                            <a:schemeClr val="tx1"/>
                          </a:solidFill>
                          <a:latin typeface="+mn-lt"/>
                          <a:cs typeface="RM Typerighter old" panose="00000400000000000000" pitchFamily="2" charset="-79"/>
                        </a:rPr>
                        <a:t>can’t dance</a:t>
                      </a:r>
                    </a:p>
                    <a:p>
                      <a:pPr algn="ctr"/>
                      <a:r>
                        <a:rPr lang="en-US" sz="1100" b="1" dirty="0" smtClean="0">
                          <a:solidFill>
                            <a:schemeClr val="tx1"/>
                          </a:solidFill>
                          <a:latin typeface="+mn-lt"/>
                          <a:cs typeface="RM Typerighter old" panose="00000400000000000000" pitchFamily="2" charset="-79"/>
                        </a:rPr>
                        <a:t>Ruby’s </a:t>
                      </a:r>
                      <a:r>
                        <a:rPr lang="en-US" sz="1100" b="1" dirty="0">
                          <a:solidFill>
                            <a:schemeClr val="tx1"/>
                          </a:solidFill>
                          <a:latin typeface="+mn-lt"/>
                          <a:cs typeface="RM Typerighter old" panose="00000400000000000000" pitchFamily="2" charset="-79"/>
                        </a:rPr>
                        <a:t>Worry</a:t>
                      </a:r>
                    </a:p>
                    <a:p>
                      <a:pPr algn="ctr"/>
                      <a:r>
                        <a:rPr lang="en-US" sz="1100" b="1" dirty="0">
                          <a:solidFill>
                            <a:schemeClr val="tx1"/>
                          </a:solidFill>
                          <a:latin typeface="+mn-lt"/>
                          <a:cs typeface="RM Typerighter old" panose="00000400000000000000" pitchFamily="2" charset="-79"/>
                        </a:rPr>
                        <a:t>Funny Bones </a:t>
                      </a:r>
                    </a:p>
                    <a:p>
                      <a:pPr algn="ctr"/>
                      <a:r>
                        <a:rPr lang="en-US" sz="1100" b="1" dirty="0">
                          <a:solidFill>
                            <a:schemeClr val="tx1"/>
                          </a:solidFill>
                          <a:latin typeface="+mn-lt"/>
                          <a:cs typeface="RM Typerighter old" panose="00000400000000000000" pitchFamily="2" charset="-79"/>
                        </a:rPr>
                        <a:t>The Big Book of Families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smtClean="0">
                          <a:solidFill>
                            <a:schemeClr val="tx1"/>
                          </a:solidFill>
                          <a:effectLst/>
                          <a:latin typeface="+mn-lt"/>
                          <a:ea typeface="+mn-ea"/>
                          <a:cs typeface="Amatic SC" panose="00000500000000000000" pitchFamily="2" charset="-79"/>
                        </a:rPr>
                        <a:t>The</a:t>
                      </a:r>
                      <a:r>
                        <a:rPr lang="en-GB" sz="1100" b="1" kern="1200" baseline="0" dirty="0" smtClean="0">
                          <a:solidFill>
                            <a:schemeClr val="tx1"/>
                          </a:solidFill>
                          <a:effectLst/>
                          <a:latin typeface="+mn-lt"/>
                          <a:ea typeface="+mn-ea"/>
                          <a:cs typeface="Amatic SC" panose="00000500000000000000" pitchFamily="2" charset="-79"/>
                        </a:rPr>
                        <a:t> Book of friendship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baseline="0" dirty="0" smtClean="0">
                          <a:solidFill>
                            <a:schemeClr val="tx1"/>
                          </a:solidFill>
                          <a:effectLst/>
                          <a:latin typeface="+mn-lt"/>
                          <a:ea typeface="+mn-ea"/>
                          <a:cs typeface="Amatic SC" panose="00000500000000000000" pitchFamily="2" charset="-79"/>
                        </a:rPr>
                        <a:t>Elmer </a:t>
                      </a: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Dominant hand, tripod grip, mark making, giving meaning to marks and labelling. Shopping lists,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GB" sz="1100" b="1" kern="1200" dirty="0">
                          <a:solidFill>
                            <a:schemeClr val="tx1"/>
                          </a:solidFill>
                          <a:effectLst/>
                          <a:latin typeface="+mn-lt"/>
                          <a:ea typeface="+mn-ea"/>
                          <a:cs typeface="Amatic SC" panose="00000500000000000000" pitchFamily="2" charset="-79"/>
                        </a:rPr>
                        <a:t>Writing initial sounds and simple captions. </a:t>
                      </a:r>
                    </a:p>
                    <a:p>
                      <a:pPr marL="0" marR="0" lvl="0" indent="0" algn="ctr" defTabSz="914400" rtl="0" eaLnBrk="1" fontAlgn="base" latinLnBrk="0" hangingPunct="1">
                        <a:lnSpc>
                          <a:spcPct val="100000"/>
                        </a:lnSpc>
                        <a:spcBef>
                          <a:spcPts val="0"/>
                        </a:spcBef>
                        <a:spcAft>
                          <a:spcPts val="0"/>
                        </a:spcAft>
                        <a:buClrTx/>
                        <a:buSzTx/>
                        <a:buFontTx/>
                        <a:buNone/>
                        <a:tabLst/>
                        <a:defRPr/>
                      </a:pPr>
                      <a:r>
                        <a:rPr lang="en-US" sz="1100" b="1" dirty="0">
                          <a:solidFill>
                            <a:schemeClr val="tx1"/>
                          </a:solidFill>
                          <a:effectLst/>
                          <a:latin typeface="+mn-lt"/>
                          <a:ea typeface="Calibri" panose="020F0502020204030204" pitchFamily="34" charset="0"/>
                          <a:cs typeface="Amatic SC" panose="00000500000000000000" pitchFamily="2" charset="-79"/>
                        </a:rPr>
                        <a:t>Use initial sounds to label characters / images. Silly soup. </a:t>
                      </a:r>
                      <a:r>
                        <a:rPr lang="en-GB" sz="1100" b="1" dirty="0">
                          <a:solidFill>
                            <a:schemeClr val="tx1"/>
                          </a:solidFill>
                        </a:rPr>
                        <a:t>Names Labels. Captions Lists Diagrams Messages – Create a Message centre! </a:t>
                      </a:r>
                      <a:endParaRPr lang="en-US" sz="1100" b="1" dirty="0">
                        <a:solidFill>
                          <a:schemeClr val="tx1"/>
                        </a:solidFill>
                        <a:effectLst/>
                        <a:latin typeface="+mn-lt"/>
                        <a:ea typeface="Calibri" panose="020F0502020204030204" pitchFamily="34" charset="0"/>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b="1" dirty="0">
                        <a:solidFill>
                          <a:schemeClr val="tx1"/>
                        </a:solidFill>
                        <a:effectLst/>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Jolly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Goldilocks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Farmer Duck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Hansel &amp; </a:t>
                      </a:r>
                      <a:r>
                        <a:rPr lang="en-US" sz="1100" b="1" dirty="0" err="1">
                          <a:solidFill>
                            <a:schemeClr val="tx1"/>
                          </a:solidFill>
                          <a:latin typeface="+mn-lt"/>
                          <a:cs typeface="RM Typerighter old" panose="00000400000000000000" pitchFamily="2" charset="-79"/>
                        </a:rPr>
                        <a:t>Gretal</a:t>
                      </a:r>
                      <a:r>
                        <a:rPr lang="en-US" sz="1100" b="1" dirty="0">
                          <a:solidFill>
                            <a:schemeClr val="tx1"/>
                          </a:solidFill>
                          <a:latin typeface="+mn-lt"/>
                          <a:cs typeface="RM Typerighter old" panose="000004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Ugly Duckling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dirty="0">
                          <a:solidFill>
                            <a:schemeClr val="tx1"/>
                          </a:solidFill>
                        </a:rPr>
                        <a:t>Rama and </a:t>
                      </a:r>
                      <a:r>
                        <a:rPr lang="en-GB" sz="1100" b="1" dirty="0" err="1">
                          <a:solidFill>
                            <a:schemeClr val="tx1"/>
                          </a:solidFill>
                        </a:rPr>
                        <a:t>Sita</a:t>
                      </a:r>
                      <a:endParaRPr lang="en-GB" sz="1100" b="1" dirty="0">
                        <a:solidFill>
                          <a:schemeClr val="tx1"/>
                        </a:solidFill>
                      </a:endParaRPr>
                    </a:p>
                    <a:p>
                      <a:pPr algn="ctr">
                        <a:lnSpc>
                          <a:spcPct val="107000"/>
                        </a:lnSpc>
                        <a:spcAft>
                          <a:spcPts val="800"/>
                        </a:spcAft>
                      </a:pPr>
                      <a:endParaRPr lang="en-GB" sz="1100" b="1"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1100" b="1" dirty="0">
                          <a:solidFill>
                            <a:schemeClr val="tx1"/>
                          </a:solidFill>
                          <a:effectLst/>
                          <a:latin typeface="+mn-lt"/>
                          <a:ea typeface="Calibri" panose="020F0502020204030204" pitchFamily="34" charset="0"/>
                          <a:cs typeface="Amatic SC" panose="00000500000000000000" pitchFamily="2" charset="-79"/>
                        </a:rPr>
                        <a:t>Name writing, labelling using initial sounds, story scribing. Retelling stories in writing area, instructions for porridge. </a:t>
                      </a:r>
                    </a:p>
                    <a:p>
                      <a:pPr algn="ctr">
                        <a:lnSpc>
                          <a:spcPct val="107000"/>
                        </a:lnSpc>
                        <a:spcAft>
                          <a:spcPts val="800"/>
                        </a:spcAft>
                      </a:pPr>
                      <a:r>
                        <a:rPr lang="en-US" sz="1100" b="1" dirty="0">
                          <a:solidFill>
                            <a:schemeClr val="tx1"/>
                          </a:solidFill>
                        </a:rPr>
                        <a:t>Help children identify the sound that is tricky to spell. </a:t>
                      </a:r>
                    </a:p>
                    <a:p>
                      <a:pPr algn="ctr">
                        <a:lnSpc>
                          <a:spcPct val="107000"/>
                        </a:lnSpc>
                        <a:spcAft>
                          <a:spcPts val="800"/>
                        </a:spcAft>
                      </a:pPr>
                      <a:r>
                        <a:rPr lang="en-US" sz="1100" b="1" dirty="0">
                          <a:solidFill>
                            <a:schemeClr val="tx1"/>
                          </a:solidFill>
                        </a:rPr>
                        <a:t>Sequence the story </a:t>
                      </a:r>
                    </a:p>
                    <a:p>
                      <a:pPr algn="ctr">
                        <a:lnSpc>
                          <a:spcPct val="107000"/>
                        </a:lnSpc>
                        <a:spcAft>
                          <a:spcPts val="800"/>
                        </a:spcAft>
                      </a:pPr>
                      <a:r>
                        <a:rPr lang="en-US" sz="1100" b="1" dirty="0">
                          <a:solidFill>
                            <a:schemeClr val="tx1"/>
                          </a:solidFill>
                          <a:effectLst/>
                          <a:latin typeface="+mn-lt"/>
                          <a:ea typeface="Calibri" panose="020F0502020204030204" pitchFamily="34" charset="0"/>
                          <a:cs typeface="Amatic SC" panose="00000500000000000000" pitchFamily="2" charset="-79"/>
                        </a:rPr>
                        <a:t>Write a sentence </a:t>
                      </a:r>
                      <a:endParaRPr lang="en-GB" sz="1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Emperors Egg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We’re going on a Bear</a:t>
                      </a:r>
                      <a:r>
                        <a:rPr lang="en-US" sz="1100" b="1" baseline="0" dirty="0">
                          <a:solidFill>
                            <a:schemeClr val="tx1"/>
                          </a:solidFill>
                          <a:latin typeface="+mn-lt"/>
                          <a:cs typeface="RM Typerighter old" panose="00000400000000000000" pitchFamily="2" charset="-79"/>
                        </a:rPr>
                        <a:t> Hunt</a:t>
                      </a:r>
                      <a:endParaRPr lang="en-US" sz="1100" b="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Very Hungry Caterpillar </a:t>
                      </a:r>
                    </a:p>
                    <a:p>
                      <a:pPr algn="ctr"/>
                      <a:r>
                        <a:rPr lang="en-GB" sz="1100" b="1" dirty="0" err="1">
                          <a:solidFill>
                            <a:schemeClr val="tx1"/>
                          </a:solidFill>
                          <a:latin typeface="+mn-lt"/>
                          <a:cs typeface="RM Typerighter old" panose="00000400000000000000" pitchFamily="2" charset="-79"/>
                        </a:rPr>
                        <a:t>Aghh</a:t>
                      </a:r>
                      <a:r>
                        <a:rPr lang="en-GB" sz="1100" b="1" dirty="0">
                          <a:solidFill>
                            <a:schemeClr val="tx1"/>
                          </a:solidFill>
                          <a:latin typeface="+mn-lt"/>
                          <a:cs typeface="RM Typerighter old" panose="00000400000000000000" pitchFamily="2" charset="-79"/>
                        </a:rPr>
                        <a:t> Spider! </a:t>
                      </a:r>
                    </a:p>
                    <a:p>
                      <a:pPr algn="ctr"/>
                      <a:r>
                        <a:rPr lang="en-GB" sz="1100" b="1" dirty="0" err="1">
                          <a:solidFill>
                            <a:schemeClr val="tx1"/>
                          </a:solidFill>
                          <a:latin typeface="+mn-lt"/>
                          <a:cs typeface="RM Typerighter old" panose="00000400000000000000" pitchFamily="2" charset="-79"/>
                        </a:rPr>
                        <a:t>Tige</a:t>
                      </a:r>
                      <a:r>
                        <a:rPr lang="en-GB" sz="1100" b="1" dirty="0">
                          <a:solidFill>
                            <a:schemeClr val="tx1"/>
                          </a:solidFill>
                          <a:latin typeface="+mn-lt"/>
                          <a:cs typeface="RM Typerighter old" panose="00000400000000000000" pitchFamily="2" charset="-79"/>
                        </a:rPr>
                        <a:t> who came to tea </a:t>
                      </a:r>
                    </a:p>
                    <a:p>
                      <a:pPr algn="ctr"/>
                      <a:r>
                        <a:rPr lang="en-GB" sz="1100" b="1" dirty="0" err="1">
                          <a:solidFill>
                            <a:schemeClr val="tx1"/>
                          </a:solidFill>
                          <a:latin typeface="+mn-lt"/>
                          <a:cs typeface="RM Typerighter old" panose="00000400000000000000" pitchFamily="2" charset="-79"/>
                        </a:rPr>
                        <a:t>Handa’s</a:t>
                      </a:r>
                      <a:r>
                        <a:rPr lang="en-GB" sz="1100" b="1" dirty="0">
                          <a:solidFill>
                            <a:schemeClr val="tx1"/>
                          </a:solidFill>
                          <a:latin typeface="+mn-lt"/>
                          <a:cs typeface="RM Typerighter old" panose="00000400000000000000" pitchFamily="2" charset="-79"/>
                        </a:rPr>
                        <a:t> Surprise </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b="1" dirty="0">
                          <a:solidFill>
                            <a:schemeClr val="tx1"/>
                          </a:solidFill>
                          <a:effectLst/>
                          <a:latin typeface="+mn-lt"/>
                          <a:ea typeface="Calibri" panose="020F0502020204030204" pitchFamily="34" charset="0"/>
                          <a:cs typeface="Amatic SC" panose="00000500000000000000" pitchFamily="2" charset="-79"/>
                        </a:rPr>
                        <a:t>Writing some of the tricky words such as I, me, my, like, to, the. Writing CVC words, Labels using CVC, CVCC, CCVC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b="1" dirty="0">
                          <a:solidFill>
                            <a:schemeClr val="tx1"/>
                          </a:solidFill>
                        </a:rPr>
                        <a:t>Guided writing based around developing short sentences in a meaningful context. Create a story board.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GB" sz="1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Jack and the jelly</a:t>
                      </a:r>
                      <a:r>
                        <a:rPr lang="en-US" sz="1100" b="1" baseline="0" dirty="0">
                          <a:solidFill>
                            <a:schemeClr val="tx1"/>
                          </a:solidFill>
                          <a:latin typeface="+mn-lt"/>
                          <a:cs typeface="RM Typerighter old" panose="00000400000000000000" pitchFamily="2" charset="-79"/>
                        </a:rPr>
                        <a:t> </a:t>
                      </a:r>
                      <a:r>
                        <a:rPr lang="en-US" sz="1100" b="1" dirty="0">
                          <a:solidFill>
                            <a:schemeClr val="tx1"/>
                          </a:solidFill>
                          <a:latin typeface="+mn-lt"/>
                          <a:cs typeface="RM Typerighter old" panose="00000400000000000000" pitchFamily="2" charset="-79"/>
                        </a:rPr>
                        <a:t>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cs typeface="RM Typerighter old" panose="00000400000000000000" pitchFamily="2" charset="-79"/>
                        </a:rPr>
                        <a:t>Jack and the Beanstalk</a:t>
                      </a:r>
                      <a:r>
                        <a:rPr lang="en-US" sz="1100" b="1" baseline="0" dirty="0" smtClean="0">
                          <a:solidFill>
                            <a:schemeClr val="tx1"/>
                          </a:solidFill>
                          <a:latin typeface="+mn-lt"/>
                          <a:cs typeface="RM Typerighter old" panose="00000400000000000000" pitchFamily="2" charset="-79"/>
                        </a:rPr>
                        <a:t> </a:t>
                      </a:r>
                      <a:endParaRPr lang="en-US" sz="1100" b="1"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Tree, Seasons come and seasons 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rPr>
                        <a:t>A stroll through the </a:t>
                      </a:r>
                      <a:r>
                        <a:rPr lang="en-US" sz="1100" b="1" dirty="0" smtClean="0">
                          <a:solidFill>
                            <a:schemeClr val="tx1"/>
                          </a:solidFill>
                        </a:rPr>
                        <a:t>seasons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rPr>
                        <a:t>The Paper Dolls</a:t>
                      </a:r>
                      <a:endParaRPr lang="en-US" sz="1100" b="1"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smtClean="0">
                          <a:solidFill>
                            <a:schemeClr val="tx1"/>
                          </a:solidFill>
                          <a:latin typeface="+mn-lt"/>
                          <a:cs typeface="RM Typerighter old" panose="00000400000000000000" pitchFamily="2" charset="-79"/>
                        </a:rPr>
                        <a:t>How </a:t>
                      </a:r>
                      <a:r>
                        <a:rPr lang="en-US" sz="1100" b="1" dirty="0">
                          <a:solidFill>
                            <a:schemeClr val="tx1"/>
                          </a:solidFill>
                          <a:latin typeface="+mn-lt"/>
                          <a:cs typeface="RM Typerighter old" panose="00000400000000000000" pitchFamily="2" charset="-79"/>
                        </a:rPr>
                        <a:t>to make a chocolate mud cake</a:t>
                      </a:r>
                      <a:endParaRPr lang="en-GB" sz="1100" b="1" dirty="0">
                        <a:solidFill>
                          <a:schemeClr val="tx1"/>
                        </a:solidFill>
                        <a:latin typeface="+mn-lt"/>
                        <a:cs typeface="RM Typerighter old" panose="000004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algn="ctr">
                        <a:lnSpc>
                          <a:spcPct val="107000"/>
                        </a:lnSpc>
                        <a:spcAft>
                          <a:spcPts val="0"/>
                        </a:spcAft>
                      </a:pPr>
                      <a:r>
                        <a:rPr lang="en-GB" sz="1100" b="1" dirty="0">
                          <a:solidFill>
                            <a:schemeClr val="tx1"/>
                          </a:solidFill>
                          <a:effectLst/>
                          <a:latin typeface="+mn-lt"/>
                          <a:ea typeface="Calibri" panose="020F0502020204030204" pitchFamily="34" charset="0"/>
                          <a:cs typeface="Amatic SC" panose="00000500000000000000" pitchFamily="2" charset="-79"/>
                        </a:rPr>
                        <a:t>Creating own story maps, writing captions and labels, writing simple sentences. </a:t>
                      </a:r>
                      <a:r>
                        <a:rPr lang="en-US" sz="1100" b="1" dirty="0">
                          <a:solidFill>
                            <a:schemeClr val="tx1"/>
                          </a:solidFill>
                        </a:rPr>
                        <a:t>Writing short sentences to accompany story maps.  Order the Easter story. </a:t>
                      </a:r>
                    </a:p>
                    <a:p>
                      <a:pPr algn="ctr">
                        <a:lnSpc>
                          <a:spcPct val="107000"/>
                        </a:lnSpc>
                        <a:spcAft>
                          <a:spcPts val="0"/>
                        </a:spcAft>
                      </a:pPr>
                      <a:r>
                        <a:rPr lang="en-US" sz="1100" b="1" dirty="0">
                          <a:solidFill>
                            <a:schemeClr val="tx1"/>
                          </a:solidFill>
                        </a:rPr>
                        <a:t>Labels and captions – life cycles Recount – A trip to the park </a:t>
                      </a:r>
                    </a:p>
                    <a:p>
                      <a:pPr algn="ctr">
                        <a:lnSpc>
                          <a:spcPct val="107000"/>
                        </a:lnSpc>
                        <a:spcAft>
                          <a:spcPts val="0"/>
                        </a:spcAft>
                      </a:pPr>
                      <a:r>
                        <a:rPr lang="en-US" sz="1100" b="1" dirty="0">
                          <a:solidFill>
                            <a:schemeClr val="tx1"/>
                          </a:solidFill>
                        </a:rPr>
                        <a:t>Character descriptions. </a:t>
                      </a:r>
                    </a:p>
                    <a:p>
                      <a:pPr algn="ctr">
                        <a:lnSpc>
                          <a:spcPct val="107000"/>
                        </a:lnSpc>
                        <a:spcAft>
                          <a:spcPts val="0"/>
                        </a:spcAft>
                      </a:pPr>
                      <a:r>
                        <a:rPr lang="en-US" sz="1100" b="1" dirty="0">
                          <a:solidFill>
                            <a:schemeClr val="tx1"/>
                          </a:solidFill>
                          <a:effectLst/>
                          <a:latin typeface="+mn-lt"/>
                          <a:ea typeface="Calibri" panose="020F0502020204030204" pitchFamily="34" charset="0"/>
                          <a:cs typeface="Amatic SC" panose="00000500000000000000" pitchFamily="2" charset="-79"/>
                        </a:rPr>
                        <a:t>Write 2 sentences </a:t>
                      </a:r>
                      <a:endParaRPr lang="en-GB" sz="1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Mr. </a:t>
                      </a:r>
                      <a:r>
                        <a:rPr lang="en-US" sz="1100" b="1" dirty="0" err="1">
                          <a:solidFill>
                            <a:schemeClr val="tx1"/>
                          </a:solidFill>
                          <a:latin typeface="+mn-lt"/>
                          <a:cs typeface="RM Typerighter old" panose="00000400000000000000" pitchFamily="2" charset="-79"/>
                        </a:rPr>
                        <a:t>Gumpy’s</a:t>
                      </a:r>
                      <a:r>
                        <a:rPr lang="en-US" sz="1100" b="1" dirty="0">
                          <a:solidFill>
                            <a:schemeClr val="tx1"/>
                          </a:solidFill>
                          <a:latin typeface="+mn-lt"/>
                          <a:cs typeface="RM Typerighter old" panose="00000400000000000000" pitchFamily="2" charset="-79"/>
                        </a:rPr>
                        <a:t>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Bob, The Man on the Moon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err="1">
                          <a:solidFill>
                            <a:schemeClr val="tx1"/>
                          </a:solidFill>
                          <a:latin typeface="+mn-lt"/>
                          <a:cs typeface="RM Typerighter old" panose="00000400000000000000" pitchFamily="2" charset="-79"/>
                        </a:rPr>
                        <a:t>Beegu</a:t>
                      </a:r>
                      <a:r>
                        <a:rPr lang="en-US" sz="1100" b="1" dirty="0">
                          <a:solidFill>
                            <a:schemeClr val="tx1"/>
                          </a:solidFill>
                          <a:latin typeface="+mn-lt"/>
                          <a:cs typeface="RM Typerighter old" panose="000004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tx1"/>
                          </a:solidFill>
                          <a:latin typeface="+mn-lt"/>
                          <a:cs typeface="RM Typerighter old" panose="00000400000000000000" pitchFamily="2" charset="-79"/>
                        </a:rPr>
                        <a:t>I </a:t>
                      </a:r>
                      <a:r>
                        <a:rPr lang="en-US" sz="1100" b="1" dirty="0" err="1">
                          <a:solidFill>
                            <a:schemeClr val="tx1"/>
                          </a:solidFill>
                          <a:latin typeface="+mn-lt"/>
                          <a:cs typeface="RM Typerighter old" panose="00000400000000000000" pitchFamily="2" charset="-79"/>
                        </a:rPr>
                        <a:t>Wanna</a:t>
                      </a:r>
                      <a:r>
                        <a:rPr lang="en-US" sz="1100" b="1" dirty="0">
                          <a:solidFill>
                            <a:schemeClr val="tx1"/>
                          </a:solidFill>
                          <a:latin typeface="+mn-lt"/>
                          <a:cs typeface="RM Typerighter old" panose="00000400000000000000" pitchFamily="2" charset="-79"/>
                        </a:rPr>
                        <a:t> Iguana</a:t>
                      </a:r>
                      <a:endParaRPr lang="en-US" sz="1100" b="1" dirty="0">
                        <a:solidFill>
                          <a:schemeClr val="tx1"/>
                        </a:solidFill>
                        <a:latin typeface="+mn-lt"/>
                        <a:cs typeface="Amatic SC" panose="00000500000000000000" pitchFamily="2" charset="-79"/>
                      </a:endParaRP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algn="ctr">
                        <a:lnSpc>
                          <a:spcPct val="107000"/>
                        </a:lnSpc>
                        <a:spcAft>
                          <a:spcPts val="800"/>
                        </a:spcAft>
                      </a:pPr>
                      <a:r>
                        <a:rPr lang="en-GB" sz="1100" b="1" dirty="0">
                          <a:solidFill>
                            <a:schemeClr val="tx1"/>
                          </a:solidFill>
                          <a:effectLst/>
                          <a:latin typeface="+mn-lt"/>
                          <a:ea typeface="Calibri" panose="020F0502020204030204" pitchFamily="34" charset="0"/>
                          <a:cs typeface="Amatic SC" panose="00000500000000000000" pitchFamily="2" charset="-79"/>
                        </a:rPr>
                        <a:t>Writing recipes, lists. Writing for a purpose in role play using phonetically plausible attempts at words, beginning to use finger spaces</a:t>
                      </a:r>
                      <a:r>
                        <a:rPr lang="en-US" sz="1100" b="1" dirty="0">
                          <a:solidFill>
                            <a:schemeClr val="tx1"/>
                          </a:solidFill>
                          <a:effectLst/>
                          <a:latin typeface="+mn-lt"/>
                          <a:ea typeface="Calibri" panose="020F0502020204030204" pitchFamily="34" charset="0"/>
                          <a:cs typeface="Amatic SC" panose="00000500000000000000" pitchFamily="2" charset="-79"/>
                        </a:rPr>
                        <a:t>. </a:t>
                      </a:r>
                      <a:r>
                        <a:rPr lang="en-US" sz="1100" b="1" dirty="0">
                          <a:solidFill>
                            <a:schemeClr val="tx1"/>
                          </a:solidFill>
                        </a:rPr>
                        <a:t>Form lower-case and capital letters correctly. Rhyming words. </a:t>
                      </a:r>
                    </a:p>
                    <a:p>
                      <a:pPr algn="ctr">
                        <a:lnSpc>
                          <a:spcPct val="107000"/>
                        </a:lnSpc>
                        <a:spcAft>
                          <a:spcPts val="800"/>
                        </a:spcAft>
                      </a:pPr>
                      <a:r>
                        <a:rPr lang="en-US" sz="1100" b="1" dirty="0">
                          <a:solidFill>
                            <a:schemeClr val="tx1"/>
                          </a:solidFill>
                          <a:effectLst/>
                          <a:latin typeface="+mn-lt"/>
                          <a:ea typeface="Calibri" panose="020F0502020204030204" pitchFamily="34" charset="0"/>
                          <a:cs typeface="Amatic SC" panose="00000500000000000000" pitchFamily="2" charset="-79"/>
                        </a:rPr>
                        <a:t>Acrostic poems </a:t>
                      </a:r>
                      <a:endParaRPr lang="en-GB" sz="11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algn="ctr"/>
                      <a:r>
                        <a:rPr lang="en-GB" sz="1100" b="1" dirty="0">
                          <a:solidFill>
                            <a:schemeClr val="tx1"/>
                          </a:solidFill>
                          <a:latin typeface="+mn-lt"/>
                          <a:cs typeface="RM Typerighter old" panose="00000400000000000000" pitchFamily="2" charset="-79"/>
                        </a:rPr>
                        <a:t>Dinosaur Roar!</a:t>
                      </a:r>
                    </a:p>
                    <a:p>
                      <a:pPr algn="ctr"/>
                      <a:r>
                        <a:rPr lang="en-GB" sz="1100" b="1" dirty="0">
                          <a:solidFill>
                            <a:schemeClr val="tx1"/>
                          </a:solidFill>
                          <a:latin typeface="+mn-lt"/>
                          <a:cs typeface="RM Typerighter old" panose="00000400000000000000" pitchFamily="2" charset="-79"/>
                        </a:rPr>
                        <a:t>Dinosaur</a:t>
                      </a:r>
                      <a:r>
                        <a:rPr lang="en-GB" sz="1100" b="1" baseline="0" dirty="0">
                          <a:solidFill>
                            <a:schemeClr val="tx1"/>
                          </a:solidFill>
                          <a:latin typeface="+mn-lt"/>
                          <a:cs typeface="RM Typerighter old" panose="00000400000000000000" pitchFamily="2" charset="-79"/>
                        </a:rPr>
                        <a:t> Dinners non fiction</a:t>
                      </a:r>
                    </a:p>
                    <a:p>
                      <a:pPr algn="ctr"/>
                      <a:r>
                        <a:rPr lang="en-GB" sz="1100" b="1" baseline="0" dirty="0">
                          <a:solidFill>
                            <a:schemeClr val="tx1"/>
                          </a:solidFill>
                          <a:latin typeface="+mn-lt"/>
                          <a:cs typeface="RM Typerighter old" panose="00000400000000000000" pitchFamily="2" charset="-79"/>
                        </a:rPr>
                        <a:t>Harry and his bucketful of dinosaurs</a:t>
                      </a:r>
                    </a:p>
                    <a:p>
                      <a:pPr algn="ctr"/>
                      <a:r>
                        <a:rPr lang="en-GB" sz="1100" b="1" baseline="0" dirty="0">
                          <a:solidFill>
                            <a:schemeClr val="tx1"/>
                          </a:solidFill>
                          <a:latin typeface="+mn-lt"/>
                          <a:cs typeface="RM Typerighter old" panose="00000400000000000000" pitchFamily="2" charset="-79"/>
                        </a:rPr>
                        <a:t>The dinosaur that pooped a planet</a:t>
                      </a:r>
                    </a:p>
                    <a:p>
                      <a:pPr algn="ctr"/>
                      <a:r>
                        <a:rPr lang="en-GB" sz="1100" b="1" baseline="0" dirty="0">
                          <a:solidFill>
                            <a:schemeClr val="tx1"/>
                          </a:solidFill>
                          <a:latin typeface="+mn-lt"/>
                          <a:cs typeface="RM Typerighter old" panose="00000400000000000000" pitchFamily="2" charset="-79"/>
                        </a:rPr>
                        <a:t>If Sharks Disappeared</a:t>
                      </a:r>
                    </a:p>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100" b="1" kern="1200" dirty="0">
                        <a:solidFill>
                          <a:schemeClr val="tx1"/>
                        </a:solidFill>
                        <a:effectLst/>
                        <a:latin typeface="+mn-lt"/>
                        <a:ea typeface="+mn-ea"/>
                        <a:cs typeface="Amatic SC" panose="00000500000000000000" pitchFamily="2" charset="-79"/>
                      </a:endParaRPr>
                    </a:p>
                    <a:p>
                      <a:pPr algn="ctr">
                        <a:lnSpc>
                          <a:spcPct val="107000"/>
                        </a:lnSpc>
                        <a:spcAft>
                          <a:spcPts val="800"/>
                        </a:spcAft>
                      </a:pPr>
                      <a:r>
                        <a:rPr lang="en-GB" sz="1100" b="1" dirty="0">
                          <a:solidFill>
                            <a:schemeClr val="tx1"/>
                          </a:solidFill>
                          <a:effectLst/>
                          <a:latin typeface="+mn-lt"/>
                          <a:ea typeface="Calibri" panose="020F0502020204030204" pitchFamily="34" charset="0"/>
                          <a:cs typeface="Amatic SC" panose="00000500000000000000" pitchFamily="2" charset="-79"/>
                        </a:rPr>
                        <a:t>Story writing, writing sentences using a range of tricky words that are spelt correctly. Beginning to use full stops, capital letters and finger spaces.</a:t>
                      </a:r>
                      <a:r>
                        <a:rPr lang="en-US" sz="1100" b="1" dirty="0">
                          <a:solidFill>
                            <a:schemeClr val="tx1"/>
                          </a:solidFill>
                        </a:rPr>
                        <a:t> Innovation of familiar texts Using familiar texts as a model for writing own stories. </a:t>
                      </a:r>
                      <a:r>
                        <a:rPr lang="en-GB" sz="1100" b="1" dirty="0">
                          <a:solidFill>
                            <a:schemeClr val="tx1"/>
                          </a:solidFill>
                          <a:effectLst/>
                          <a:latin typeface="+mn-lt"/>
                          <a:ea typeface="Calibri" panose="020F0502020204030204" pitchFamily="34" charset="0"/>
                          <a:cs typeface="Amatic SC" panose="00000500000000000000" pitchFamily="2" charset="-79"/>
                        </a:rPr>
                        <a:t>Write three sentences  – B, M &amp; E.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9" name="Picture 8">
            <a:extLst>
              <a:ext uri="{FF2B5EF4-FFF2-40B4-BE49-F238E27FC236}">
                <a16:creationId xmlns:a16="http://schemas.microsoft.com/office/drawing/2014/main" id="{2A52EF99-E88A-4C68-8B8E-150BEAF6062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27895"/>
            <a:ext cx="501298" cy="501298"/>
          </a:xfrm>
          <a:prstGeom prst="rect">
            <a:avLst/>
          </a:prstGeom>
        </p:spPr>
      </p:pic>
      <p:pic>
        <p:nvPicPr>
          <p:cNvPr id="7" name="Picture 6" descr="Description: MR 26 Jan WH Prima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65" y="317384"/>
            <a:ext cx="933450" cy="638175"/>
          </a:xfrm>
          <a:prstGeom prst="rect">
            <a:avLst/>
          </a:prstGeom>
          <a:noFill/>
          <a:ln>
            <a:noFill/>
          </a:ln>
        </p:spPr>
      </p:pic>
    </p:spTree>
    <p:extLst>
      <p:ext uri="{BB962C8B-B14F-4D97-AF65-F5344CB8AC3E}">
        <p14:creationId xmlns:p14="http://schemas.microsoft.com/office/powerpoint/2010/main" val="42697409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4234906240"/>
              </p:ext>
            </p:extLst>
          </p:nvPr>
        </p:nvGraphicFramePr>
        <p:xfrm>
          <a:off x="231033" y="575513"/>
          <a:ext cx="11459364" cy="466344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419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400" b="0" dirty="0">
                          <a:latin typeface="Amatic SC" panose="00000500000000000000" pitchFamily="2" charset="-79"/>
                          <a:cs typeface="Amatic SC" panose="00000500000000000000" pitchFamily="2" charset="-79"/>
                        </a:rPr>
                        <a:t>General Themes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2">
                  <a:txBody>
                    <a:bodyPr/>
                    <a:lstStyle/>
                    <a:p>
                      <a:pPr algn="ctr"/>
                      <a:r>
                        <a:rPr lang="en-US" sz="3200" b="0" dirty="0" err="1">
                          <a:latin typeface="Amatic SC" panose="00000500000000000000" pitchFamily="2" charset="-79"/>
                          <a:cs typeface="Amatic SC" panose="00000500000000000000" pitchFamily="2" charset="-79"/>
                        </a:rPr>
                        <a:t>Maths</a:t>
                      </a:r>
                      <a:endParaRPr lang="en-US" sz="3200" b="0" dirty="0">
                        <a:latin typeface="Amatic SC" panose="00000500000000000000" pitchFamily="2" charset="-79"/>
                        <a:cs typeface="Amatic SC" panose="00000500000000000000" pitchFamily="2" charset="-79"/>
                      </a:endParaRPr>
                    </a:p>
                    <a:p>
                      <a:pPr algn="ctr"/>
                      <a:endParaRPr lang="en-US" sz="1600" b="1" i="1" kern="1200" dirty="0">
                        <a:solidFill>
                          <a:schemeClr val="bg1">
                            <a:lumMod val="50000"/>
                          </a:schemeClr>
                        </a:solidFill>
                        <a:effectLst/>
                        <a:latin typeface="+mn-lt"/>
                        <a:ea typeface="+mn-ea"/>
                        <a:cs typeface="+mn-cs"/>
                      </a:endParaRPr>
                    </a:p>
                    <a:p>
                      <a:pPr algn="ctr"/>
                      <a:r>
                        <a:rPr lang="en-US" sz="1600" b="1" i="1" kern="1200" dirty="0" err="1">
                          <a:solidFill>
                            <a:schemeClr val="bg1">
                              <a:lumMod val="50000"/>
                            </a:schemeClr>
                          </a:solidFill>
                          <a:effectLst/>
                          <a:latin typeface="Agency FB" panose="020B0503020202020204" pitchFamily="34" charset="0"/>
                          <a:ea typeface="+mn-ea"/>
                          <a:cs typeface="+mn-cs"/>
                        </a:rPr>
                        <a:t>Maths</a:t>
                      </a:r>
                      <a:r>
                        <a:rPr lang="en-US" sz="1600" b="1" i="1" kern="1200" dirty="0">
                          <a:solidFill>
                            <a:schemeClr val="bg1">
                              <a:lumMod val="50000"/>
                            </a:schemeClr>
                          </a:solidFill>
                          <a:effectLst/>
                          <a:latin typeface="Agency FB" panose="020B0503020202020204" pitchFamily="34" charset="0"/>
                          <a:ea typeface="+mn-ea"/>
                          <a:cs typeface="+mn-cs"/>
                        </a:rPr>
                        <a:t> no Problem implemented in the Autumn </a:t>
                      </a:r>
                      <a:r>
                        <a:rPr lang="en-US" sz="1600" b="1" i="1" kern="1200" dirty="0" smtClean="0">
                          <a:solidFill>
                            <a:schemeClr val="bg1">
                              <a:lumMod val="50000"/>
                            </a:schemeClr>
                          </a:solidFill>
                          <a:effectLst/>
                          <a:latin typeface="Agency FB" panose="020B0503020202020204" pitchFamily="34" charset="0"/>
                          <a:ea typeface="+mn-ea"/>
                          <a:cs typeface="+mn-cs"/>
                        </a:rPr>
                        <a:t>Term</a:t>
                      </a:r>
                      <a:endParaRPr lang="en-US" sz="1600" b="1" i="1" kern="1200" dirty="0">
                        <a:solidFill>
                          <a:schemeClr val="bg1">
                            <a:lumMod val="50000"/>
                          </a:schemeClr>
                        </a:solidFill>
                        <a:effectLst/>
                        <a:latin typeface="Agency FB" panose="020B0503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6">
                  <a:txBody>
                    <a:bodyPr/>
                    <a:lstStyle/>
                    <a:p>
                      <a:pPr algn="ctr"/>
                      <a:r>
                        <a:rPr lang="en-US" sz="1400" dirty="0"/>
                        <a:t>Developing a </a:t>
                      </a:r>
                      <a:r>
                        <a:rPr lang="en-US" sz="1400" b="1" dirty="0"/>
                        <a:t>strong grounding in number </a:t>
                      </a:r>
                      <a:r>
                        <a:rPr lang="en-US" sz="1400" dirty="0"/>
                        <a:t>is essential so that all children develop the necessary </a:t>
                      </a:r>
                      <a:r>
                        <a:rPr lang="en-US" sz="1400" b="1" dirty="0"/>
                        <a:t>building blocks </a:t>
                      </a:r>
                      <a:r>
                        <a:rPr lang="en-US" sz="1400" dirty="0"/>
                        <a:t>to excel mathematically. </a:t>
                      </a:r>
                      <a:endParaRPr lang="en-US" sz="1400" dirty="0" smtClean="0"/>
                    </a:p>
                    <a:p>
                      <a:pPr algn="ctr"/>
                      <a:r>
                        <a:rPr lang="en-US" sz="1400" b="1" dirty="0" err="1" smtClean="0">
                          <a:latin typeface="Amatic SC" panose="00000500000000000000" pitchFamily="2" charset="-79"/>
                          <a:cs typeface="Amatic SC" panose="00000500000000000000" pitchFamily="2" charset="-79"/>
                        </a:rPr>
                        <a:t>Maths</a:t>
                      </a:r>
                      <a:r>
                        <a:rPr lang="en-US" sz="1400" b="1" dirty="0" smtClean="0">
                          <a:latin typeface="Amatic SC" panose="00000500000000000000" pitchFamily="2" charset="-79"/>
                          <a:cs typeface="Amatic SC" panose="00000500000000000000" pitchFamily="2" charset="-79"/>
                        </a:rPr>
                        <a:t> passports</a:t>
                      </a:r>
                      <a:r>
                        <a:rPr lang="en-US" sz="1400" b="1" baseline="0" dirty="0" smtClean="0">
                          <a:latin typeface="Amatic SC" panose="00000500000000000000" pitchFamily="2" charset="-79"/>
                          <a:cs typeface="Amatic SC" panose="00000500000000000000" pitchFamily="2" charset="-79"/>
                        </a:rPr>
                        <a:t> assessed frequently to attain children’s oral and mental understanding </a:t>
                      </a:r>
                      <a:endParaRPr lang="en-US"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850951761"/>
                  </a:ext>
                </a:extLst>
              </a:tr>
              <a:tr h="781483">
                <a:tc vMerge="1">
                  <a:txBody>
                    <a:bodyPr/>
                    <a:lstStyle/>
                    <a:p>
                      <a:pPr algn="ctr"/>
                      <a:r>
                        <a:rPr lang="en-US" sz="3600" b="0" dirty="0" err="1">
                          <a:latin typeface="Amatic SC" panose="00000500000000000000" pitchFamily="2" charset="-79"/>
                          <a:cs typeface="Amatic SC" panose="00000500000000000000" pitchFamily="2" charset="-79"/>
                        </a:rPr>
                        <a:t>Maths</a:t>
                      </a:r>
                      <a:r>
                        <a:rPr lang="en-US" sz="3600" b="0"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algn="ctr"/>
                      <a:r>
                        <a:rPr lang="en-GB" sz="1000" b="1" dirty="0" smtClean="0">
                          <a:solidFill>
                            <a:schemeClr val="tx1"/>
                          </a:solidFill>
                          <a:latin typeface="+mn-lt"/>
                          <a:cs typeface="Amatic SC" panose="00000500000000000000" pitchFamily="2" charset="-79"/>
                        </a:rPr>
                        <a:t>Number and Pattern </a:t>
                      </a:r>
                    </a:p>
                    <a:p>
                      <a:pPr algn="ctr"/>
                      <a:r>
                        <a:rPr lang="en-GB" sz="1000" b="0" dirty="0" smtClean="0">
                          <a:solidFill>
                            <a:schemeClr val="tx1"/>
                          </a:solidFill>
                          <a:latin typeface="+mn-lt"/>
                          <a:cs typeface="Amatic SC" panose="00000500000000000000" pitchFamily="2" charset="-79"/>
                        </a:rPr>
                        <a:t>Matching</a:t>
                      </a:r>
                    </a:p>
                    <a:p>
                      <a:pPr algn="ctr"/>
                      <a:r>
                        <a:rPr lang="en-GB" sz="1000" b="0" dirty="0" smtClean="0">
                          <a:solidFill>
                            <a:schemeClr val="tx1"/>
                          </a:solidFill>
                          <a:latin typeface="+mn-lt"/>
                          <a:cs typeface="Amatic SC" panose="00000500000000000000" pitchFamily="2" charset="-79"/>
                        </a:rPr>
                        <a:t>Sorting </a:t>
                      </a:r>
                    </a:p>
                    <a:p>
                      <a:pPr algn="ctr"/>
                      <a:r>
                        <a:rPr lang="en-GB" sz="1000" b="0" dirty="0" smtClean="0">
                          <a:solidFill>
                            <a:schemeClr val="tx1"/>
                          </a:solidFill>
                          <a:latin typeface="+mn-lt"/>
                          <a:cs typeface="Amatic SC" panose="00000500000000000000" pitchFamily="2" charset="-79"/>
                        </a:rPr>
                        <a:t>AB patterns</a:t>
                      </a:r>
                    </a:p>
                    <a:p>
                      <a:pPr algn="ctr"/>
                      <a:r>
                        <a:rPr lang="en-GB" sz="1000" b="0" dirty="0" smtClean="0">
                          <a:solidFill>
                            <a:schemeClr val="tx1"/>
                          </a:solidFill>
                          <a:latin typeface="+mn-lt"/>
                          <a:cs typeface="Amatic SC" panose="00000500000000000000" pitchFamily="2" charset="-79"/>
                        </a:rPr>
                        <a:t>Counting </a:t>
                      </a:r>
                    </a:p>
                    <a:p>
                      <a:pPr algn="ctr"/>
                      <a:endParaRPr lang="en-GB" sz="1000" b="1" dirty="0" smtClean="0">
                        <a:solidFill>
                          <a:schemeClr val="tx1"/>
                        </a:solidFill>
                        <a:latin typeface="+mn-lt"/>
                        <a:cs typeface="Amatic SC" panose="00000500000000000000" pitchFamily="2" charset="-79"/>
                      </a:endParaRPr>
                    </a:p>
                    <a:p>
                      <a:pPr algn="ctr"/>
                      <a:endParaRPr lang="en-GB" sz="1000" b="1" dirty="0" smtClean="0">
                        <a:solidFill>
                          <a:schemeClr val="tx1"/>
                        </a:solidFill>
                        <a:latin typeface="+mn-lt"/>
                        <a:cs typeface="Amatic SC" panose="00000500000000000000" pitchFamily="2" charset="-79"/>
                      </a:endParaRPr>
                    </a:p>
                    <a:p>
                      <a:pPr algn="ctr"/>
                      <a:r>
                        <a:rPr lang="en-GB" sz="1000" b="1" dirty="0" smtClean="0">
                          <a:solidFill>
                            <a:schemeClr val="tx1"/>
                          </a:solidFill>
                          <a:latin typeface="+mn-lt"/>
                          <a:cs typeface="Amatic SC" panose="00000500000000000000" pitchFamily="2" charset="-79"/>
                        </a:rPr>
                        <a:t>Shape, Space and Measure</a:t>
                      </a:r>
                    </a:p>
                    <a:p>
                      <a:pPr algn="ctr"/>
                      <a:r>
                        <a:rPr lang="en-GB" sz="1000" b="0" dirty="0" smtClean="0">
                          <a:solidFill>
                            <a:schemeClr val="tx1"/>
                          </a:solidFill>
                          <a:latin typeface="+mn-lt"/>
                          <a:cs typeface="Amatic SC" panose="00000500000000000000" pitchFamily="2" charset="-79"/>
                        </a:rPr>
                        <a:t>Composition</a:t>
                      </a:r>
                      <a:r>
                        <a:rPr lang="en-GB" sz="1000" b="0" baseline="0" dirty="0" smtClean="0">
                          <a:solidFill>
                            <a:schemeClr val="tx1"/>
                          </a:solidFill>
                          <a:latin typeface="+mn-lt"/>
                          <a:cs typeface="Amatic SC" panose="00000500000000000000" pitchFamily="2" charset="-79"/>
                        </a:rPr>
                        <a:t> of Numbers up to 5 </a:t>
                      </a:r>
                    </a:p>
                    <a:p>
                      <a:pPr algn="ctr"/>
                      <a:r>
                        <a:rPr lang="en-GB" sz="1000" b="1" dirty="0" smtClean="0">
                          <a:solidFill>
                            <a:schemeClr val="tx1"/>
                          </a:solidFill>
                          <a:latin typeface="+mn-lt"/>
                          <a:cs typeface="Amatic SC" panose="00000500000000000000" pitchFamily="2" charset="-79"/>
                        </a:rPr>
                        <a:t> </a:t>
                      </a:r>
                      <a:r>
                        <a:rPr lang="en-GB" sz="1000" b="0" dirty="0" smtClean="0">
                          <a:solidFill>
                            <a:schemeClr val="tx1"/>
                          </a:solidFill>
                          <a:latin typeface="+mn-lt"/>
                          <a:cs typeface="Amatic SC" panose="00000500000000000000" pitchFamily="2" charset="-79"/>
                        </a:rPr>
                        <a:t>Comparing and Ordering</a:t>
                      </a:r>
                      <a:r>
                        <a:rPr lang="en-GB" sz="1000" b="0" baseline="0" dirty="0" smtClean="0">
                          <a:solidFill>
                            <a:schemeClr val="tx1"/>
                          </a:solidFill>
                          <a:latin typeface="+mn-lt"/>
                          <a:cs typeface="Amatic SC" panose="00000500000000000000" pitchFamily="2" charset="-79"/>
                        </a:rPr>
                        <a:t> </a:t>
                      </a:r>
                    </a:p>
                    <a:p>
                      <a:pPr algn="ctr"/>
                      <a:r>
                        <a:rPr lang="en-GB" sz="1000" b="0" baseline="0" dirty="0" smtClean="0">
                          <a:solidFill>
                            <a:schemeClr val="tx1"/>
                          </a:solidFill>
                          <a:latin typeface="+mn-lt"/>
                          <a:cs typeface="Amatic SC" panose="00000500000000000000" pitchFamily="2" charset="-79"/>
                        </a:rPr>
                        <a:t>Time</a:t>
                      </a:r>
                    </a:p>
                    <a:p>
                      <a:pPr algn="ctr"/>
                      <a:r>
                        <a:rPr lang="en-GB" sz="1000" b="0" baseline="0" dirty="0" smtClean="0">
                          <a:solidFill>
                            <a:schemeClr val="tx1"/>
                          </a:solidFill>
                          <a:latin typeface="+mn-lt"/>
                          <a:cs typeface="Amatic SC" panose="00000500000000000000" pitchFamily="2" charset="-79"/>
                        </a:rPr>
                        <a:t>2D shapes</a:t>
                      </a:r>
                    </a:p>
                    <a:p>
                      <a:pPr algn="ctr"/>
                      <a:r>
                        <a:rPr lang="en-GB" sz="1000" b="0" baseline="0" dirty="0" smtClean="0">
                          <a:solidFill>
                            <a:schemeClr val="tx1"/>
                          </a:solidFill>
                          <a:latin typeface="+mn-lt"/>
                          <a:cs typeface="Amatic SC" panose="00000500000000000000" pitchFamily="2" charset="-79"/>
                        </a:rPr>
                        <a:t>Positional Language </a:t>
                      </a:r>
                      <a:endParaRPr lang="en-GB" sz="1000" b="0" dirty="0" smtClean="0">
                        <a:solidFill>
                          <a:schemeClr val="tx1"/>
                        </a:solidFill>
                        <a:latin typeface="+mn-lt"/>
                        <a:cs typeface="Amatic SC" panose="00000500000000000000" pitchFamily="2" charset="-79"/>
                      </a:endParaRPr>
                    </a:p>
                    <a:p>
                      <a:pPr algn="ctr"/>
                      <a:endParaRPr lang="en-GB" sz="1000" b="1" dirty="0" smtClean="0">
                        <a:solidFill>
                          <a:schemeClr val="tx1"/>
                        </a:solidFill>
                        <a:latin typeface="+mn-lt"/>
                        <a:cs typeface="Amatic SC" panose="00000500000000000000" pitchFamily="2" charset="-79"/>
                      </a:endParaRPr>
                    </a:p>
                    <a:p>
                      <a:pPr algn="ctr"/>
                      <a:endParaRPr lang="en-GB" sz="10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000" b="1"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100" b="1" dirty="0" smtClean="0">
                          <a:solidFill>
                            <a:schemeClr val="tx1"/>
                          </a:solidFill>
                          <a:latin typeface="+mn-lt"/>
                          <a:cs typeface="Amatic SC" panose="00000500000000000000" pitchFamily="2" charset="-79"/>
                        </a:rPr>
                        <a:t>Number and Pattern </a:t>
                      </a:r>
                    </a:p>
                    <a:p>
                      <a:pPr algn="ctr"/>
                      <a:r>
                        <a:rPr lang="en-GB" sz="1100" b="0" dirty="0" smtClean="0">
                          <a:solidFill>
                            <a:schemeClr val="tx1"/>
                          </a:solidFill>
                          <a:latin typeface="+mn-lt"/>
                          <a:cs typeface="Amatic SC" panose="00000500000000000000" pitchFamily="2" charset="-79"/>
                        </a:rPr>
                        <a:t>Counting</a:t>
                      </a:r>
                    </a:p>
                    <a:p>
                      <a:pPr algn="ctr"/>
                      <a:r>
                        <a:rPr lang="en-GB" sz="1100" b="0" dirty="0" smtClean="0">
                          <a:solidFill>
                            <a:schemeClr val="tx1"/>
                          </a:solidFill>
                          <a:latin typeface="+mn-lt"/>
                          <a:cs typeface="Amatic SC" panose="00000500000000000000" pitchFamily="2" charset="-79"/>
                        </a:rPr>
                        <a:t>Counting and Ordering </a:t>
                      </a:r>
                    </a:p>
                    <a:p>
                      <a:pPr algn="ctr"/>
                      <a:r>
                        <a:rPr lang="en-GB" sz="1100" b="0" dirty="0" smtClean="0">
                          <a:solidFill>
                            <a:schemeClr val="tx1"/>
                          </a:solidFill>
                          <a:latin typeface="+mn-lt"/>
                          <a:cs typeface="Amatic SC" panose="00000500000000000000" pitchFamily="2" charset="-79"/>
                        </a:rPr>
                        <a:t>Addition</a:t>
                      </a:r>
                    </a:p>
                    <a:p>
                      <a:pPr algn="ctr"/>
                      <a:r>
                        <a:rPr lang="en-GB" sz="1100" b="0" dirty="0" smtClean="0">
                          <a:solidFill>
                            <a:schemeClr val="tx1"/>
                          </a:solidFill>
                          <a:latin typeface="+mn-lt"/>
                          <a:cs typeface="Amatic SC" panose="00000500000000000000" pitchFamily="2" charset="-79"/>
                        </a:rPr>
                        <a:t>Comparing and Ordering </a:t>
                      </a:r>
                    </a:p>
                    <a:p>
                      <a:pPr algn="ctr"/>
                      <a:r>
                        <a:rPr lang="en-GB" sz="1100" b="0" dirty="0" smtClean="0">
                          <a:solidFill>
                            <a:schemeClr val="tx1"/>
                          </a:solidFill>
                          <a:latin typeface="+mn-lt"/>
                          <a:cs typeface="Amatic SC" panose="00000500000000000000" pitchFamily="2" charset="-79"/>
                        </a:rPr>
                        <a:t>Patterns</a:t>
                      </a:r>
                    </a:p>
                    <a:p>
                      <a:pPr algn="ctr"/>
                      <a:endParaRPr lang="en-GB" sz="1100" b="1" dirty="0" smtClean="0">
                        <a:solidFill>
                          <a:schemeClr val="tx1"/>
                        </a:solidFill>
                        <a:latin typeface="+mn-lt"/>
                        <a:cs typeface="Amatic SC" panose="00000500000000000000" pitchFamily="2" charset="-79"/>
                      </a:endParaRPr>
                    </a:p>
                    <a:p>
                      <a:pPr algn="ctr"/>
                      <a:r>
                        <a:rPr lang="en-GB" sz="1100" b="1" dirty="0" smtClean="0">
                          <a:solidFill>
                            <a:schemeClr val="tx1"/>
                          </a:solidFill>
                          <a:latin typeface="+mn-lt"/>
                          <a:cs typeface="Amatic SC" panose="00000500000000000000" pitchFamily="2" charset="-79"/>
                        </a:rPr>
                        <a:t>Shape, Space and Measure </a:t>
                      </a:r>
                    </a:p>
                    <a:p>
                      <a:pPr algn="ctr"/>
                      <a:r>
                        <a:rPr lang="en-GB" sz="1100" dirty="0" smtClean="0">
                          <a:solidFill>
                            <a:schemeClr val="tx1"/>
                          </a:solidFill>
                          <a:latin typeface="+mn-lt"/>
                          <a:cs typeface="Amatic SC" panose="00000500000000000000" pitchFamily="2" charset="-79"/>
                        </a:rPr>
                        <a:t>Measuring</a:t>
                      </a:r>
                      <a:r>
                        <a:rPr lang="en-GB" sz="1100" baseline="0" dirty="0" smtClean="0">
                          <a:solidFill>
                            <a:schemeClr val="tx1"/>
                          </a:solidFill>
                          <a:latin typeface="+mn-lt"/>
                          <a:cs typeface="Amatic SC" panose="00000500000000000000" pitchFamily="2" charset="-79"/>
                        </a:rPr>
                        <a:t> lengths and heights </a:t>
                      </a:r>
                    </a:p>
                    <a:p>
                      <a:pPr algn="ctr"/>
                      <a:r>
                        <a:rPr lang="en-GB" sz="1100" baseline="0" dirty="0" smtClean="0">
                          <a:solidFill>
                            <a:schemeClr val="tx1"/>
                          </a:solidFill>
                          <a:latin typeface="+mn-lt"/>
                          <a:cs typeface="Amatic SC" panose="00000500000000000000" pitchFamily="2" charset="-79"/>
                        </a:rPr>
                        <a:t>Capacity</a:t>
                      </a:r>
                    </a:p>
                    <a:p>
                      <a:pPr algn="ctr"/>
                      <a:r>
                        <a:rPr lang="en-GB" sz="1100" baseline="0" dirty="0" smtClean="0">
                          <a:solidFill>
                            <a:schemeClr val="tx1"/>
                          </a:solidFill>
                          <a:latin typeface="+mn-lt"/>
                          <a:cs typeface="Amatic SC" panose="00000500000000000000" pitchFamily="2" charset="-79"/>
                        </a:rPr>
                        <a:t>2D shapes</a:t>
                      </a:r>
                    </a:p>
                    <a:p>
                      <a:pPr algn="ctr"/>
                      <a:r>
                        <a:rPr lang="en-GB" sz="1100" baseline="0" dirty="0" smtClean="0">
                          <a:solidFill>
                            <a:schemeClr val="tx1"/>
                          </a:solidFill>
                          <a:latin typeface="+mn-lt"/>
                          <a:cs typeface="Amatic SC" panose="00000500000000000000" pitchFamily="2" charset="-79"/>
                        </a:rPr>
                        <a:t>3D shapes </a:t>
                      </a:r>
                      <a:endParaRPr lang="en-GB" sz="1100" dirty="0">
                        <a:solidFill>
                          <a:schemeClr val="tx1"/>
                        </a:solidFill>
                        <a:latin typeface="+mn-lt"/>
                        <a:cs typeface="Amatic SC" panose="00000500000000000000" pitchFamily="2" charset="-79"/>
                      </a:endParaRPr>
                    </a:p>
                    <a:p>
                      <a:pPr algn="ctr"/>
                      <a:endParaRPr lang="en-GB" sz="11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en-GB" sz="1000" b="1" dirty="0" smtClean="0">
                          <a:solidFill>
                            <a:schemeClr val="tx1"/>
                          </a:solidFill>
                          <a:latin typeface="+mn-lt"/>
                          <a:cs typeface="Amatic SC" panose="00000500000000000000" pitchFamily="2" charset="-79"/>
                        </a:rPr>
                        <a:t>Number and Pattern </a:t>
                      </a:r>
                    </a:p>
                    <a:p>
                      <a:pPr algn="ctr"/>
                      <a:r>
                        <a:rPr lang="en-GB" sz="1000" b="0" dirty="0" smtClean="0">
                          <a:solidFill>
                            <a:schemeClr val="tx1"/>
                          </a:solidFill>
                          <a:latin typeface="+mn-lt"/>
                          <a:cs typeface="Amatic SC" panose="00000500000000000000" pitchFamily="2" charset="-79"/>
                        </a:rPr>
                        <a:t>Counting on to add</a:t>
                      </a:r>
                    </a:p>
                    <a:p>
                      <a:pPr algn="ctr"/>
                      <a:r>
                        <a:rPr lang="en-GB" sz="1000" b="0" dirty="0" smtClean="0">
                          <a:solidFill>
                            <a:schemeClr val="tx1"/>
                          </a:solidFill>
                          <a:latin typeface="+mn-lt"/>
                          <a:cs typeface="Amatic SC" panose="00000500000000000000" pitchFamily="2" charset="-79"/>
                        </a:rPr>
                        <a:t>Counting forwards and backwards</a:t>
                      </a:r>
                    </a:p>
                    <a:p>
                      <a:pPr algn="ctr"/>
                      <a:r>
                        <a:rPr lang="en-GB" sz="1000" b="0" dirty="0" smtClean="0">
                          <a:solidFill>
                            <a:schemeClr val="tx1"/>
                          </a:solidFill>
                          <a:latin typeface="+mn-lt"/>
                          <a:cs typeface="Amatic SC" panose="00000500000000000000" pitchFamily="2" charset="-79"/>
                        </a:rPr>
                        <a:t>Counting to 20</a:t>
                      </a:r>
                    </a:p>
                    <a:p>
                      <a:pPr algn="ctr"/>
                      <a:r>
                        <a:rPr lang="en-GB" sz="1000" b="0" dirty="0" smtClean="0">
                          <a:solidFill>
                            <a:schemeClr val="tx1"/>
                          </a:solidFill>
                          <a:latin typeface="+mn-lt"/>
                          <a:cs typeface="Amatic SC" panose="00000500000000000000" pitchFamily="2" charset="-79"/>
                        </a:rPr>
                        <a:t>Doubling</a:t>
                      </a:r>
                    </a:p>
                    <a:p>
                      <a:pPr algn="ctr"/>
                      <a:r>
                        <a:rPr lang="en-GB" sz="1000" b="0" dirty="0" smtClean="0">
                          <a:solidFill>
                            <a:schemeClr val="tx1"/>
                          </a:solidFill>
                          <a:latin typeface="+mn-lt"/>
                          <a:cs typeface="Amatic SC" panose="00000500000000000000" pitchFamily="2" charset="-79"/>
                        </a:rPr>
                        <a:t>Halving</a:t>
                      </a:r>
                      <a:r>
                        <a:rPr lang="en-GB" sz="1000" b="0" baseline="0" dirty="0" smtClean="0">
                          <a:solidFill>
                            <a:schemeClr val="tx1"/>
                          </a:solidFill>
                          <a:latin typeface="+mn-lt"/>
                          <a:cs typeface="Amatic SC" panose="00000500000000000000" pitchFamily="2" charset="-79"/>
                        </a:rPr>
                        <a:t> and sharing</a:t>
                      </a:r>
                    </a:p>
                    <a:p>
                      <a:pPr algn="ctr"/>
                      <a:r>
                        <a:rPr lang="en-GB" sz="1000" b="0" baseline="0" dirty="0" smtClean="0">
                          <a:solidFill>
                            <a:schemeClr val="tx1"/>
                          </a:solidFill>
                          <a:latin typeface="+mn-lt"/>
                          <a:cs typeface="Amatic SC" panose="00000500000000000000" pitchFamily="2" charset="-79"/>
                        </a:rPr>
                        <a:t>Odds and evens</a:t>
                      </a:r>
                    </a:p>
                    <a:p>
                      <a:pPr algn="ctr"/>
                      <a:r>
                        <a:rPr lang="en-GB" sz="1000" b="0" baseline="0" dirty="0" smtClean="0">
                          <a:solidFill>
                            <a:schemeClr val="tx1"/>
                          </a:solidFill>
                          <a:latin typeface="+mn-lt"/>
                          <a:cs typeface="Amatic SC" panose="00000500000000000000" pitchFamily="2" charset="-79"/>
                        </a:rPr>
                        <a:t>Data</a:t>
                      </a:r>
                    </a:p>
                    <a:p>
                      <a:pPr algn="ctr"/>
                      <a:r>
                        <a:rPr lang="en-GB" sz="1000" b="0" baseline="0" dirty="0" smtClean="0">
                          <a:solidFill>
                            <a:schemeClr val="tx1"/>
                          </a:solidFill>
                          <a:latin typeface="+mn-lt"/>
                          <a:cs typeface="Amatic SC" panose="00000500000000000000" pitchFamily="2" charset="-79"/>
                        </a:rPr>
                        <a:t>Word problems </a:t>
                      </a:r>
                      <a:endParaRPr lang="en-GB" sz="1000" b="0" dirty="0" smtClean="0">
                        <a:solidFill>
                          <a:schemeClr val="tx1"/>
                        </a:solidFill>
                        <a:latin typeface="+mn-lt"/>
                        <a:cs typeface="Amatic SC" panose="00000500000000000000" pitchFamily="2" charset="-79"/>
                      </a:endParaRPr>
                    </a:p>
                    <a:p>
                      <a:pPr algn="ctr"/>
                      <a:endParaRPr lang="en-GB" sz="1000" b="1" dirty="0" smtClean="0">
                        <a:solidFill>
                          <a:schemeClr val="tx1"/>
                        </a:solidFill>
                        <a:latin typeface="+mn-lt"/>
                        <a:cs typeface="Amatic SC" panose="00000500000000000000" pitchFamily="2" charset="-79"/>
                      </a:endParaRPr>
                    </a:p>
                    <a:p>
                      <a:pPr algn="ctr"/>
                      <a:r>
                        <a:rPr lang="en-GB" sz="1000" b="1" dirty="0" smtClean="0">
                          <a:solidFill>
                            <a:schemeClr val="tx1"/>
                          </a:solidFill>
                          <a:latin typeface="+mn-lt"/>
                          <a:cs typeface="Amatic SC" panose="00000500000000000000" pitchFamily="2" charset="-79"/>
                        </a:rPr>
                        <a:t>Shape, Space and Measure </a:t>
                      </a:r>
                    </a:p>
                    <a:p>
                      <a:pPr algn="ctr"/>
                      <a:r>
                        <a:rPr lang="en-GB" sz="1000" b="0" dirty="0" smtClean="0">
                          <a:solidFill>
                            <a:schemeClr val="tx1"/>
                          </a:solidFill>
                          <a:latin typeface="+mn-lt"/>
                          <a:cs typeface="Amatic SC" panose="00000500000000000000" pitchFamily="2" charset="-79"/>
                        </a:rPr>
                        <a:t>Mass</a:t>
                      </a:r>
                    </a:p>
                    <a:p>
                      <a:pPr algn="ctr"/>
                      <a:r>
                        <a:rPr lang="en-GB" sz="1000" b="0" dirty="0" smtClean="0">
                          <a:solidFill>
                            <a:schemeClr val="tx1"/>
                          </a:solidFill>
                          <a:latin typeface="+mn-lt"/>
                          <a:cs typeface="Amatic SC" panose="00000500000000000000" pitchFamily="2" charset="-79"/>
                        </a:rPr>
                        <a:t>Volume and Capacity</a:t>
                      </a:r>
                    </a:p>
                    <a:p>
                      <a:pPr algn="ctr"/>
                      <a:r>
                        <a:rPr lang="en-GB" sz="1000" b="0" dirty="0" smtClean="0">
                          <a:solidFill>
                            <a:schemeClr val="tx1"/>
                          </a:solidFill>
                          <a:latin typeface="+mn-lt"/>
                          <a:cs typeface="Amatic SC" panose="00000500000000000000" pitchFamily="2" charset="-79"/>
                        </a:rPr>
                        <a:t>Money </a:t>
                      </a:r>
                    </a:p>
                    <a:p>
                      <a:pPr algn="ctr"/>
                      <a:endParaRPr lang="en-GB" sz="1000" b="0" dirty="0" smtClean="0">
                        <a:solidFill>
                          <a:schemeClr val="tx1"/>
                        </a:solidFill>
                        <a:latin typeface="+mn-lt"/>
                        <a:cs typeface="Amatic SC" panose="00000500000000000000" pitchFamily="2" charset="-79"/>
                      </a:endParaRPr>
                    </a:p>
                    <a:p>
                      <a:pPr algn="ctr"/>
                      <a:r>
                        <a:rPr lang="en-GB" sz="1000" b="1" smtClean="0">
                          <a:solidFill>
                            <a:schemeClr val="tx1"/>
                          </a:solidFill>
                          <a:latin typeface="+mn-lt"/>
                          <a:cs typeface="Amatic SC" panose="00000500000000000000" pitchFamily="2" charset="-79"/>
                        </a:rPr>
                        <a:t>Problem Solving </a:t>
                      </a:r>
                      <a:endParaRPr lang="en-GB" sz="1000" b="1" dirty="0" smtClean="0">
                        <a:solidFill>
                          <a:schemeClr val="tx1"/>
                        </a:solidFill>
                        <a:latin typeface="+mn-lt"/>
                        <a:cs typeface="Amatic SC" panose="00000500000000000000" pitchFamily="2" charset="-79"/>
                      </a:endParaRPr>
                    </a:p>
                    <a:p>
                      <a:pPr algn="ctr"/>
                      <a:endParaRPr lang="en-GB" sz="1000" b="1" dirty="0">
                        <a:solidFill>
                          <a:schemeClr val="tx1"/>
                        </a:solidFill>
                      </a:endParaRPr>
                    </a:p>
                    <a:p>
                      <a:pPr algn="ctr"/>
                      <a:endParaRPr lang="en-US" sz="10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8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F3D10AAF-7670-454E-AC8A-F0EB9E76610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97874" y="68140"/>
            <a:ext cx="618138" cy="618138"/>
          </a:xfrm>
          <a:prstGeom prst="rect">
            <a:avLst/>
          </a:prstGeom>
        </p:spPr>
      </p:pic>
      <p:pic>
        <p:nvPicPr>
          <p:cNvPr id="9" name="Picture 8" descr="Description: MR 26 Jan WH Prima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65" y="317384"/>
            <a:ext cx="933450" cy="638175"/>
          </a:xfrm>
          <a:prstGeom prst="rect">
            <a:avLst/>
          </a:prstGeom>
          <a:noFill/>
          <a:ln>
            <a:noFill/>
          </a:ln>
        </p:spPr>
      </p:pic>
    </p:spTree>
    <p:extLst>
      <p:ext uri="{BB962C8B-B14F-4D97-AF65-F5344CB8AC3E}">
        <p14:creationId xmlns:p14="http://schemas.microsoft.com/office/powerpoint/2010/main" val="35002150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283050690"/>
              </p:ext>
            </p:extLst>
          </p:nvPr>
        </p:nvGraphicFramePr>
        <p:xfrm>
          <a:off x="262488" y="492233"/>
          <a:ext cx="11459364" cy="5706110"/>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52906">
                  <a:extLst>
                    <a:ext uri="{9D8B030D-6E8A-4147-A177-3AD203B41FA5}">
                      <a16:colId xmlns:a16="http://schemas.microsoft.com/office/drawing/2014/main" val="872926247"/>
                    </a:ext>
                  </a:extLst>
                </a:gridCol>
                <a:gridCol w="1484146">
                  <a:extLst>
                    <a:ext uri="{9D8B030D-6E8A-4147-A177-3AD203B41FA5}">
                      <a16:colId xmlns:a16="http://schemas.microsoft.com/office/drawing/2014/main" val="4138297329"/>
                    </a:ext>
                  </a:extLst>
                </a:gridCol>
                <a:gridCol w="1450440">
                  <a:extLst>
                    <a:ext uri="{9D8B030D-6E8A-4147-A177-3AD203B41FA5}">
                      <a16:colId xmlns:a16="http://schemas.microsoft.com/office/drawing/2014/main" val="1315738151"/>
                    </a:ext>
                  </a:extLst>
                </a:gridCol>
                <a:gridCol w="1703170">
                  <a:extLst>
                    <a:ext uri="{9D8B030D-6E8A-4147-A177-3AD203B41FA5}">
                      <a16:colId xmlns:a16="http://schemas.microsoft.com/office/drawing/2014/main" val="2573491699"/>
                    </a:ext>
                  </a:extLst>
                </a:gridCol>
                <a:gridCol w="120494">
                  <a:extLst>
                    <a:ext uri="{9D8B030D-6E8A-4147-A177-3AD203B41FA5}">
                      <a16:colId xmlns:a16="http://schemas.microsoft.com/office/drawing/2014/main" val="345752596"/>
                    </a:ext>
                  </a:extLst>
                </a:gridCol>
                <a:gridCol w="1637052">
                  <a:extLst>
                    <a:ext uri="{9D8B030D-6E8A-4147-A177-3AD203B41FA5}">
                      <a16:colId xmlns:a16="http://schemas.microsoft.com/office/drawing/2014/main" val="2335150482"/>
                    </a:ext>
                  </a:extLst>
                </a:gridCol>
                <a:gridCol w="213297">
                  <a:extLst>
                    <a:ext uri="{9D8B030D-6E8A-4147-A177-3AD203B41FA5}">
                      <a16:colId xmlns:a16="http://schemas.microsoft.com/office/drawing/2014/main" val="4046203905"/>
                    </a:ext>
                  </a:extLst>
                </a:gridCol>
                <a:gridCol w="1423755">
                  <a:extLst>
                    <a:ext uri="{9D8B030D-6E8A-4147-A177-3AD203B41FA5}">
                      <a16:colId xmlns:a16="http://schemas.microsoft.com/office/drawing/2014/main" val="3958640114"/>
                    </a:ext>
                  </a:extLst>
                </a:gridCol>
              </a:tblGrid>
              <a:tr h="381166">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280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193847">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8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ctr"/>
                      <a:r>
                        <a:rPr lang="en-US" sz="18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algn="ctr"/>
                      <a:r>
                        <a:rPr lang="en-US" sz="18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algn="ctr"/>
                      <a:r>
                        <a:rPr lang="en-US" sz="1800" dirty="0" smtClean="0">
                          <a:latin typeface="Amatic SC" panose="00000500000000000000" pitchFamily="2" charset="-79"/>
                          <a:cs typeface="Amatic SC" panose="00000500000000000000" pitchFamily="2" charset="-79"/>
                        </a:rPr>
                        <a:t>VEHICLES!</a:t>
                      </a:r>
                      <a:endParaRPr lang="en-US" sz="1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193847">
                <a:tc rowSpan="3">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9">
                  <a:txBody>
                    <a:bodyPr/>
                    <a:lstStyle/>
                    <a:p>
                      <a:pPr algn="ctr"/>
                      <a:r>
                        <a:rPr lang="en-US" sz="1400" dirty="0"/>
                        <a:t>Understanding the world involves guiding children to </a:t>
                      </a:r>
                      <a:r>
                        <a:rPr lang="en-US" sz="1400" b="1" dirty="0"/>
                        <a:t>make sense of their physical world and their community</a:t>
                      </a:r>
                      <a:r>
                        <a:rPr lang="en-US" sz="1400" dirty="0"/>
                        <a:t>. </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US" sz="8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extLst>
                  <a:ext uri="{0D108BD9-81ED-4DB2-BD59-A6C34878D82A}">
                    <a16:rowId xmlns:a16="http://schemas.microsoft.com/office/drawing/2014/main" val="879381019"/>
                  </a:ext>
                </a:extLst>
              </a:tr>
              <a:tr h="2597634">
                <a:tc vMerge="1">
                  <a:txBody>
                    <a:bodyPr/>
                    <a:lstStyle/>
                    <a:p>
                      <a:pPr algn="ctr"/>
                      <a:r>
                        <a:rPr lang="en-US" sz="2400" b="1" dirty="0">
                          <a:latin typeface="Amatic SC" panose="00000500000000000000" pitchFamily="2" charset="-79"/>
                          <a:cs typeface="Amatic SC" panose="00000500000000000000" pitchFamily="2" charset="-79"/>
                        </a:rPr>
                        <a:t>Understanding the world</a:t>
                      </a:r>
                    </a:p>
                    <a:p>
                      <a:pPr algn="ctr"/>
                      <a:r>
                        <a:rPr lang="en-US" sz="2400" b="1" dirty="0">
                          <a:latin typeface="Amatic SC" panose="00000500000000000000" pitchFamily="2" charset="-79"/>
                          <a:cs typeface="Amatic SC" panose="00000500000000000000" pitchFamily="2" charset="-79"/>
                        </a:rPr>
                        <a:t>RE / Festivals </a:t>
                      </a:r>
                    </a:p>
                    <a:p>
                      <a:pPr algn="ctr"/>
                      <a:endParaRPr lang="en-US" sz="2400" b="1" dirty="0">
                        <a:latin typeface="Amatic SC" panose="00000500000000000000" pitchFamily="2" charset="-79"/>
                        <a:cs typeface="Amatic SC" panose="00000500000000000000" pitchFamily="2" charset="-79"/>
                      </a:endParaRPr>
                    </a:p>
                    <a:p>
                      <a:pPr algn="ctr"/>
                      <a:r>
                        <a:rPr lang="en-US" sz="800" dirty="0"/>
                        <a:t>Our RE Curriculum enables children to develop a positive sense of themselves and others and learn how to form positive and respectful relationships. </a:t>
                      </a:r>
                    </a:p>
                    <a:p>
                      <a:pPr algn="ctr"/>
                      <a:endParaRPr lang="en-US" sz="800" dirty="0"/>
                    </a:p>
                    <a:p>
                      <a:pPr algn="ctr"/>
                      <a:r>
                        <a:rPr lang="en-US" sz="800" dirty="0"/>
                        <a:t> They will begin to understand and value the differences of individuals and groups within their own community. </a:t>
                      </a:r>
                    </a:p>
                    <a:p>
                      <a:pPr algn="ctr"/>
                      <a:endParaRPr lang="en-US" sz="800" dirty="0"/>
                    </a:p>
                    <a:p>
                      <a:pPr algn="ctr"/>
                      <a:r>
                        <a:rPr lang="en-US" sz="800" dirty="0"/>
                        <a:t>Children will have opportunity to develop their emerging moral and cultural awareness.</a:t>
                      </a:r>
                      <a:endParaRPr lang="en-US" sz="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Identifying their family. Commenting on photos of their family; naming who they can see and of what relation they are to them.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do with their family and places they have been with their family. Can draw similarities and make comparisons between other families. </a:t>
                      </a:r>
                      <a:r>
                        <a:rPr lang="en-US" sz="700" dirty="0">
                          <a:solidFill>
                            <a:schemeClr val="tx1"/>
                          </a:solidFill>
                          <a:latin typeface="+mn-lt"/>
                        </a:rPr>
                        <a:t>Name and describe people who are familiar to them.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Read fictional stories about families and start to tell the difference between real and fiction. </a:t>
                      </a:r>
                      <a:r>
                        <a:rPr lang="en-US" sz="700" dirty="0">
                          <a:solidFill>
                            <a:schemeClr val="tx1"/>
                          </a:solidFill>
                          <a:latin typeface="+mn-lt"/>
                        </a:rPr>
                        <a:t>Talk about members of their immediate family and community.</a:t>
                      </a:r>
                      <a:endParaRPr lang="en-GB" sz="700" b="0" dirty="0">
                        <a:solidFill>
                          <a:schemeClr val="tx1"/>
                        </a:solidFill>
                        <a:effectLst/>
                        <a:latin typeface="+mn-lt"/>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Navigating around our classroom and outdoor areas. Create treasure hunts to find places/ objects within our learning environment.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different occupations and how they use transport to help them in their jobs.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Listen out for and make note of children’s discussion between themselves regarding their experience of past birthday celebrations.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Long ago – How time has changed. Using cameras. </a:t>
                      </a:r>
                      <a:endParaRPr lang="en-US" sz="700" dirty="0" smtClean="0">
                        <a:solidFill>
                          <a:schemeClr val="tx1"/>
                        </a:solidFill>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endParaRPr lang="en-US" sz="700" dirty="0" smtClean="0">
                        <a:solidFill>
                          <a:schemeClr val="tx1"/>
                        </a:solidFill>
                        <a:latin typeface="+mn-lt"/>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solidFill>
                            <a:schemeClr val="tx1"/>
                          </a:solidFill>
                          <a:latin typeface="+mn-lt"/>
                        </a:rPr>
                        <a:t>Look at birthdays and celebrate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Stranger danger (based on Jack and the beanstalk). Talking about occupations and how to identify strangers that can help them when they are in need.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Can talk about what they have done with their families during Christmas’ in the past.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Show photos of how Christmas used to be celebrated in the past.  Use world maps to show children where some stories are based. Use the Jolly Postman to draw information from a map and begin to understand why maps are so important to postmen.</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Share different cultures versions of famous fairy tales.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To introduce children to a range of fictional characters and creatures from stories and to begin to differentiate these characters from real people in their lives</a:t>
                      </a:r>
                      <a:r>
                        <a:rPr lang="en-GB" sz="700" b="0" dirty="0" smtClean="0">
                          <a:solidFill>
                            <a:schemeClr val="tx1"/>
                          </a:solidFill>
                          <a:effectLst/>
                          <a:latin typeface="+mn-lt"/>
                          <a:ea typeface="Calibri" panose="020F0502020204030204" pitchFamily="34" charset="0"/>
                          <a:cs typeface="Amatic SC" panose="00000500000000000000" pitchFamily="2" charset="-79"/>
                        </a:rPr>
                        <a:t>.</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Life Cycle of </a:t>
                      </a:r>
                      <a:r>
                        <a:rPr lang="en-GB" sz="700" b="0" smtClean="0">
                          <a:solidFill>
                            <a:schemeClr val="tx1"/>
                          </a:solidFill>
                          <a:effectLst/>
                          <a:latin typeface="+mn-lt"/>
                          <a:ea typeface="Calibri" panose="020F0502020204030204" pitchFamily="34" charset="0"/>
                          <a:cs typeface="Amatic SC" panose="00000500000000000000" pitchFamily="2" charset="-79"/>
                        </a:rPr>
                        <a:t>a butterfly</a:t>
                      </a:r>
                      <a:endParaRPr lang="en-GB" sz="700" b="0" dirty="0" smtClean="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Healthy Eating</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Oral Health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Listening to stories and placing events in chronological order.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What can we do here to take care of animals in the jungle?</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Compare animals from a jungle to those on a farm. </a:t>
                      </a: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a range of jungle animals. Learn their names and label their body parts. Could include a trip to the zoo.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Nocturnal Animals Making sense of different environments and habitats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rPr>
                        <a:t>Use images, video clips, shared texts and other resources to bring the wider world into the classroom. Listen to what children say about what they see</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rPr>
                        <a:t>Listen to children describing and commenting on things they have seen whilst outside, including plants and animals.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rPr>
                        <a:t>After close observation, draw pictures of the natural world, including animals and plants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800"/>
                        </a:spcAft>
                        <a:buClrTx/>
                        <a:buSzTx/>
                        <a:buFont typeface="Courier New" panose="02070309020205020404" pitchFamily="49" charset="0"/>
                        <a:buChar char="o"/>
                        <a:tabLst/>
                        <a:defRPr/>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Trip to our local park (to link with seasons); discuss what we will see on our journey to the park and how we will get there.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700" dirty="0">
                          <a:solidFill>
                            <a:schemeClr val="tx1"/>
                          </a:solidFill>
                        </a:rPr>
                        <a:t>Create opportunities to discuss how we care for the natural world around us.</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solidFill>
                            <a:schemeClr val="tx1"/>
                          </a:solidFill>
                          <a:latin typeface="+mn-lt"/>
                        </a:rPr>
                        <a:t>Change </a:t>
                      </a:r>
                      <a:r>
                        <a:rPr lang="en-US" sz="700" dirty="0">
                          <a:solidFill>
                            <a:schemeClr val="tx1"/>
                          </a:solidFill>
                          <a:latin typeface="+mn-lt"/>
                        </a:rPr>
                        <a:t>in living things – Changes in the leaves, weather, seasons,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Explore the world around us and see how it changes as we enter Summer. </a:t>
                      </a:r>
                      <a:r>
                        <a:rPr lang="en-US" sz="700" dirty="0">
                          <a:solidFill>
                            <a:schemeClr val="tx1"/>
                          </a:solidFill>
                        </a:rPr>
                        <a:t>Provide opportunities for children to note and record the weather.</a:t>
                      </a:r>
                      <a:r>
                        <a:rPr lang="en-GB" sz="700" b="0" dirty="0">
                          <a:solidFill>
                            <a:schemeClr val="tx1"/>
                          </a:solidFill>
                          <a:effectLst/>
                          <a:latin typeface="+mn-lt"/>
                          <a:ea typeface="Calibri" panose="020F0502020204030204" pitchFamily="34" charset="0"/>
                          <a:cs typeface="Amatic SC" panose="00000500000000000000" pitchFamily="2" charset="-79"/>
                        </a:rPr>
                        <a:t>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Draw children’s attention to the immediate environment, introducing and modelling new vocabulary where appropriate.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rPr>
                        <a:t>Encourage interactions with the outdoors to foster curiosity and give children freedom to touch, smell and hear the natural world around them during hands-on experiences.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smtClean="0">
                          <a:solidFill>
                            <a:schemeClr val="tx1"/>
                          </a:solidFill>
                          <a:effectLst/>
                          <a:latin typeface="+mn-lt"/>
                          <a:ea typeface="Calibri" panose="020F0502020204030204" pitchFamily="34" charset="0"/>
                          <a:cs typeface="Amatic SC" panose="00000500000000000000" pitchFamily="2" charset="-79"/>
                        </a:rPr>
                        <a:t>Discuss </a:t>
                      </a:r>
                      <a:r>
                        <a:rPr lang="en-GB" sz="700" b="0" dirty="0">
                          <a:solidFill>
                            <a:schemeClr val="tx1"/>
                          </a:solidFill>
                          <a:effectLst/>
                          <a:latin typeface="+mn-lt"/>
                          <a:ea typeface="Calibri" panose="020F0502020204030204" pitchFamily="34" charset="0"/>
                          <a:cs typeface="Amatic SC" panose="00000500000000000000" pitchFamily="2" charset="-79"/>
                        </a:rPr>
                        <a:t>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a:solidFill>
                            <a:schemeClr val="tx1"/>
                          </a:solidFill>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p>
                      <a:pPr marL="171450" marR="0" lvl="0" indent="-171450" algn="l" defTabSz="914400" rtl="0" eaLnBrk="1" fontAlgn="auto" latinLnBrk="0" hangingPunct="1">
                        <a:lnSpc>
                          <a:spcPct val="100000"/>
                        </a:lnSpc>
                        <a:spcBef>
                          <a:spcPts val="100"/>
                        </a:spcBef>
                        <a:spcAft>
                          <a:spcPts val="0"/>
                        </a:spcAft>
                        <a:buClrTx/>
                        <a:buSzTx/>
                        <a:buFont typeface="Courier New" panose="02070309020205020404" pitchFamily="49" charset="0"/>
                        <a:buChar char="o"/>
                        <a:tabLst/>
                        <a:defRPr/>
                      </a:pPr>
                      <a:r>
                        <a:rPr lang="en-US" sz="700" dirty="0" smtClean="0">
                          <a:solidFill>
                            <a:schemeClr val="tx1"/>
                          </a:solidFill>
                          <a:latin typeface="+mn-lt"/>
                        </a:rPr>
                        <a:t>Discuss places </a:t>
                      </a:r>
                      <a:r>
                        <a:rPr lang="en-US" sz="700" dirty="0">
                          <a:solidFill>
                            <a:schemeClr val="tx1"/>
                          </a:solidFill>
                          <a:latin typeface="+mn-lt"/>
                        </a:rPr>
                        <a:t>of worship and places of local importance to the community. </a:t>
                      </a:r>
                      <a:r>
                        <a:rPr lang="en-US" sz="700" dirty="0" smtClean="0">
                          <a:solidFill>
                            <a:schemeClr val="tx1"/>
                          </a:solidFill>
                          <a:latin typeface="+mn-lt"/>
                        </a:rPr>
                        <a:t>Discuss similarities and differences. </a:t>
                      </a: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a:t>
                      </a:r>
                      <a:r>
                        <a:rPr lang="en-GB" sz="700" b="0" dirty="0" err="1">
                          <a:solidFill>
                            <a:schemeClr val="tx1"/>
                          </a:solidFill>
                          <a:effectLst/>
                          <a:latin typeface="+mn-lt"/>
                          <a:ea typeface="Calibri" panose="020F0502020204030204" pitchFamily="34" charset="0"/>
                          <a:cs typeface="Amatic SC" panose="00000500000000000000" pitchFamily="2" charset="-79"/>
                        </a:rPr>
                        <a:t>Handa’s</a:t>
                      </a:r>
                      <a:r>
                        <a:rPr lang="en-GB" sz="700" b="0" dirty="0">
                          <a:solidFill>
                            <a:schemeClr val="tx1"/>
                          </a:solidFill>
                          <a:effectLst/>
                          <a:latin typeface="+mn-lt"/>
                          <a:ea typeface="Calibri" panose="020F0502020204030204" pitchFamily="34" charset="0"/>
                          <a:cs typeface="Amatic SC" panose="00000500000000000000" pitchFamily="2" charset="-79"/>
                        </a:rPr>
                        <a:t> Surprise to explore a different country.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Discuss how they got to school and what mode of transport they used. Introduce the children to a range of transport and where they can be found.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at the difference between transport in this country and one other country. Encourage the children to make simple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talk about their homes and what there is to do near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dirty="0">
                          <a:latin typeface="+mn-lt"/>
                        </a:rPr>
                        <a:t>Environments – Features of local environment Maps of local area Comparing places on Google Earth – how are they similar/different?</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dirty="0">
                          <a:solidFill>
                            <a:schemeClr val="tx1"/>
                          </a:solidFill>
                          <a:effectLst/>
                          <a:latin typeface="+mn-lt"/>
                          <a:ea typeface="Calibri" panose="020F0502020204030204" pitchFamily="34" charset="0"/>
                          <a:cs typeface="Amatic SC" panose="00000500000000000000" pitchFamily="2" charset="-79"/>
                        </a:rPr>
                        <a:t>Can children differentiate between land and water.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a:lnSpc>
                          <a:spcPct val="107000"/>
                        </a:lnSpc>
                        <a:spcAft>
                          <a:spcPts val="800"/>
                        </a:spcAft>
                      </a:pP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dirty="0">
                          <a:latin typeface="+mn-lt"/>
                        </a:rPr>
                        <a:t>Materials: Floating / Sinking – boat building Metallic / non-metallic objects</a:t>
                      </a:r>
                    </a:p>
                    <a:p>
                      <a:pPr>
                        <a:lnSpc>
                          <a:spcPct val="107000"/>
                        </a:lnSpc>
                        <a:spcAft>
                          <a:spcPts val="800"/>
                        </a:spcAft>
                      </a:pPr>
                      <a:endParaRPr lang="en-US"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a:lnSpc>
                          <a:spcPct val="107000"/>
                        </a:lnSpc>
                        <a:spcAft>
                          <a:spcPts val="800"/>
                        </a:spcAft>
                      </a:pPr>
                      <a:r>
                        <a:rPr lang="en-GB" sz="700" b="0" dirty="0">
                          <a:solidFill>
                            <a:schemeClr val="tx1"/>
                          </a:solidFill>
                          <a:effectLst/>
                          <a:latin typeface="+mn-lt"/>
                          <a:ea typeface="Calibri" panose="020F0502020204030204" pitchFamily="34" charset="0"/>
                          <a:cs typeface="Amatic SC" panose="00000500000000000000" pitchFamily="2" charset="-79"/>
                        </a:rPr>
                        <a:t> </a:t>
                      </a:r>
                    </a:p>
                    <a:p>
                      <a:r>
                        <a:rPr lang="en-GB" sz="700" b="0" dirty="0">
                          <a:solidFill>
                            <a:schemeClr val="tx1"/>
                          </a:solidFill>
                          <a:effectLst/>
                          <a:latin typeface="+mn-lt"/>
                          <a:ea typeface="Calibri" panose="020F0502020204030204" pitchFamily="34" charset="0"/>
                          <a:cs typeface="Amatic SC" panose="00000500000000000000" pitchFamily="2" charset="-79"/>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To understand where dinosaurs are now and begin to understand that they were alive a very long time ago. </a:t>
                      </a:r>
                    </a:p>
                    <a:p>
                      <a:pPr marL="171450" indent="-171450">
                        <a:lnSpc>
                          <a:spcPct val="100000"/>
                        </a:lnSpc>
                        <a:spcBef>
                          <a:spcPts val="100"/>
                        </a:spcBef>
                        <a:spcAft>
                          <a:spcPts val="800"/>
                        </a:spcAft>
                        <a:buFont typeface="Courier New" panose="02070309020205020404" pitchFamily="49" charset="0"/>
                        <a:buChar char="o"/>
                      </a:pPr>
                      <a:r>
                        <a:rPr lang="en-GB" sz="700" b="0" dirty="0">
                          <a:solidFill>
                            <a:schemeClr val="tx1"/>
                          </a:solidFill>
                          <a:effectLst/>
                          <a:latin typeface="+mn-lt"/>
                          <a:ea typeface="Calibri" panose="020F0502020204030204" pitchFamily="34" charset="0"/>
                          <a:cs typeface="Amatic SC" panose="00000500000000000000" pitchFamily="2" charset="-79"/>
                        </a:rPr>
                        <a:t>Learn about what a palaeontologist is and how they explore really old artefacts. Introduce Mary Anning as the first female to find a fossil.</a:t>
                      </a:r>
                    </a:p>
                    <a:p>
                      <a:pPr marL="171450" indent="-171450">
                        <a:lnSpc>
                          <a:spcPct val="100000"/>
                        </a:lnSpc>
                        <a:spcBef>
                          <a:spcPts val="100"/>
                        </a:spcBef>
                        <a:spcAft>
                          <a:spcPts val="800"/>
                        </a:spcAft>
                        <a:buFont typeface="Courier New" panose="02070309020205020404" pitchFamily="49" charset="0"/>
                        <a:buChar char="o"/>
                      </a:pPr>
                      <a:r>
                        <a:rPr lang="en-US" sz="700" dirty="0">
                          <a:solidFill>
                            <a:schemeClr val="tx1"/>
                          </a:solidFill>
                          <a:latin typeface="+mn-lt"/>
                        </a:rPr>
                        <a:t>Materials: Floating / Sinking – boat building Metallic / non-metallic objects</a:t>
                      </a:r>
                      <a:endParaRPr lang="en-US" sz="700" b="0" dirty="0">
                        <a:solidFill>
                          <a:schemeClr val="tx1"/>
                        </a:solidFill>
                        <a:effectLst/>
                        <a:latin typeface="+mn-lt"/>
                        <a:ea typeface="Calibri" panose="020F0502020204030204" pitchFamily="34" charset="0"/>
                        <a:cs typeface="Amatic SC" panose="00000500000000000000" pitchFamily="2" charset="-79"/>
                      </a:endParaRPr>
                    </a:p>
                    <a:p>
                      <a:pPr marL="171450" indent="-171450">
                        <a:lnSpc>
                          <a:spcPct val="100000"/>
                        </a:lnSpc>
                        <a:spcBef>
                          <a:spcPts val="100"/>
                        </a:spcBef>
                        <a:spcAft>
                          <a:spcPts val="800"/>
                        </a:spcAft>
                        <a:buFont typeface="Courier New" panose="02070309020205020404" pitchFamily="49" charset="0"/>
                        <a:buChar char="o"/>
                      </a:pPr>
                      <a:r>
                        <a:rPr lang="en-US" sz="700" b="0" dirty="0">
                          <a:solidFill>
                            <a:schemeClr val="tx1"/>
                          </a:solidFill>
                          <a:effectLst/>
                          <a:latin typeface="+mn-lt"/>
                          <a:ea typeface="Calibri" panose="020F0502020204030204" pitchFamily="34" charset="0"/>
                          <a:cs typeface="Amatic SC" panose="00000500000000000000" pitchFamily="2" charset="-79"/>
                        </a:rPr>
                        <a:t>Seasides long ago – Magic Grandad </a:t>
                      </a:r>
                    </a:p>
                    <a:p>
                      <a:pPr marL="171450" indent="-171450">
                        <a:lnSpc>
                          <a:spcPct val="100000"/>
                        </a:lnSpc>
                        <a:spcBef>
                          <a:spcPts val="100"/>
                        </a:spcBef>
                        <a:spcAft>
                          <a:spcPts val="800"/>
                        </a:spcAft>
                        <a:buFont typeface="Courier New" panose="02070309020205020404" pitchFamily="49" charset="0"/>
                        <a:buChar char="o"/>
                      </a:pPr>
                      <a:r>
                        <a:rPr lang="en-US" sz="700" dirty="0">
                          <a:solidFill>
                            <a:schemeClr val="tx1"/>
                          </a:solidFill>
                        </a:rPr>
                        <a:t>Share non-fiction texts that offer an insight into contrasting environments.</a:t>
                      </a:r>
                    </a:p>
                    <a:p>
                      <a:pPr marL="171450" indent="-171450">
                        <a:lnSpc>
                          <a:spcPct val="100000"/>
                        </a:lnSpc>
                        <a:spcBef>
                          <a:spcPts val="100"/>
                        </a:spcBef>
                        <a:spcAft>
                          <a:spcPts val="800"/>
                        </a:spcAft>
                        <a:buFont typeface="Courier New" panose="02070309020205020404" pitchFamily="49" charset="0"/>
                        <a:buChar char="o"/>
                      </a:pPr>
                      <a:r>
                        <a:rPr lang="en-US" sz="700" dirty="0">
                          <a:solidFill>
                            <a:schemeClr val="tx1"/>
                          </a:solidFill>
                        </a:rPr>
                        <a:t>Listen to how children communicate their understanding of their own environment and contrasting environments through conversation and in play</a:t>
                      </a:r>
                      <a:r>
                        <a:rPr lang="en-US" sz="700" dirty="0" smtClean="0">
                          <a:solidFill>
                            <a:schemeClr val="tx1"/>
                          </a:solidFill>
                        </a:rPr>
                        <a:t>.</a:t>
                      </a:r>
                    </a:p>
                    <a:p>
                      <a:pPr marL="171450" indent="-171450">
                        <a:lnSpc>
                          <a:spcPct val="100000"/>
                        </a:lnSpc>
                        <a:spcBef>
                          <a:spcPts val="100"/>
                        </a:spcBef>
                        <a:spcAft>
                          <a:spcPts val="800"/>
                        </a:spcAft>
                        <a:buFont typeface="Courier New" panose="02070309020205020404" pitchFamily="49" charset="0"/>
                        <a:buChar char="o"/>
                      </a:pPr>
                      <a:r>
                        <a:rPr lang="en-GB" sz="700" b="0" dirty="0" smtClean="0">
                          <a:solidFill>
                            <a:schemeClr val="tx1"/>
                          </a:solidFill>
                          <a:effectLst/>
                          <a:latin typeface="+mn-lt"/>
                          <a:ea typeface="Calibri" panose="020F0502020204030204" pitchFamily="34" charset="0"/>
                          <a:cs typeface="Amatic SC" panose="00000500000000000000" pitchFamily="2" charset="-79"/>
                        </a:rPr>
                        <a:t>Discuss different religions in this country and compare </a:t>
                      </a:r>
                      <a:endParaRPr lang="en-GB" sz="700" b="0" dirty="0">
                        <a:solidFill>
                          <a:schemeClr val="tx1"/>
                        </a:solidFill>
                        <a:effectLst/>
                        <a:latin typeface="+mn-lt"/>
                        <a:ea typeface="Calibri" panose="020F0502020204030204" pitchFamily="34" charset="0"/>
                        <a:cs typeface="Amatic SC" panose="00000500000000000000" pitchFamily="2" charset="-79"/>
                      </a:endParaRPr>
                    </a:p>
                    <a:p>
                      <a:pPr marL="0" indent="0">
                        <a:lnSpc>
                          <a:spcPct val="100000"/>
                        </a:lnSpc>
                        <a:spcBef>
                          <a:spcPts val="100"/>
                        </a:spcBef>
                        <a:spcAft>
                          <a:spcPts val="800"/>
                        </a:spcAft>
                        <a:buFont typeface="Courier New" panose="02070309020205020404" pitchFamily="49" charset="0"/>
                        <a:buNone/>
                      </a:pPr>
                      <a:endParaRPr lang="en-GB" sz="7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r h="0">
                <a:tc vMerge="1">
                  <a:txBody>
                    <a:bodyPr/>
                    <a:lstStyle/>
                    <a:p>
                      <a:pPr algn="ctr"/>
                      <a:r>
                        <a:rPr lang="en-US" sz="2400" b="1" dirty="0">
                          <a:latin typeface="Amatic SC" panose="00000500000000000000" pitchFamily="2" charset="-79"/>
                          <a:cs typeface="Amatic SC" panose="00000500000000000000" pitchFamily="2" charset="-79"/>
                        </a:rPr>
                        <a:t>RE / Festivals </a:t>
                      </a:r>
                    </a:p>
                    <a:p>
                      <a:pPr algn="ctr"/>
                      <a:r>
                        <a:rPr lang="en-US" sz="1100" dirty="0"/>
                        <a:t>RE is a compulsory part of the basic curriculum for all Reception age pupils, and should be taught according to this Agreed Syllabus for RE.</a:t>
                      </a:r>
                      <a:endParaRPr lang="en-GB" sz="11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All Saints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Harvest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1" dirty="0">
                          <a:solidFill>
                            <a:schemeClr val="tx1"/>
                          </a:solidFill>
                          <a:effectLst/>
                          <a:latin typeface="+mn-lt"/>
                          <a:ea typeface="Calibri" panose="020F0502020204030204" pitchFamily="34" charset="0"/>
                          <a:cs typeface="Amatic SC" panose="00000500000000000000" pitchFamily="2" charset="-79"/>
                        </a:rPr>
                        <a:t>Remembrance</a:t>
                      </a:r>
                      <a:r>
                        <a:rPr lang="en-GB" sz="800" b="1" baseline="0" dirty="0">
                          <a:solidFill>
                            <a:schemeClr val="tx1"/>
                          </a:solidFill>
                          <a:effectLst/>
                          <a:latin typeface="+mn-lt"/>
                          <a:ea typeface="Calibri" panose="020F0502020204030204" pitchFamily="34" charset="0"/>
                          <a:cs typeface="Amatic SC" panose="00000500000000000000" pitchFamily="2" charset="-79"/>
                        </a:rPr>
                        <a:t> Day</a:t>
                      </a:r>
                      <a:endParaRPr lang="en-GB" sz="800" b="1"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b="1" dirty="0">
                          <a:solidFill>
                            <a:schemeClr val="bg1">
                              <a:lumMod val="50000"/>
                            </a:schemeClr>
                          </a:solidFill>
                          <a:latin typeface="+mn-lt"/>
                        </a:rPr>
                        <a:t>Which people are special and why?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Hannukah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err="1">
                          <a:solidFill>
                            <a:schemeClr val="tx1"/>
                          </a:solidFill>
                          <a:effectLst/>
                          <a:latin typeface="+mn-lt"/>
                          <a:ea typeface="Calibri" panose="020F0502020204030204" pitchFamily="34" charset="0"/>
                          <a:cs typeface="Amatic SC" panose="00000500000000000000" pitchFamily="2" charset="-79"/>
                        </a:rPr>
                        <a:t>Hannukah</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Bonfire Night</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Christmas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David </a:t>
                      </a:r>
                      <a:r>
                        <a:rPr lang="en-US" sz="800" dirty="0">
                          <a:solidFill>
                            <a:schemeClr val="tx1"/>
                          </a:solidFill>
                          <a:latin typeface="+mn-lt"/>
                          <a:cs typeface="Amatic SC" panose="00000500000000000000" pitchFamily="2" charset="-79"/>
                        </a:rPr>
                        <a:t>Attenborough</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b="0" dirty="0" smtClean="0">
                          <a:solidFill>
                            <a:schemeClr val="tx1"/>
                          </a:solidFill>
                          <a:effectLst/>
                          <a:latin typeface="+mn-lt"/>
                          <a:ea typeface="Calibri" panose="020F0502020204030204" pitchFamily="34" charset="0"/>
                          <a:cs typeface="Amatic SC" panose="00000500000000000000" pitchFamily="2" charset="-79"/>
                        </a:rPr>
                        <a:t>St </a:t>
                      </a:r>
                      <a:r>
                        <a:rPr lang="en-GB" sz="800" b="0" dirty="0">
                          <a:solidFill>
                            <a:schemeClr val="tx1"/>
                          </a:solidFill>
                          <a:effectLst/>
                          <a:latin typeface="+mn-lt"/>
                          <a:ea typeface="Calibri" panose="020F0502020204030204" pitchFamily="34" charset="0"/>
                          <a:cs typeface="Amatic SC" panose="00000500000000000000" pitchFamily="2" charset="-79"/>
                        </a:rPr>
                        <a:t>David’s Day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Palm </a:t>
                      </a:r>
                      <a:r>
                        <a:rPr lang="en-US" sz="800" b="0" dirty="0" smtClean="0">
                          <a:solidFill>
                            <a:schemeClr val="tx1"/>
                          </a:solidFill>
                          <a:effectLst/>
                          <a:latin typeface="+mn-lt"/>
                          <a:ea typeface="Calibri" panose="020F0502020204030204" pitchFamily="34" charset="0"/>
                          <a:cs typeface="Amatic SC" panose="00000500000000000000" pitchFamily="2" charset="-79"/>
                        </a:rPr>
                        <a:t>Sunday</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smtClean="0">
                          <a:solidFill>
                            <a:schemeClr val="tx1"/>
                          </a:solidFill>
                          <a:effectLst/>
                          <a:latin typeface="+mn-lt"/>
                          <a:ea typeface="Calibri" panose="020F0502020204030204" pitchFamily="34" charset="0"/>
                          <a:cs typeface="Amatic SC" panose="00000500000000000000" pitchFamily="2" charset="-79"/>
                        </a:rPr>
                        <a:t>Shrove Tuesday</a:t>
                      </a:r>
                      <a:r>
                        <a:rPr lang="en-US" sz="800" b="0" baseline="0" dirty="0" smtClean="0">
                          <a:solidFill>
                            <a:schemeClr val="tx1"/>
                          </a:solidFill>
                          <a:effectLst/>
                          <a:latin typeface="+mn-lt"/>
                          <a:ea typeface="Calibri" panose="020F0502020204030204" pitchFamily="34" charset="0"/>
                          <a:cs typeface="Amatic SC" panose="00000500000000000000" pitchFamily="2" charset="-79"/>
                        </a:rPr>
                        <a:t> </a:t>
                      </a:r>
                      <a:endParaRPr lang="en-US"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Passover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Easter </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800" b="0" dirty="0">
                          <a:solidFill>
                            <a:schemeClr val="tx1"/>
                          </a:solidFill>
                          <a:effectLst/>
                          <a:latin typeface="+mn-lt"/>
                          <a:ea typeface="Calibri" panose="020F0502020204030204" pitchFamily="34" charset="0"/>
                          <a:cs typeface="Amatic SC" panose="00000500000000000000" pitchFamily="2" charset="-79"/>
                        </a:rPr>
                        <a:t>Start of Ramadan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800" b="1"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dirty="0">
                          <a:solidFill>
                            <a:schemeClr val="tx1"/>
                          </a:solidFill>
                          <a:effectLst/>
                          <a:latin typeface="+mn-lt"/>
                          <a:ea typeface="Calibri" panose="020F0502020204030204" pitchFamily="34" charset="0"/>
                          <a:cs typeface="Amatic SC" panose="00000500000000000000" pitchFamily="2" charset="-79"/>
                        </a:rPr>
                        <a:t>Neil Armstrong</a:t>
                      </a:r>
                      <a:endParaRPr lang="en-GB" sz="800" b="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rPr>
                        <a:t>Being special: where do we belong?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lumMod val="50000"/>
                          </a:schemeClr>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Eid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1" dirty="0" err="1">
                          <a:solidFill>
                            <a:schemeClr val="bg1">
                              <a:lumMod val="50000"/>
                            </a:schemeClr>
                          </a:solidFill>
                          <a:effectLst/>
                          <a:latin typeface="+mn-lt"/>
                          <a:ea typeface="Calibri" panose="020F0502020204030204" pitchFamily="34" charset="0"/>
                          <a:cs typeface="Amatic SC" panose="00000500000000000000" pitchFamily="2" charset="-79"/>
                        </a:rPr>
                        <a:t>Shavouot</a:t>
                      </a:r>
                      <a:r>
                        <a:rPr lang="en-US" sz="1000" b="1" dirty="0">
                          <a:solidFill>
                            <a:schemeClr val="bg1">
                              <a:lumMod val="50000"/>
                            </a:schemeClr>
                          </a:solidFill>
                          <a:effectLst/>
                          <a:latin typeface="+mn-lt"/>
                          <a:ea typeface="Calibri" panose="020F0502020204030204" pitchFamily="34" charset="0"/>
                          <a:cs typeface="Amatic SC" panose="00000500000000000000" pitchFamily="2" charset="-79"/>
                        </a:rPr>
                        <a:t> </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1000" b="1" dirty="0">
                          <a:solidFill>
                            <a:schemeClr val="bg1">
                              <a:lumMod val="50000"/>
                            </a:schemeClr>
                          </a:solidFill>
                        </a:rPr>
                        <a:t>What is special about our world?</a:t>
                      </a:r>
                      <a:endParaRPr lang="en-GB" sz="10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800" b="1" dirty="0">
                          <a:solidFill>
                            <a:schemeClr val="tx1"/>
                          </a:solidFill>
                          <a:latin typeface="+mn-lt"/>
                        </a:rPr>
                        <a:t>Mary </a:t>
                      </a:r>
                      <a:r>
                        <a:rPr lang="en-US" sz="800" b="1" dirty="0" err="1">
                          <a:solidFill>
                            <a:schemeClr val="tx1"/>
                          </a:solidFill>
                          <a:latin typeface="+mn-lt"/>
                        </a:rPr>
                        <a:t>Anning</a:t>
                      </a:r>
                      <a:endParaRPr lang="en-US" sz="800" b="1" dirty="0">
                        <a:solidFill>
                          <a:schemeClr val="tx1"/>
                        </a:solidFill>
                        <a:latin typeface="+mn-lt"/>
                      </a:endParaRPr>
                    </a:p>
                    <a:p>
                      <a:pPr algn="ctr"/>
                      <a:endParaRPr lang="en-GB" sz="800" b="1" dirty="0">
                        <a:solidFill>
                          <a:schemeClr val="bg1">
                            <a:lumMod val="50000"/>
                          </a:schemeClr>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0415482"/>
                  </a:ext>
                </a:extLst>
              </a:tr>
            </a:tbl>
          </a:graphicData>
        </a:graphic>
      </p:graphicFrame>
      <p:pic>
        <p:nvPicPr>
          <p:cNvPr id="7" name="Picture 6">
            <a:extLst>
              <a:ext uri="{FF2B5EF4-FFF2-40B4-BE49-F238E27FC236}">
                <a16:creationId xmlns:a16="http://schemas.microsoft.com/office/drawing/2014/main" id="{6A4A8A9C-972D-46D6-8C37-C4CB58E0C0A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465" y="51507"/>
            <a:ext cx="628409" cy="628409"/>
          </a:xfrm>
          <a:prstGeom prst="rect">
            <a:avLst/>
          </a:prstGeom>
        </p:spPr>
      </p:pic>
      <p:pic>
        <p:nvPicPr>
          <p:cNvPr id="8" name="Picture 7" descr="Description: MR 26 Jan WH Prima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65" y="317384"/>
            <a:ext cx="933450" cy="638175"/>
          </a:xfrm>
          <a:prstGeom prst="rect">
            <a:avLst/>
          </a:prstGeom>
          <a:noFill/>
          <a:ln>
            <a:noFill/>
          </a:ln>
        </p:spPr>
      </p:pic>
    </p:spTree>
    <p:extLst>
      <p:ext uri="{BB962C8B-B14F-4D97-AF65-F5344CB8AC3E}">
        <p14:creationId xmlns:p14="http://schemas.microsoft.com/office/powerpoint/2010/main" val="2315999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500BA135-2A8E-4816-AC4A-715A44382B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9413751" y="-384842"/>
            <a:ext cx="2983308" cy="314694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1494940128"/>
              </p:ext>
            </p:extLst>
          </p:nvPr>
        </p:nvGraphicFramePr>
        <p:xfrm>
          <a:off x="366318" y="524472"/>
          <a:ext cx="11459364" cy="7108839"/>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40848">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2">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6">
                  <a:txBody>
                    <a:bodyPr/>
                    <a:lstStyle/>
                    <a:p>
                      <a:pPr algn="ctr"/>
                      <a:r>
                        <a:rPr lang="en-US" sz="1400" dirty="0"/>
                        <a:t>The development of children’s artistic and cultural awareness supports </a:t>
                      </a:r>
                      <a:r>
                        <a:rPr lang="en-US" sz="1400" b="1" dirty="0"/>
                        <a:t>their imagination and creativity</a:t>
                      </a:r>
                      <a:r>
                        <a:rPr lang="en-US" sz="1400" dirty="0"/>
                        <a:t>. </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049813326"/>
                  </a:ext>
                </a:extLst>
              </a:tr>
              <a:tr h="0">
                <a:tc vMerge="1">
                  <a:txBody>
                    <a:bodyPr/>
                    <a:lstStyle/>
                    <a:p>
                      <a:pPr algn="ctr"/>
                      <a:r>
                        <a:rPr lang="en-US" sz="2400" b="1" dirty="0">
                          <a:latin typeface="Amatic SC" panose="00000500000000000000" pitchFamily="2" charset="-79"/>
                          <a:cs typeface="Amatic SC" panose="00000500000000000000" pitchFamily="2" charset="-79"/>
                        </a:rPr>
                        <a:t>Expressive Arts and Design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800" i="1" dirty="0">
                          <a:solidFill>
                            <a:schemeClr val="tx1"/>
                          </a:solidFill>
                          <a:latin typeface="+mn-lt"/>
                        </a:rPr>
                        <a:t>Painting, 3D modelling, messy play, collage, cutting, drama, role play, threading, moving to music, clay sculptures, following music patterns with instruments, singing songs linked to topics, making instruments, percussion.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i="1" dirty="0">
                        <a:solidFill>
                          <a:schemeClr val="tx1"/>
                        </a:solidFill>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i="1" dirty="0"/>
                        <a:t>Children to produce a piece of art work each half term to be displayed for ‘Celebration wall’ for school / parents  to show how drawings have developed  - lots of  links to Fine Motor Skills. Children to explain their work to others. Children will have opportunities to learn and perform songs, nursery rhymes and poetry linked to their work / interests and passions. </a:t>
                      </a:r>
                      <a:endParaRPr lang="en-GB" sz="800" b="0" i="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1100" dirty="0">
                          <a:solidFill>
                            <a:schemeClr val="tx1"/>
                          </a:solidFill>
                        </a:rPr>
                        <a:t> Join in with songs; beginning to mix colours, join in with role play games and use resources available for props; build models using construction equipment.</a:t>
                      </a:r>
                    </a:p>
                    <a:p>
                      <a:pPr algn="ctr"/>
                      <a:r>
                        <a:rPr lang="en-US" sz="1100" dirty="0">
                          <a:solidFill>
                            <a:schemeClr val="tx1"/>
                          </a:solidFill>
                        </a:rPr>
                        <a:t>Sing call-and-response songs, so that children can echo phrases of songs you sing.</a:t>
                      </a:r>
                      <a:endParaRPr lang="en-GB" sz="1100" dirty="0">
                        <a:solidFill>
                          <a:schemeClr val="tx1"/>
                        </a:solidFill>
                      </a:endParaRPr>
                    </a:p>
                    <a:p>
                      <a:pPr algn="ctr"/>
                      <a:r>
                        <a:rPr lang="en-US" sz="1100" dirty="0">
                          <a:solidFill>
                            <a:schemeClr val="tx1"/>
                          </a:solidFill>
                        </a:rPr>
                        <a:t>Self-portraits, junk modelling, take picture of children’s creations and record them explaining what they did.</a:t>
                      </a:r>
                    </a:p>
                    <a:p>
                      <a:pPr algn="ctr"/>
                      <a:r>
                        <a:rPr lang="en-US" sz="1100" dirty="0">
                          <a:solidFill>
                            <a:schemeClr val="tx1"/>
                          </a:solidFill>
                        </a:rPr>
                        <a:t>Julia Donaldson songs Exploring sounds and how they can be changed, tapping out of simple rhythms. </a:t>
                      </a:r>
                    </a:p>
                    <a:p>
                      <a:pPr algn="ctr"/>
                      <a:r>
                        <a:rPr lang="en-US" sz="1100" dirty="0">
                          <a:solidFill>
                            <a:schemeClr val="tx1"/>
                          </a:solidFill>
                        </a:rPr>
                        <a:t>Provide opportunities to work together to develop and realise creative ideas. </a:t>
                      </a:r>
                    </a:p>
                    <a:p>
                      <a:pPr algn="ctr"/>
                      <a:r>
                        <a:rPr lang="en-US" sz="1100" dirty="0">
                          <a:solidFill>
                            <a:schemeClr val="tx1"/>
                          </a:solidFill>
                        </a:rPr>
                        <a:t>Superhero masks.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Use different textures and materials to make houses for the three little pigs and bridges for the Three Billy Goats</a:t>
                      </a:r>
                    </a:p>
                    <a:p>
                      <a:pPr algn="ctr">
                        <a:lnSpc>
                          <a:spcPct val="107000"/>
                        </a:lnSpc>
                        <a:spcAft>
                          <a:spcPts val="800"/>
                        </a:spcAft>
                      </a:pPr>
                      <a:r>
                        <a:rPr lang="en-GB" sz="1100" dirty="0">
                          <a:solidFill>
                            <a:schemeClr val="tx1"/>
                          </a:solidFill>
                        </a:rPr>
                        <a:t>Listen to music and make their own dances in response.</a:t>
                      </a:r>
                    </a:p>
                    <a:p>
                      <a:pPr algn="ctr">
                        <a:lnSpc>
                          <a:spcPct val="107000"/>
                        </a:lnSpc>
                        <a:spcAft>
                          <a:spcPts val="800"/>
                        </a:spcAft>
                      </a:pPr>
                      <a:r>
                        <a:rPr lang="en-US" sz="1100" dirty="0" smtClean="0">
                          <a:solidFill>
                            <a:schemeClr val="tx1"/>
                          </a:solidFill>
                        </a:rPr>
                        <a:t>Firework </a:t>
                      </a:r>
                      <a:r>
                        <a:rPr lang="en-US" sz="1100" dirty="0">
                          <a:solidFill>
                            <a:schemeClr val="tx1"/>
                          </a:solidFill>
                        </a:rPr>
                        <a:t>pictures, Christmas decorations, Christmas cards, Divas, Christmas songs/poems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 </a:t>
                      </a:r>
                      <a:r>
                        <a:rPr lang="en-US" sz="1100" dirty="0">
                          <a:solidFill>
                            <a:schemeClr val="tx1"/>
                          </a:solidFill>
                        </a:rPr>
                        <a:t>The use of story maps, props, puppets &amp; story bags will encourage children to retell, invent and adapt stories.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rPr>
                        <a:t>Role Play Party’s and Celebrations Role Play of The Nativity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100" dirty="0" smtClean="0">
                          <a:solidFill>
                            <a:schemeClr val="tx1"/>
                          </a:solidFill>
                        </a:rPr>
                        <a:t>Animal </a:t>
                      </a:r>
                      <a:r>
                        <a:rPr lang="en-GB" sz="1100" dirty="0">
                          <a:solidFill>
                            <a:schemeClr val="tx1"/>
                          </a:solidFill>
                        </a:rPr>
                        <a:t>prints </a:t>
                      </a:r>
                      <a:endParaRPr lang="en-GB" sz="110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GB" sz="1100" dirty="0" smtClean="0">
                          <a:solidFill>
                            <a:schemeClr val="tx1"/>
                          </a:solidFill>
                        </a:rPr>
                        <a:t>Learn a traditional African song and dance and perform it / </a:t>
                      </a:r>
                      <a:r>
                        <a:rPr lang="en-US" sz="1100" dirty="0" smtClean="0">
                          <a:solidFill>
                            <a:schemeClr val="tx1"/>
                          </a:solidFill>
                        </a:rPr>
                        <a:t>Encourage children to create their own music. </a:t>
                      </a:r>
                      <a:endParaRPr lang="en-GB" sz="1100" dirty="0" smtClean="0">
                        <a:solidFill>
                          <a:schemeClr val="tx1"/>
                        </a:solidFill>
                      </a:endParaRPr>
                    </a:p>
                    <a:p>
                      <a:pPr algn="ctr">
                        <a:lnSpc>
                          <a:spcPct val="107000"/>
                        </a:lnSpc>
                        <a:spcAft>
                          <a:spcPts val="800"/>
                        </a:spcAft>
                      </a:pPr>
                      <a:r>
                        <a:rPr lang="en-GB" sz="1100" dirty="0" smtClean="0">
                          <a:solidFill>
                            <a:schemeClr val="tx1"/>
                          </a:solidFill>
                        </a:rPr>
                        <a:t>Collage </a:t>
                      </a:r>
                      <a:r>
                        <a:rPr lang="en-GB" sz="1100" dirty="0">
                          <a:solidFill>
                            <a:schemeClr val="tx1"/>
                          </a:solidFill>
                        </a:rPr>
                        <a:t>owls / symmetrical butterflies </a:t>
                      </a:r>
                      <a:endParaRPr lang="en-GB" sz="1100" dirty="0" smtClean="0">
                        <a:solidFill>
                          <a:schemeClr val="tx1"/>
                        </a:solidFill>
                      </a:endParaRPr>
                    </a:p>
                    <a:p>
                      <a:pPr marL="0" marR="0" indent="0" algn="ctr" defTabSz="914400" rtl="0" eaLnBrk="1" fontAlgn="auto" latinLnBrk="0" hangingPunct="1">
                        <a:lnSpc>
                          <a:spcPct val="107000"/>
                        </a:lnSpc>
                        <a:spcBef>
                          <a:spcPts val="0"/>
                        </a:spcBef>
                        <a:spcAft>
                          <a:spcPts val="800"/>
                        </a:spcAft>
                        <a:buClrTx/>
                        <a:buSzTx/>
                        <a:buFontTx/>
                        <a:buNone/>
                        <a:tabLst/>
                        <a:defRPr/>
                      </a:pPr>
                      <a:r>
                        <a:rPr lang="en-US" sz="1100" dirty="0" smtClean="0">
                          <a:solidFill>
                            <a:schemeClr val="tx1"/>
                          </a:solidFill>
                        </a:rPr>
                        <a:t>Exploration of other countries – dressing up in different costumes.</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Children will be encouraged to select the tools and techniques they need to assemble materials that they are using </a:t>
                      </a:r>
                      <a:r>
                        <a:rPr lang="en-GB" sz="1100" dirty="0" err="1">
                          <a:solidFill>
                            <a:schemeClr val="tx1"/>
                          </a:solidFill>
                        </a:rPr>
                        <a:t>e.g</a:t>
                      </a:r>
                      <a:r>
                        <a:rPr lang="en-GB" sz="1100" dirty="0">
                          <a:solidFill>
                            <a:schemeClr val="tx1"/>
                          </a:solidFill>
                        </a:rPr>
                        <a:t> creating animal masks.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rPr>
                        <a:t>Making lanterns, Chinese writing, puppet making, Chinese music and composition</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smtClean="0">
                          <a:solidFill>
                            <a:schemeClr val="tx1"/>
                          </a:solidFill>
                        </a:rPr>
                        <a:t>Finger </a:t>
                      </a:r>
                      <a:r>
                        <a:rPr lang="en-US" sz="1100" dirty="0">
                          <a:solidFill>
                            <a:schemeClr val="tx1"/>
                          </a:solidFill>
                        </a:rPr>
                        <a:t>Puppets </a:t>
                      </a:r>
                      <a:r>
                        <a:rPr lang="en-US" sz="1100" dirty="0" smtClean="0">
                          <a:solidFill>
                            <a:schemeClr val="tx1"/>
                          </a:solidFill>
                        </a:rPr>
                        <a:t>– DT </a:t>
                      </a:r>
                      <a:endParaRPr lang="en-US" sz="1100" dirty="0">
                        <a:solidFill>
                          <a:schemeClr val="tx1"/>
                        </a:solidFill>
                      </a:endParaRP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Teach children different techniques for joining materials, such as how to use adhesive tape and different sorts of glue. </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GB" sz="1100" dirty="0">
                          <a:solidFill>
                            <a:schemeClr val="tx1"/>
                          </a:solidFill>
                        </a:rPr>
                        <a:t>Make different textures; make  patterns using different </a:t>
                      </a:r>
                      <a:r>
                        <a:rPr lang="en-GB" sz="1100" dirty="0" smtClean="0">
                          <a:solidFill>
                            <a:schemeClr val="tx1"/>
                          </a:solidFill>
                        </a:rPr>
                        <a:t>colours</a:t>
                      </a:r>
                    </a:p>
                    <a:p>
                      <a:pPr algn="ctr">
                        <a:lnSpc>
                          <a:spcPct val="107000"/>
                        </a:lnSpc>
                        <a:spcAft>
                          <a:spcPts val="800"/>
                        </a:spcAft>
                      </a:pPr>
                      <a:r>
                        <a:rPr lang="en-GB" sz="1100" dirty="0" smtClean="0">
                          <a:solidFill>
                            <a:schemeClr val="tx1"/>
                          </a:solidFill>
                        </a:rPr>
                        <a:t>Finger</a:t>
                      </a:r>
                      <a:r>
                        <a:rPr lang="en-US" sz="1100" dirty="0" smtClean="0">
                          <a:solidFill>
                            <a:schemeClr val="tx1"/>
                          </a:solidFill>
                        </a:rPr>
                        <a:t> </a:t>
                      </a:r>
                      <a:r>
                        <a:rPr lang="en-US" sz="1100" dirty="0">
                          <a:solidFill>
                            <a:schemeClr val="tx1"/>
                          </a:solidFill>
                        </a:rPr>
                        <a:t>Puppets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Teach children different techniques for joining materials, such as how to use adhesive tape and different sorts of glue. </a:t>
                      </a:r>
                      <a:endParaRPr lang="en-GB" sz="1100" dirty="0">
                        <a:solidFill>
                          <a:schemeClr val="tx1"/>
                        </a:solidFill>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GB" sz="1100" dirty="0">
                          <a:solidFill>
                            <a:schemeClr val="tx1"/>
                          </a:solidFill>
                        </a:rPr>
                        <a:t>Collage-farm animals / Making houses. </a:t>
                      </a:r>
                      <a:r>
                        <a:rPr lang="en-US" sz="1100" dirty="0">
                          <a:solidFill>
                            <a:schemeClr val="tx1"/>
                          </a:solidFill>
                        </a:rPr>
                        <a:t>Pastel drawings, printing, patterns on Easter eggs, Life cycles, Flowers-Sun flowers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1100" dirty="0">
                          <a:solidFill>
                            <a:schemeClr val="tx1"/>
                          </a:solidFill>
                        </a:rPr>
                        <a:t>Mother’s Day crafts Easter crafts Home Corner role play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Artwork themed around Eric Carle / The Seasons – Art</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1100" dirty="0">
                          <a:solidFill>
                            <a:schemeClr val="tx1"/>
                          </a:solidFill>
                        </a:rPr>
                        <a:t>Provide a wide range of props for play which encourage imagination.</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100" dirty="0">
                          <a:solidFill>
                            <a:schemeClr val="tx1"/>
                          </a:solidFill>
                        </a:rPr>
                        <a:t>  Design and make rockets. Design and make objects they may need in space, thinking about form and function. </a:t>
                      </a:r>
                    </a:p>
                    <a:p>
                      <a:pPr algn="ctr"/>
                      <a:endParaRPr lang="en-GB" sz="1100" dirty="0">
                        <a:solidFill>
                          <a:schemeClr val="tx1"/>
                        </a:solidFill>
                      </a:endParaRPr>
                    </a:p>
                    <a:p>
                      <a:pPr algn="ctr"/>
                      <a:r>
                        <a:rPr lang="en-US" sz="1100" dirty="0" smtClean="0"/>
                        <a:t>Junk </a:t>
                      </a:r>
                      <a:r>
                        <a:rPr lang="en-US" sz="1100" dirty="0"/>
                        <a:t>modelling, houses, bridges boats and transport. </a:t>
                      </a:r>
                    </a:p>
                    <a:p>
                      <a:pPr algn="ctr"/>
                      <a:endParaRPr lang="en-US" sz="1100" dirty="0">
                        <a:solidFill>
                          <a:schemeClr val="tx1"/>
                        </a:solidFill>
                      </a:endParaRPr>
                    </a:p>
                    <a:p>
                      <a:pPr algn="ctr"/>
                      <a:r>
                        <a:rPr lang="en-US" sz="1100" dirty="0" smtClean="0"/>
                        <a:t>Retelling </a:t>
                      </a:r>
                      <a:r>
                        <a:rPr lang="en-US" sz="1100" dirty="0"/>
                        <a:t>familiar stories Creating outer of space pictures </a:t>
                      </a:r>
                      <a:endParaRPr lang="en-US" sz="1100" dirty="0" smtClean="0"/>
                    </a:p>
                    <a:p>
                      <a:pPr algn="ctr"/>
                      <a:endParaRPr lang="en-US" sz="1100" dirty="0"/>
                    </a:p>
                    <a:p>
                      <a:pPr algn="ctr"/>
                      <a:r>
                        <a:rPr lang="en-US" sz="1100" dirty="0"/>
                        <a:t>Provide children with a range of materials for children to construct with.</a:t>
                      </a: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100" dirty="0">
                          <a:solidFill>
                            <a:srgbClr val="FF0000"/>
                          </a:solidFill>
                        </a:rPr>
                        <a:t>Dinosaur</a:t>
                      </a:r>
                      <a:r>
                        <a:rPr lang="en-US" sz="1100" baseline="0" dirty="0">
                          <a:solidFill>
                            <a:srgbClr val="FF0000"/>
                          </a:solidFill>
                        </a:rPr>
                        <a:t> fossils- salt dough</a:t>
                      </a:r>
                      <a:endParaRPr lang="en-US" sz="1100" dirty="0">
                        <a:solidFill>
                          <a:srgbClr val="FF0000"/>
                        </a:solidFill>
                      </a:endParaRPr>
                    </a:p>
                    <a:p>
                      <a:pPr algn="ctr"/>
                      <a:endParaRPr lang="en-US" sz="1100" dirty="0">
                        <a:solidFill>
                          <a:srgbClr val="FF0000"/>
                        </a:solidFill>
                      </a:endParaRPr>
                    </a:p>
                    <a:p>
                      <a:pPr algn="ctr"/>
                      <a:r>
                        <a:rPr lang="en-US" sz="1100" dirty="0">
                          <a:solidFill>
                            <a:srgbClr val="FF0000"/>
                          </a:solidFill>
                        </a:rPr>
                        <a:t>Puppet shows: Provide a wide range of props for play which encourage imagination-</a:t>
                      </a:r>
                      <a:r>
                        <a:rPr lang="en-US" sz="1100" baseline="0" dirty="0">
                          <a:solidFill>
                            <a:srgbClr val="FF0000"/>
                          </a:solidFill>
                        </a:rPr>
                        <a:t> dinosaurs</a:t>
                      </a:r>
                    </a:p>
                    <a:p>
                      <a:pPr algn="ctr"/>
                      <a:endParaRPr lang="en-US" sz="1100" baseline="0" dirty="0"/>
                    </a:p>
                    <a:p>
                      <a:pPr algn="ctr"/>
                      <a:r>
                        <a:rPr lang="en-US" sz="1100" baseline="0" dirty="0" err="1"/>
                        <a:t>Minibeast</a:t>
                      </a:r>
                      <a:r>
                        <a:rPr lang="en-US" sz="1100" baseline="0" dirty="0"/>
                        <a:t> crafts</a:t>
                      </a:r>
                      <a:endParaRPr lang="en-US" sz="1100" dirty="0"/>
                    </a:p>
                    <a:p>
                      <a:pPr algn="ctr"/>
                      <a:endParaRPr lang="en-US" sz="1100" dirty="0">
                        <a:solidFill>
                          <a:srgbClr val="FF0000"/>
                        </a:solidFill>
                      </a:endParaRPr>
                    </a:p>
                    <a:p>
                      <a:pPr algn="ctr"/>
                      <a:r>
                        <a:rPr lang="en-US" sz="1100" dirty="0">
                          <a:solidFill>
                            <a:srgbClr val="FF0000"/>
                          </a:solidFill>
                        </a:rPr>
                        <a:t>Salt dough fossils </a:t>
                      </a:r>
                    </a:p>
                    <a:p>
                      <a:pPr algn="ctr"/>
                      <a:endParaRPr lang="en-US" sz="1100" dirty="0">
                        <a:solidFill>
                          <a:srgbClr val="FF0000"/>
                        </a:solidFill>
                      </a:endParaRPr>
                    </a:p>
                    <a:p>
                      <a:pPr algn="ctr"/>
                      <a:r>
                        <a:rPr lang="en-US" sz="1100" dirty="0" err="1">
                          <a:solidFill>
                            <a:srgbClr val="FF0000"/>
                          </a:solidFill>
                        </a:rPr>
                        <a:t>Colour</a:t>
                      </a:r>
                      <a:r>
                        <a:rPr lang="en-US" sz="1100" dirty="0">
                          <a:solidFill>
                            <a:srgbClr val="FF0000"/>
                          </a:solidFill>
                        </a:rPr>
                        <a:t> mixing</a:t>
                      </a:r>
                    </a:p>
                    <a:p>
                      <a:pPr algn="ctr"/>
                      <a:endParaRPr lang="en-US" sz="1100" dirty="0">
                        <a:solidFill>
                          <a:srgbClr val="FF0000"/>
                        </a:solidFill>
                      </a:endParaRPr>
                    </a:p>
                    <a:p>
                      <a:pPr algn="ctr"/>
                      <a:r>
                        <a:rPr lang="en-US" sz="1100" dirty="0">
                          <a:solidFill>
                            <a:srgbClr val="FF0000"/>
                          </a:solidFill>
                        </a:rPr>
                        <a:t>Father’s </a:t>
                      </a:r>
                    </a:p>
                    <a:p>
                      <a:pPr algn="ctr"/>
                      <a:r>
                        <a:rPr lang="en-US" sz="1100" dirty="0">
                          <a:solidFill>
                            <a:srgbClr val="FF0000"/>
                          </a:solidFill>
                        </a:rPr>
                        <a:t>Day Crafts </a:t>
                      </a:r>
                    </a:p>
                    <a:p>
                      <a:pPr algn="ctr"/>
                      <a:endParaRPr lang="en-US" sz="1100" dirty="0">
                        <a:solidFill>
                          <a:srgbClr val="FF0000"/>
                        </a:solidFill>
                      </a:endParaRPr>
                    </a:p>
                    <a:p>
                      <a:pPr algn="ctr"/>
                      <a:r>
                        <a:rPr lang="en-US" sz="1100" dirty="0">
                          <a:solidFill>
                            <a:srgbClr val="FF0000"/>
                          </a:solidFill>
                        </a:rPr>
                        <a:t>Junk modelling dinosaurs</a:t>
                      </a:r>
                    </a:p>
                    <a:p>
                      <a:pPr algn="ctr"/>
                      <a:endParaRPr lang="en-US" sz="1100" dirty="0">
                        <a:solidFill>
                          <a:schemeClr val="tx1"/>
                        </a:solidFill>
                      </a:endParaRPr>
                    </a:p>
                    <a:p>
                      <a:pPr algn="ctr"/>
                      <a:endParaRPr lang="en-GB" sz="1100" dirty="0">
                        <a:solidFill>
                          <a:schemeClr val="tx1"/>
                        </a:solidFil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3076" name="Picture 4" descr="See the source image">
            <a:extLst>
              <a:ext uri="{FF2B5EF4-FFF2-40B4-BE49-F238E27FC236}">
                <a16:creationId xmlns:a16="http://schemas.microsoft.com/office/drawing/2014/main" id="{706D85D1-16BB-4B06-B2CA-7F9990E63E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720518"/>
            <a:ext cx="1915453" cy="191545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See the source image">
            <a:extLst>
              <a:ext uri="{FF2B5EF4-FFF2-40B4-BE49-F238E27FC236}">
                <a16:creationId xmlns:a16="http://schemas.microsoft.com/office/drawing/2014/main" id="{FDFD0639-DD35-4F11-8CAD-68D61E05E5A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2600" b="96200" l="3165" r="97046">
                        <a14:foregroundMark x1="11814" y1="28200" x2="11814" y2="28200"/>
                        <a14:foregroundMark x1="8228" y1="45200" x2="8228" y2="45200"/>
                        <a14:foregroundMark x1="3165" y1="54000" x2="3165" y2="55200"/>
                        <a14:foregroundMark x1="17722" y1="84200" x2="17722" y2="84200"/>
                        <a14:foregroundMark x1="49578" y1="96200" x2="49578" y2="96200"/>
                        <a14:foregroundMark x1="68987" y1="89200" x2="70042" y2="88800"/>
                        <a14:foregroundMark x1="93038" y1="76200" x2="93038" y2="74200"/>
                        <a14:foregroundMark x1="90295" y1="54800" x2="90295" y2="54800"/>
                        <a14:foregroundMark x1="61181" y1="6600" x2="61181" y2="6600"/>
                        <a14:foregroundMark x1="77215" y1="14800" x2="77215" y2="14800"/>
                        <a14:foregroundMark x1="55907" y1="2600" x2="55907" y2="2600"/>
                        <a14:foregroundMark x1="97046" y1="25800" x2="97046" y2="25800"/>
                      </a14:backgroundRemoval>
                    </a14:imgEffect>
                  </a14:imgLayer>
                </a14:imgProps>
              </a:ext>
              <a:ext uri="{28A0092B-C50C-407E-A947-70E740481C1C}">
                <a14:useLocalDpi xmlns:a14="http://schemas.microsoft.com/office/drawing/2010/main" val="0"/>
              </a:ext>
            </a:extLst>
          </a:blip>
          <a:srcRect/>
          <a:stretch>
            <a:fillRect/>
          </a:stretch>
        </p:blipFill>
        <p:spPr bwMode="auto">
          <a:xfrm>
            <a:off x="11353800" y="5324284"/>
            <a:ext cx="1243480" cy="1311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8E86068C-E4F3-4063-B847-D2FC77DC8B12}"/>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360602" y="68137"/>
            <a:ext cx="614034" cy="614034"/>
          </a:xfrm>
          <a:prstGeom prst="rect">
            <a:avLst/>
          </a:prstGeom>
        </p:spPr>
      </p:pic>
      <p:pic>
        <p:nvPicPr>
          <p:cNvPr id="5" name="Picture 4">
            <a:extLst>
              <a:ext uri="{FF2B5EF4-FFF2-40B4-BE49-F238E27FC236}">
                <a16:creationId xmlns:a16="http://schemas.microsoft.com/office/drawing/2014/main" id="{3F4432A0-F523-4F37-9145-061956227A8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20786153">
            <a:off x="2632469" y="222878"/>
            <a:ext cx="423530" cy="423530"/>
          </a:xfrm>
          <a:prstGeom prst="rect">
            <a:avLst/>
          </a:prstGeom>
        </p:spPr>
      </p:pic>
      <p:pic>
        <p:nvPicPr>
          <p:cNvPr id="12" name="Picture 11">
            <a:extLst>
              <a:ext uri="{FF2B5EF4-FFF2-40B4-BE49-F238E27FC236}">
                <a16:creationId xmlns:a16="http://schemas.microsoft.com/office/drawing/2014/main" id="{ABCC15F5-3ECD-4A4E-9645-0681E1EFA0DC}"/>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rot="658156">
            <a:off x="8327109" y="179118"/>
            <a:ext cx="423530" cy="423530"/>
          </a:xfrm>
          <a:prstGeom prst="rect">
            <a:avLst/>
          </a:prstGeom>
        </p:spPr>
      </p:pic>
      <p:pic>
        <p:nvPicPr>
          <p:cNvPr id="13" name="Picture 12" descr="Description: MR 26 Jan WH Primary"/>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2565" y="317384"/>
            <a:ext cx="933450" cy="638175"/>
          </a:xfrm>
          <a:prstGeom prst="rect">
            <a:avLst/>
          </a:prstGeom>
          <a:noFill/>
          <a:ln>
            <a:noFill/>
          </a:ln>
        </p:spPr>
      </p:pic>
    </p:spTree>
    <p:extLst>
      <p:ext uri="{BB962C8B-B14F-4D97-AF65-F5344CB8AC3E}">
        <p14:creationId xmlns:p14="http://schemas.microsoft.com/office/powerpoint/2010/main" val="15830675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62372"/>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586586501"/>
              </p:ext>
            </p:extLst>
          </p:nvPr>
        </p:nvGraphicFramePr>
        <p:xfrm>
          <a:off x="366318" y="506944"/>
          <a:ext cx="11459364" cy="5730240"/>
        </p:xfrm>
        <a:graphic>
          <a:graphicData uri="http://schemas.openxmlformats.org/drawingml/2006/table">
            <a:tbl>
              <a:tblPr firstRow="1" bandRow="1">
                <a:tableStyleId>{5C22544A-7EE6-4342-B048-85BDC9FD1C3A}</a:tableStyleId>
              </a:tblPr>
              <a:tblGrid>
                <a:gridCol w="1682603">
                  <a:extLst>
                    <a:ext uri="{9D8B030D-6E8A-4147-A177-3AD203B41FA5}">
                      <a16:colId xmlns:a16="http://schemas.microsoft.com/office/drawing/2014/main" val="385991600"/>
                    </a:ext>
                  </a:extLst>
                </a:gridCol>
                <a:gridCol w="1591501">
                  <a:extLst>
                    <a:ext uri="{9D8B030D-6E8A-4147-A177-3AD203B41FA5}">
                      <a16:colId xmlns:a16="http://schemas.microsoft.com/office/drawing/2014/main" val="2865123548"/>
                    </a:ext>
                  </a:extLst>
                </a:gridCol>
                <a:gridCol w="1206786">
                  <a:extLst>
                    <a:ext uri="{9D8B030D-6E8A-4147-A177-3AD203B41FA5}">
                      <a16:colId xmlns:a16="http://schemas.microsoft.com/office/drawing/2014/main" val="872926247"/>
                    </a:ext>
                  </a:extLst>
                </a:gridCol>
                <a:gridCol w="2068497">
                  <a:extLst>
                    <a:ext uri="{9D8B030D-6E8A-4147-A177-3AD203B41FA5}">
                      <a16:colId xmlns:a16="http://schemas.microsoft.com/office/drawing/2014/main" val="1315738151"/>
                    </a:ext>
                  </a:extLst>
                </a:gridCol>
                <a:gridCol w="1384916">
                  <a:extLst>
                    <a:ext uri="{9D8B030D-6E8A-4147-A177-3AD203B41FA5}">
                      <a16:colId xmlns:a16="http://schemas.microsoft.com/office/drawing/2014/main" val="2709165749"/>
                    </a:ext>
                  </a:extLst>
                </a:gridCol>
                <a:gridCol w="2148396">
                  <a:extLst>
                    <a:ext uri="{9D8B030D-6E8A-4147-A177-3AD203B41FA5}">
                      <a16:colId xmlns:a16="http://schemas.microsoft.com/office/drawing/2014/main" val="2335150482"/>
                    </a:ext>
                  </a:extLst>
                </a:gridCol>
                <a:gridCol w="1376665">
                  <a:extLst>
                    <a:ext uri="{9D8B030D-6E8A-4147-A177-3AD203B41FA5}">
                      <a16:colId xmlns:a16="http://schemas.microsoft.com/office/drawing/2014/main" val="4046203905"/>
                    </a:ext>
                  </a:extLst>
                </a:gridCol>
              </a:tblGrid>
              <a:tr h="327592">
                <a:tc gridSpan="7">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Early Learning Goals – for the </a:t>
                      </a:r>
                      <a:r>
                        <a:rPr lang="en-US" sz="2800" dirty="0">
                          <a:solidFill>
                            <a:srgbClr val="FF0000"/>
                          </a:solidFill>
                          <a:latin typeface="Amatic SC" panose="00000500000000000000" pitchFamily="2" charset="-79"/>
                          <a:cs typeface="Amatic SC" panose="00000500000000000000" pitchFamily="2" charset="-79"/>
                        </a:rPr>
                        <a:t>end of the year  </a:t>
                      </a:r>
                      <a:r>
                        <a:rPr lang="en-US" sz="2400" dirty="0">
                          <a:solidFill>
                            <a:srgbClr val="FF0000"/>
                          </a:solidFill>
                          <a:latin typeface="Amatic SC" panose="00000500000000000000" pitchFamily="2" charset="-79"/>
                          <a:cs typeface="Amatic SC" panose="00000500000000000000" pitchFamily="2" charset="-79"/>
                        </a:rPr>
                        <a:t>- </a:t>
                      </a:r>
                      <a:r>
                        <a:rPr lang="en-US" sz="2400" dirty="0">
                          <a:solidFill>
                            <a:schemeClr val="bg1">
                              <a:lumMod val="50000"/>
                            </a:schemeClr>
                          </a:solidFill>
                          <a:latin typeface="Amatic SC" panose="00000500000000000000" pitchFamily="2" charset="-79"/>
                          <a:cs typeface="Amatic SC" panose="00000500000000000000" pitchFamily="2" charset="-79"/>
                        </a:rPr>
                        <a:t>Holistic / best fit Judgement! </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Early Learning Goals </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1913285939"/>
                  </a:ext>
                </a:extLst>
              </a:tr>
              <a:tr h="288791">
                <a:tc>
                  <a:txBody>
                    <a:bodyPr/>
                    <a:lstStyle/>
                    <a:p>
                      <a:pPr algn="r"/>
                      <a:r>
                        <a:rPr lang="en-US" sz="1400" b="1" dirty="0">
                          <a:latin typeface="Amatic SC" panose="00000500000000000000" pitchFamily="2" charset="-79"/>
                          <a:cs typeface="Amatic SC" panose="00000500000000000000" pitchFamily="2" charset="-79"/>
                        </a:rPr>
                        <a:t>Communication and Language </a:t>
                      </a:r>
                      <a:endParaRPr lang="en-GB" sz="1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r"/>
                      <a:r>
                        <a:rPr lang="en-US" sz="1400" b="1" dirty="0">
                          <a:latin typeface="Amatic SC" panose="00000500000000000000" pitchFamily="2" charset="-79"/>
                          <a:cs typeface="Amatic SC" panose="00000500000000000000" pitchFamily="2" charset="-79"/>
                        </a:rPr>
                        <a:t>Personal, social, emotional 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Physical </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Development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algn="r"/>
                      <a:r>
                        <a:rPr lang="en-US" sz="1400" b="1" dirty="0">
                          <a:latin typeface="Amatic SC" panose="00000500000000000000" pitchFamily="2" charset="-79"/>
                          <a:cs typeface="Amatic SC" panose="00000500000000000000" pitchFamily="2" charset="-79"/>
                        </a:rPr>
                        <a:t>Literacy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err="1">
                          <a:latin typeface="Amatic SC" panose="00000500000000000000" pitchFamily="2" charset="-79"/>
                          <a:cs typeface="Amatic SC" panose="00000500000000000000" pitchFamily="2" charset="-79"/>
                        </a:rPr>
                        <a:t>Maths</a:t>
                      </a:r>
                      <a:r>
                        <a:rPr lang="en-US" sz="1400" b="1" dirty="0">
                          <a:latin typeface="Amatic SC" panose="00000500000000000000" pitchFamily="2" charset="-79"/>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r"/>
                      <a:r>
                        <a:rPr lang="en-US" sz="1400" b="1" dirty="0">
                          <a:latin typeface="Amatic SC" panose="00000500000000000000" pitchFamily="2" charset="-79"/>
                          <a:cs typeface="Amatic SC" panose="00000500000000000000" pitchFamily="2" charset="-79"/>
                        </a:rPr>
                        <a:t>Understanding the World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400" b="1" dirty="0">
                          <a:latin typeface="Amatic SC" panose="00000500000000000000" pitchFamily="2" charset="-79"/>
                          <a:cs typeface="Amatic SC" panose="00000500000000000000" pitchFamily="2" charset="-79"/>
                        </a:rPr>
                        <a:t>Expressive arts and design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272033691"/>
                  </a:ext>
                </a:extLst>
              </a:tr>
              <a:tr h="0">
                <a:tc>
                  <a:txBody>
                    <a:bodyPr/>
                    <a:lstStyle/>
                    <a:p>
                      <a:pPr algn="ctr"/>
                      <a:r>
                        <a:rPr lang="en-US" sz="700" b="1" dirty="0">
                          <a:latin typeface="+mn-lt"/>
                        </a:rPr>
                        <a:t>ELG: Listening, Attention and Understanding</a:t>
                      </a:r>
                    </a:p>
                    <a:p>
                      <a:pPr algn="ctr"/>
                      <a:endParaRPr lang="en-US" sz="700" dirty="0">
                        <a:latin typeface="+mn-lt"/>
                      </a:endParaRPr>
                    </a:p>
                    <a:p>
                      <a:pPr algn="ctr"/>
                      <a:r>
                        <a:rPr lang="en-US" sz="700" dirty="0">
                          <a:latin typeface="+mn-lt"/>
                        </a:rPr>
                        <a:t> Listen attentively and respond to what they hear with relevant questions, comments and actions when being read to and during whole class discussions and small group interactions</a:t>
                      </a:r>
                    </a:p>
                    <a:p>
                      <a:pPr algn="ctr"/>
                      <a:endParaRPr lang="en-US" sz="700" dirty="0">
                        <a:latin typeface="+mn-lt"/>
                      </a:endParaRPr>
                    </a:p>
                    <a:p>
                      <a:pPr algn="ctr"/>
                      <a:r>
                        <a:rPr lang="en-US" sz="700" dirty="0">
                          <a:latin typeface="+mn-lt"/>
                        </a:rPr>
                        <a:t> Make comments about what they have heard and ask questions to clarify their understanding</a:t>
                      </a:r>
                    </a:p>
                    <a:p>
                      <a:pPr algn="ctr"/>
                      <a:endParaRPr lang="en-US" sz="700" dirty="0">
                        <a:latin typeface="+mn-lt"/>
                      </a:endParaRPr>
                    </a:p>
                    <a:p>
                      <a:pPr algn="ctr"/>
                      <a:r>
                        <a:rPr lang="en-US" sz="700" dirty="0">
                          <a:latin typeface="+mn-lt"/>
                        </a:rPr>
                        <a:t> Hold conversation when engaged in back-and-forth exchanges with their teacher and peers</a:t>
                      </a:r>
                    </a:p>
                    <a:p>
                      <a:pPr algn="ctr"/>
                      <a:endParaRPr lang="en-US" sz="700" b="0" dirty="0">
                        <a:latin typeface="+mn-lt"/>
                        <a:cs typeface="Amatic SC" panose="00000500000000000000" pitchFamily="2" charset="-79"/>
                      </a:endParaRPr>
                    </a:p>
                    <a:p>
                      <a:pPr algn="ctr"/>
                      <a:r>
                        <a:rPr lang="en-US" sz="700" b="1" dirty="0">
                          <a:latin typeface="+mn-lt"/>
                        </a:rPr>
                        <a:t>ELG: Speaking</a:t>
                      </a:r>
                    </a:p>
                    <a:p>
                      <a:pPr algn="ctr"/>
                      <a:endParaRPr lang="en-US" sz="700" dirty="0">
                        <a:latin typeface="+mn-lt"/>
                      </a:endParaRPr>
                    </a:p>
                    <a:p>
                      <a:pPr algn="ctr"/>
                      <a:r>
                        <a:rPr lang="en-US" sz="700" dirty="0">
                          <a:latin typeface="+mn-lt"/>
                        </a:rPr>
                        <a:t>Participate in small group, class and one-to-one discussions, offering their own ideas, using recently introduced vocabulary. </a:t>
                      </a:r>
                    </a:p>
                    <a:p>
                      <a:pPr algn="ctr"/>
                      <a:endParaRPr lang="en-US" sz="700" dirty="0">
                        <a:latin typeface="+mn-lt"/>
                      </a:endParaRPr>
                    </a:p>
                    <a:p>
                      <a:pPr algn="ctr"/>
                      <a:r>
                        <a:rPr lang="en-US" sz="700" dirty="0">
                          <a:latin typeface="+mn-lt"/>
                        </a:rPr>
                        <a:t>Offer explanations for why things might happen, making use of recently introduced vocabulary from stories, non-fiction, rhymes and poems when appropriate. </a:t>
                      </a:r>
                    </a:p>
                    <a:p>
                      <a:pPr algn="ctr"/>
                      <a:endParaRPr lang="en-US" sz="700" dirty="0">
                        <a:latin typeface="+mn-lt"/>
                      </a:endParaRPr>
                    </a:p>
                    <a:p>
                      <a:pPr algn="ctr"/>
                      <a:r>
                        <a:rPr lang="en-US" sz="700" dirty="0">
                          <a:latin typeface="+mn-lt"/>
                        </a:rPr>
                        <a:t> Express their ideas and feelings about their experiences using full sentences, including use of past, present and future tenses and making use of conjunctions, with modelling and support from their teacher. </a:t>
                      </a:r>
                      <a:endParaRPr lang="en-US" sz="700" b="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FF"/>
                    </a:solidFill>
                  </a:tcPr>
                </a:tc>
                <a:tc>
                  <a:txBody>
                    <a:bodyPr/>
                    <a:lstStyle/>
                    <a:p>
                      <a:pPr algn="ctr"/>
                      <a:r>
                        <a:rPr lang="en-US" sz="700" b="1" dirty="0">
                          <a:latin typeface="+mn-lt"/>
                        </a:rPr>
                        <a:t>ELG: Self-Regulation </a:t>
                      </a:r>
                    </a:p>
                    <a:p>
                      <a:pPr algn="ctr"/>
                      <a:endParaRPr lang="en-US" sz="700" dirty="0">
                        <a:latin typeface="+mn-lt"/>
                      </a:endParaRPr>
                    </a:p>
                    <a:p>
                      <a:pPr algn="ctr"/>
                      <a:r>
                        <a:rPr lang="en-US" sz="700" dirty="0">
                          <a:latin typeface="+mn-lt"/>
                        </a:rPr>
                        <a:t>Show an understanding of their own feelings and those of others, and begin to regulate their behaviour accordingly. </a:t>
                      </a:r>
                    </a:p>
                    <a:p>
                      <a:pPr algn="ctr"/>
                      <a:endParaRPr lang="en-US" sz="700" dirty="0">
                        <a:latin typeface="+mn-lt"/>
                      </a:endParaRPr>
                    </a:p>
                    <a:p>
                      <a:pPr algn="ctr"/>
                      <a:r>
                        <a:rPr lang="en-US" sz="700" dirty="0">
                          <a:latin typeface="+mn-lt"/>
                        </a:rPr>
                        <a:t> Set and work towards simple goals, being able to wait for what they want and control their immediate impulses when appropriate. </a:t>
                      </a:r>
                    </a:p>
                    <a:p>
                      <a:pPr algn="ctr"/>
                      <a:endParaRPr lang="en-US" sz="700" dirty="0">
                        <a:latin typeface="+mn-lt"/>
                      </a:endParaRPr>
                    </a:p>
                    <a:p>
                      <a:pPr algn="ctr"/>
                      <a:r>
                        <a:rPr lang="en-US" sz="700" dirty="0">
                          <a:latin typeface="+mn-lt"/>
                        </a:rPr>
                        <a:t>Give focused attention to what the teacher says, responding appropriately even when engaged in activity, and show an ability to follow instructions involving several ideas or actions.</a:t>
                      </a:r>
                    </a:p>
                    <a:p>
                      <a:pPr algn="ctr"/>
                      <a:endParaRPr lang="en-US" sz="700" b="1" dirty="0">
                        <a:latin typeface="+mn-lt"/>
                      </a:endParaRPr>
                    </a:p>
                    <a:p>
                      <a:pPr algn="ctr"/>
                      <a:r>
                        <a:rPr lang="en-US" sz="700" b="1" dirty="0">
                          <a:latin typeface="+mn-lt"/>
                        </a:rPr>
                        <a:t> ELG: Managing Self </a:t>
                      </a:r>
                    </a:p>
                    <a:p>
                      <a:pPr algn="ctr"/>
                      <a:endParaRPr lang="en-US" sz="700" dirty="0">
                        <a:latin typeface="+mn-lt"/>
                      </a:endParaRPr>
                    </a:p>
                    <a:p>
                      <a:pPr algn="ctr"/>
                      <a:r>
                        <a:rPr lang="en-US" sz="700" dirty="0">
                          <a:latin typeface="+mn-lt"/>
                        </a:rPr>
                        <a:t>Be confident to try new activities and show independence, resilience and perseverance in the face of challenge. </a:t>
                      </a:r>
                    </a:p>
                    <a:p>
                      <a:pPr algn="ctr"/>
                      <a:endParaRPr lang="en-US" sz="700" dirty="0">
                        <a:latin typeface="+mn-lt"/>
                      </a:endParaRPr>
                    </a:p>
                    <a:p>
                      <a:pPr algn="ctr"/>
                      <a:r>
                        <a:rPr lang="en-US" sz="700" dirty="0">
                          <a:latin typeface="+mn-lt"/>
                        </a:rPr>
                        <a:t>Explain the reasons for rules, know right from wrong and try to behave accordingly. </a:t>
                      </a:r>
                    </a:p>
                    <a:p>
                      <a:pPr algn="ctr"/>
                      <a:endParaRPr lang="en-US" sz="700" dirty="0">
                        <a:latin typeface="+mn-lt"/>
                      </a:endParaRPr>
                    </a:p>
                    <a:p>
                      <a:pPr algn="ctr"/>
                      <a:r>
                        <a:rPr lang="en-US" sz="700" dirty="0">
                          <a:latin typeface="+mn-lt"/>
                        </a:rPr>
                        <a:t>Manage their own basic hygiene and personal needs, including dressing, going to the toilet and understanding the importance of healthy food choices. </a:t>
                      </a:r>
                    </a:p>
                    <a:p>
                      <a:pPr algn="ctr"/>
                      <a:endParaRPr lang="en-US" sz="700" dirty="0">
                        <a:latin typeface="+mn-lt"/>
                      </a:endParaRPr>
                    </a:p>
                    <a:p>
                      <a:pPr algn="ctr"/>
                      <a:endParaRPr lang="en-US" sz="700" dirty="0">
                        <a:latin typeface="+mn-lt"/>
                      </a:endParaRPr>
                    </a:p>
                    <a:p>
                      <a:pPr algn="ctr"/>
                      <a:r>
                        <a:rPr lang="en-US" sz="700" dirty="0">
                          <a:latin typeface="+mn-lt"/>
                        </a:rPr>
                        <a:t>ELG: Building Relationships </a:t>
                      </a:r>
                    </a:p>
                    <a:p>
                      <a:pPr algn="ctr"/>
                      <a:endParaRPr lang="en-US" sz="700" dirty="0">
                        <a:latin typeface="+mn-lt"/>
                      </a:endParaRPr>
                    </a:p>
                    <a:p>
                      <a:pPr algn="ctr"/>
                      <a:endParaRPr lang="en-US" sz="700" dirty="0">
                        <a:latin typeface="+mn-lt"/>
                      </a:endParaRPr>
                    </a:p>
                    <a:p>
                      <a:pPr algn="ctr"/>
                      <a:r>
                        <a:rPr lang="en-US" sz="700" dirty="0">
                          <a:latin typeface="+mn-lt"/>
                        </a:rPr>
                        <a:t>Work and play cooperatively and take turns with others.</a:t>
                      </a:r>
                    </a:p>
                    <a:p>
                      <a:pPr algn="ctr"/>
                      <a:endParaRPr lang="en-US" sz="700" dirty="0">
                        <a:latin typeface="+mn-lt"/>
                      </a:endParaRPr>
                    </a:p>
                    <a:p>
                      <a:pPr algn="ctr"/>
                      <a:r>
                        <a:rPr lang="en-US" sz="700" dirty="0">
                          <a:latin typeface="+mn-lt"/>
                        </a:rPr>
                        <a:t>Form positive attachments to adults and friendships with peers;. </a:t>
                      </a:r>
                    </a:p>
                    <a:p>
                      <a:pPr algn="ctr"/>
                      <a:endParaRPr lang="en-US" sz="700" dirty="0">
                        <a:latin typeface="+mn-lt"/>
                      </a:endParaRPr>
                    </a:p>
                    <a:p>
                      <a:pPr algn="ctr"/>
                      <a:r>
                        <a:rPr lang="en-US" sz="700" dirty="0">
                          <a:latin typeface="+mn-lt"/>
                        </a:rPr>
                        <a:t>Show sensitivity to their own and to others’ needs.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Gross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Negotiate space and obstacles safely, with consideration for themselves and others.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strength, balance and coordination when playing. </a:t>
                      </a:r>
                    </a:p>
                    <a:p>
                      <a:pPr marL="0" marR="0" lvl="0" indent="0" algn="ctr" defTabSz="914400" rtl="0" eaLnBrk="1" fontAlgn="auto" latinLnBrk="0" hangingPunct="1">
                        <a:lnSpc>
                          <a:spcPct val="107000"/>
                        </a:lnSpc>
                        <a:spcBef>
                          <a:spcPts val="0"/>
                        </a:spcBef>
                        <a:spcAft>
                          <a:spcPts val="800"/>
                        </a:spcAft>
                        <a:buClrTx/>
                        <a:buSzTx/>
                        <a:buFontTx/>
                        <a:buNone/>
                        <a:tabLst/>
                        <a:defRPr/>
                      </a:pPr>
                      <a:endParaRPr lang="en-US" sz="700" dirty="0">
                        <a:latin typeface="+mn-lt"/>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Move energetically, such as running, jumping, dancing, hopping, skipping and climbing.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Fine Motor Skills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Hold a pencil effectively in preparation for fluent writing – using the tripod grip in almost all cases.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 range of small tools, including scissors, paint brushes and cutlery.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Begin to show accuracy and care when drawing.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a:txBody>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Comprehension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Demonstrate understanding of what has been read to them by retelling stories and narratives using their own words and recently introduced vocabulary.</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Anticipate – where appropriate – key events in stories.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Use and understand recently introduced vocabulary during discussions about stories, non-fiction, rhymes and poems and during role-play.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ELG: Word Reading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Say a sound for each letter in the alphabet and at least 10 digraphs.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words consistent with their phonic knowledge by sound-blending.</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Read aloud simple sentences and books that are consistent with their phonic knowledge, including some common exception words.</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b="1" dirty="0">
                          <a:latin typeface="+mn-lt"/>
                        </a:rPr>
                        <a:t> ELG: Writing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Write recognisable letters, most of which are correctly formed.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Spell words by identifying sounds in them and representing the sounds with a letter or letters.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700" dirty="0">
                          <a:latin typeface="+mn-lt"/>
                        </a:rPr>
                        <a:t> Write simple phrases and sentences that can be read by others.</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07000"/>
                        </a:lnSpc>
                        <a:spcAft>
                          <a:spcPts val="800"/>
                        </a:spcAft>
                      </a:pPr>
                      <a:r>
                        <a:rPr lang="en-US" sz="700" b="1" dirty="0">
                          <a:latin typeface="+mn-lt"/>
                        </a:rPr>
                        <a:t>ELG: Number </a:t>
                      </a:r>
                    </a:p>
                    <a:p>
                      <a:pPr algn="ctr">
                        <a:lnSpc>
                          <a:spcPct val="107000"/>
                        </a:lnSpc>
                        <a:spcAft>
                          <a:spcPts val="800"/>
                        </a:spcAft>
                      </a:pPr>
                      <a:r>
                        <a:rPr lang="en-US" sz="700" dirty="0">
                          <a:latin typeface="+mn-lt"/>
                        </a:rPr>
                        <a:t>Have a deep understanding of number to 10, including the composition of each number; </a:t>
                      </a:r>
                    </a:p>
                    <a:p>
                      <a:pPr algn="ctr">
                        <a:lnSpc>
                          <a:spcPct val="107000"/>
                        </a:lnSpc>
                        <a:spcAft>
                          <a:spcPts val="800"/>
                        </a:spcAft>
                      </a:pPr>
                      <a:r>
                        <a:rPr lang="en-US" sz="700" dirty="0" err="1">
                          <a:latin typeface="+mn-lt"/>
                        </a:rPr>
                        <a:t>Subitise</a:t>
                      </a:r>
                      <a:r>
                        <a:rPr lang="en-US" sz="700" dirty="0">
                          <a:latin typeface="+mn-lt"/>
                        </a:rPr>
                        <a:t> (recognise quantities without counting) up to 5; - Automatically recall (without reference to rhymes, counting or other aids) number bonds up to 5 (including subtraction facts) and some number bonds to 10, including double facts. </a:t>
                      </a:r>
                    </a:p>
                    <a:p>
                      <a:pPr algn="ctr">
                        <a:lnSpc>
                          <a:spcPct val="107000"/>
                        </a:lnSpc>
                        <a:spcAft>
                          <a:spcPts val="800"/>
                        </a:spcAft>
                      </a:pPr>
                      <a:r>
                        <a:rPr lang="en-US" sz="700" b="1" dirty="0">
                          <a:latin typeface="+mn-lt"/>
                        </a:rPr>
                        <a:t>ELG: Numerical Patterns </a:t>
                      </a:r>
                    </a:p>
                    <a:p>
                      <a:pPr algn="ctr">
                        <a:lnSpc>
                          <a:spcPct val="107000"/>
                        </a:lnSpc>
                        <a:spcAft>
                          <a:spcPts val="800"/>
                        </a:spcAft>
                      </a:pPr>
                      <a:r>
                        <a:rPr lang="en-US" sz="700" dirty="0">
                          <a:latin typeface="+mn-lt"/>
                        </a:rPr>
                        <a:t>Verbally count beyond 20, recognising the pattern of the counting system; - Compare quantities up to 10 in different contexts, recognising when one quantity is greater than, less than or the same as the other quantity. </a:t>
                      </a:r>
                    </a:p>
                    <a:p>
                      <a:pPr algn="ctr">
                        <a:lnSpc>
                          <a:spcPct val="107000"/>
                        </a:lnSpc>
                        <a:spcAft>
                          <a:spcPts val="800"/>
                        </a:spcAft>
                      </a:pPr>
                      <a:r>
                        <a:rPr lang="en-US" sz="700" dirty="0">
                          <a:latin typeface="+mn-lt"/>
                        </a:rPr>
                        <a:t> Explore and represent patterns within numbers up to 10, including evens and odds, double facts and how quantities can be distributed equally.</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700" b="1" dirty="0">
                          <a:latin typeface="+mn-lt"/>
                        </a:rPr>
                        <a:t>ELG: Past and Present </a:t>
                      </a:r>
                    </a:p>
                    <a:p>
                      <a:pPr algn="ctr"/>
                      <a:endParaRPr lang="en-US" sz="700" dirty="0">
                        <a:latin typeface="+mn-lt"/>
                      </a:endParaRPr>
                    </a:p>
                    <a:p>
                      <a:pPr algn="ctr"/>
                      <a:r>
                        <a:rPr lang="en-US" sz="700" dirty="0">
                          <a:latin typeface="+mn-lt"/>
                        </a:rPr>
                        <a:t>Talk about the lives of the people around them and their roles in society.</a:t>
                      </a:r>
                    </a:p>
                    <a:p>
                      <a:pPr algn="ctr"/>
                      <a:endParaRPr lang="en-US" sz="700" dirty="0">
                        <a:latin typeface="+mn-lt"/>
                      </a:endParaRPr>
                    </a:p>
                    <a:p>
                      <a:pPr algn="ctr"/>
                      <a:r>
                        <a:rPr lang="en-US" sz="700" dirty="0">
                          <a:latin typeface="+mn-lt"/>
                        </a:rPr>
                        <a:t>Know some similarities and differences between things in the past and now, drawing on their experiences and what has been read in class. </a:t>
                      </a:r>
                    </a:p>
                    <a:p>
                      <a:pPr algn="ctr"/>
                      <a:endParaRPr lang="en-US" sz="700" dirty="0">
                        <a:latin typeface="+mn-lt"/>
                      </a:endParaRPr>
                    </a:p>
                    <a:p>
                      <a:pPr algn="ctr"/>
                      <a:r>
                        <a:rPr lang="en-US" sz="700" dirty="0">
                          <a:latin typeface="+mn-lt"/>
                        </a:rPr>
                        <a:t>Understand the past through settings, characters and events encountered in books read in class and storytelling.</a:t>
                      </a:r>
                    </a:p>
                    <a:p>
                      <a:pPr algn="ctr"/>
                      <a:endParaRPr lang="en-US" sz="700" dirty="0">
                        <a:latin typeface="+mn-lt"/>
                      </a:endParaRPr>
                    </a:p>
                    <a:p>
                      <a:pPr algn="ctr"/>
                      <a:r>
                        <a:rPr lang="en-US" sz="700" b="1" dirty="0">
                          <a:latin typeface="+mn-lt"/>
                        </a:rPr>
                        <a:t> ELG: People, Culture and Communities </a:t>
                      </a:r>
                    </a:p>
                    <a:p>
                      <a:pPr algn="ctr"/>
                      <a:endParaRPr lang="en-US" sz="700" dirty="0">
                        <a:latin typeface="+mn-lt"/>
                      </a:endParaRPr>
                    </a:p>
                    <a:p>
                      <a:pPr algn="ctr"/>
                      <a:r>
                        <a:rPr lang="en-US" sz="700" dirty="0">
                          <a:latin typeface="+mn-lt"/>
                        </a:rPr>
                        <a:t>Describe their immediate environment using knowledge from observation, discussion, stories, non-fiction texts and maps. </a:t>
                      </a:r>
                    </a:p>
                    <a:p>
                      <a:pPr algn="ctr"/>
                      <a:endParaRPr lang="en-US" sz="700" dirty="0">
                        <a:latin typeface="+mn-lt"/>
                      </a:endParaRPr>
                    </a:p>
                    <a:p>
                      <a:pPr algn="ctr"/>
                      <a:r>
                        <a:rPr lang="en-US" sz="700" dirty="0">
                          <a:latin typeface="+mn-lt"/>
                        </a:rPr>
                        <a:t>Know some similarities and differences between different religious and cultural communities in this country, drawing on their experiences and what has been read in class. </a:t>
                      </a:r>
                    </a:p>
                    <a:p>
                      <a:pPr algn="ctr"/>
                      <a:endParaRPr lang="en-US" sz="700" dirty="0">
                        <a:latin typeface="+mn-lt"/>
                      </a:endParaRPr>
                    </a:p>
                    <a:p>
                      <a:pPr algn="ctr"/>
                      <a:r>
                        <a:rPr lang="en-US" sz="700" dirty="0">
                          <a:latin typeface="+mn-lt"/>
                        </a:rPr>
                        <a:t>Explain some similarities and differences between life in this country and life in other countries, drawing on knowledge from stories, non-fiction texts and – when appropriate – maps.</a:t>
                      </a:r>
                    </a:p>
                    <a:p>
                      <a:pPr algn="ctr"/>
                      <a:endParaRPr lang="en-US" sz="700" dirty="0">
                        <a:solidFill>
                          <a:schemeClr val="tx1"/>
                        </a:solidFill>
                        <a:latin typeface="+mn-lt"/>
                      </a:endParaRPr>
                    </a:p>
                    <a:p>
                      <a:pPr algn="ctr"/>
                      <a:r>
                        <a:rPr lang="en-US" sz="700" b="1" dirty="0">
                          <a:latin typeface="+mn-lt"/>
                        </a:rPr>
                        <a:t>ELG: The Natural World </a:t>
                      </a:r>
                    </a:p>
                    <a:p>
                      <a:pPr algn="ctr"/>
                      <a:endParaRPr lang="en-US" sz="700" dirty="0">
                        <a:latin typeface="+mn-lt"/>
                      </a:endParaRPr>
                    </a:p>
                    <a:p>
                      <a:pPr algn="ctr"/>
                      <a:r>
                        <a:rPr lang="en-US" sz="700" dirty="0">
                          <a:latin typeface="+mn-lt"/>
                        </a:rPr>
                        <a:t>Explore the natural world around them, making observations and drawing pictures of animals and plants.</a:t>
                      </a:r>
                    </a:p>
                    <a:p>
                      <a:pPr algn="ctr"/>
                      <a:endParaRPr lang="en-US" sz="700" dirty="0">
                        <a:latin typeface="+mn-lt"/>
                      </a:endParaRPr>
                    </a:p>
                    <a:p>
                      <a:pPr algn="ctr"/>
                      <a:r>
                        <a:rPr lang="en-US" sz="700" dirty="0">
                          <a:latin typeface="+mn-lt"/>
                        </a:rPr>
                        <a:t>Know some similarities and differences between the natural world around them and contrasting environments, drawing on their experiences and what has been read in class.</a:t>
                      </a:r>
                    </a:p>
                    <a:p>
                      <a:pPr algn="ctr"/>
                      <a:endParaRPr lang="en-US" sz="700" dirty="0">
                        <a:latin typeface="+mn-lt"/>
                      </a:endParaRPr>
                    </a:p>
                    <a:p>
                      <a:pPr algn="ctr"/>
                      <a:r>
                        <a:rPr lang="en-US" sz="700" dirty="0">
                          <a:latin typeface="+mn-lt"/>
                        </a:rPr>
                        <a:t>Understand some important processes and changes in the natural world around them, including the seasons and changing states of matter.</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700" b="1" dirty="0">
                          <a:latin typeface="+mn-lt"/>
                        </a:rPr>
                        <a:t>ELG: Creating with Materials </a:t>
                      </a:r>
                    </a:p>
                    <a:p>
                      <a:pPr algn="ctr"/>
                      <a:endParaRPr lang="en-US" sz="700" b="1" dirty="0">
                        <a:latin typeface="+mn-lt"/>
                      </a:endParaRPr>
                    </a:p>
                    <a:p>
                      <a:pPr algn="ctr"/>
                      <a:r>
                        <a:rPr lang="en-US" sz="700" dirty="0">
                          <a:latin typeface="+mn-lt"/>
                        </a:rPr>
                        <a:t>Safely use and explore a variety of materials, tools and techniques, experimenting with colour, design, texture, form and function. </a:t>
                      </a:r>
                    </a:p>
                    <a:p>
                      <a:pPr algn="ctr"/>
                      <a:endParaRPr lang="en-US" sz="700" dirty="0">
                        <a:latin typeface="+mn-lt"/>
                      </a:endParaRPr>
                    </a:p>
                    <a:p>
                      <a:pPr algn="ctr"/>
                      <a:r>
                        <a:rPr lang="en-US" sz="700" dirty="0">
                          <a:latin typeface="+mn-lt"/>
                        </a:rPr>
                        <a:t>Share their creations, explaining the process they have used; - Make use of props and materials when role playing characters in narratives and stories.</a:t>
                      </a:r>
                    </a:p>
                    <a:p>
                      <a:pPr algn="ctr"/>
                      <a:endParaRPr lang="en-US" sz="700" dirty="0">
                        <a:latin typeface="+mn-lt"/>
                      </a:endParaRPr>
                    </a:p>
                    <a:p>
                      <a:pPr algn="ctr"/>
                      <a:r>
                        <a:rPr lang="en-US" sz="700" dirty="0">
                          <a:latin typeface="+mn-lt"/>
                        </a:rPr>
                        <a:t> </a:t>
                      </a:r>
                      <a:r>
                        <a:rPr lang="en-US" sz="700" b="1" dirty="0">
                          <a:latin typeface="+mn-lt"/>
                        </a:rPr>
                        <a:t>ELG: Being Imaginative and Expressive </a:t>
                      </a:r>
                    </a:p>
                    <a:p>
                      <a:pPr algn="ctr"/>
                      <a:endParaRPr lang="en-US" sz="700" dirty="0">
                        <a:latin typeface="+mn-lt"/>
                      </a:endParaRPr>
                    </a:p>
                    <a:p>
                      <a:pPr algn="ctr"/>
                      <a:r>
                        <a:rPr lang="en-US" sz="700" dirty="0">
                          <a:latin typeface="+mn-lt"/>
                        </a:rPr>
                        <a:t>Invent, adapt and recount narratives and stories with peers and their teacher. </a:t>
                      </a:r>
                    </a:p>
                    <a:p>
                      <a:pPr algn="ctr"/>
                      <a:endParaRPr lang="en-US" sz="700" dirty="0">
                        <a:latin typeface="+mn-lt"/>
                      </a:endParaRPr>
                    </a:p>
                    <a:p>
                      <a:pPr algn="ctr"/>
                      <a:r>
                        <a:rPr lang="en-US" sz="700" dirty="0">
                          <a:latin typeface="+mn-lt"/>
                        </a:rPr>
                        <a:t> Sing a range of well-known nursery rhymes and songs; Perform songs, rhymes, poems and stories with others, and – when appropriate – try to move in time with music. </a:t>
                      </a:r>
                      <a:endParaRPr lang="en-GB" sz="700" dirty="0">
                        <a:solidFill>
                          <a:schemeClr val="tx1"/>
                        </a:solidFill>
                        <a:latin typeface="+mn-l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bl>
          </a:graphicData>
        </a:graphic>
      </p:graphicFrame>
      <p:pic>
        <p:nvPicPr>
          <p:cNvPr id="8" name="Picture 7">
            <a:extLst>
              <a:ext uri="{FF2B5EF4-FFF2-40B4-BE49-F238E27FC236}">
                <a16:creationId xmlns:a16="http://schemas.microsoft.com/office/drawing/2014/main" id="{115F40D6-CFA8-4566-9890-A489E98817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452519" y="1212112"/>
            <a:ext cx="363194" cy="363194"/>
          </a:xfrm>
          <a:prstGeom prst="rect">
            <a:avLst/>
          </a:prstGeom>
        </p:spPr>
      </p:pic>
      <p:pic>
        <p:nvPicPr>
          <p:cNvPr id="9" name="Picture 8">
            <a:extLst>
              <a:ext uri="{FF2B5EF4-FFF2-40B4-BE49-F238E27FC236}">
                <a16:creationId xmlns:a16="http://schemas.microsoft.com/office/drawing/2014/main" id="{0A0B5B12-8D4D-4712-8431-41086A8AC33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960986" y="1074263"/>
            <a:ext cx="466695" cy="466695"/>
          </a:xfrm>
          <a:prstGeom prst="rect">
            <a:avLst/>
          </a:prstGeom>
        </p:spPr>
      </p:pic>
      <p:pic>
        <p:nvPicPr>
          <p:cNvPr id="10" name="Picture 9">
            <a:extLst>
              <a:ext uri="{FF2B5EF4-FFF2-40B4-BE49-F238E27FC236}">
                <a16:creationId xmlns:a16="http://schemas.microsoft.com/office/drawing/2014/main" id="{AC1E81BA-2249-4FAC-88E8-19E565C0D2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82138" y="1070135"/>
            <a:ext cx="466695" cy="466695"/>
          </a:xfrm>
          <a:prstGeom prst="rect">
            <a:avLst/>
          </a:prstGeom>
        </p:spPr>
      </p:pic>
      <p:pic>
        <p:nvPicPr>
          <p:cNvPr id="11" name="Picture 10">
            <a:extLst>
              <a:ext uri="{FF2B5EF4-FFF2-40B4-BE49-F238E27FC236}">
                <a16:creationId xmlns:a16="http://schemas.microsoft.com/office/drawing/2014/main" id="{46936493-4B19-4961-877B-8975158800A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946117" y="1103305"/>
            <a:ext cx="363194" cy="363194"/>
          </a:xfrm>
          <a:prstGeom prst="rect">
            <a:avLst/>
          </a:prstGeom>
        </p:spPr>
      </p:pic>
      <p:pic>
        <p:nvPicPr>
          <p:cNvPr id="12" name="Picture 11">
            <a:extLst>
              <a:ext uri="{FF2B5EF4-FFF2-40B4-BE49-F238E27FC236}">
                <a16:creationId xmlns:a16="http://schemas.microsoft.com/office/drawing/2014/main" id="{128822E2-39EF-4679-81F8-C43940C418C2}"/>
              </a:ext>
            </a:extLst>
          </p:cNvPr>
          <p:cNvPicPr>
            <a:picLocks noChangeAspect="1"/>
          </p:cNvPicPr>
          <p:nvPr/>
        </p:nvPicPr>
        <p:blipFill>
          <a:blip r:embed="rId6" cstate="hqprint">
            <a:extLst>
              <a:ext uri="{BEBA8EAE-BF5A-486C-A8C5-ECC9F3942E4B}">
                <a14:imgProps xmlns:a14="http://schemas.microsoft.com/office/drawing/2010/main">
                  <a14:imgLayer r:embed="rId7">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573850" y="1099467"/>
            <a:ext cx="445770" cy="445770"/>
          </a:xfrm>
          <a:prstGeom prst="rect">
            <a:avLst/>
          </a:prstGeom>
        </p:spPr>
      </p:pic>
      <p:pic>
        <p:nvPicPr>
          <p:cNvPr id="13" name="Picture 12">
            <a:extLst>
              <a:ext uri="{FF2B5EF4-FFF2-40B4-BE49-F238E27FC236}">
                <a16:creationId xmlns:a16="http://schemas.microsoft.com/office/drawing/2014/main" id="{39401746-DFF5-45B3-B458-DEB981D97B09}"/>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66450" y="1034191"/>
            <a:ext cx="540780" cy="540780"/>
          </a:xfrm>
          <a:prstGeom prst="rect">
            <a:avLst/>
          </a:prstGeom>
        </p:spPr>
      </p:pic>
      <p:pic>
        <p:nvPicPr>
          <p:cNvPr id="14" name="Picture 13">
            <a:extLst>
              <a:ext uri="{FF2B5EF4-FFF2-40B4-BE49-F238E27FC236}">
                <a16:creationId xmlns:a16="http://schemas.microsoft.com/office/drawing/2014/main" id="{52E055B6-F448-4C08-B24C-A9523B238E5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2034585" y="887457"/>
            <a:ext cx="417124" cy="417124"/>
          </a:xfrm>
          <a:prstGeom prst="rect">
            <a:avLst/>
          </a:prstGeom>
        </p:spPr>
      </p:pic>
      <p:pic>
        <p:nvPicPr>
          <p:cNvPr id="15" name="Picture 14" descr="Description: MR 26 Jan WH Primary"/>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09630" y="575352"/>
            <a:ext cx="532306" cy="448615"/>
          </a:xfrm>
          <a:prstGeom prst="rect">
            <a:avLst/>
          </a:prstGeom>
          <a:noFill/>
          <a:ln>
            <a:noFill/>
          </a:ln>
        </p:spPr>
      </p:pic>
      <p:pic>
        <p:nvPicPr>
          <p:cNvPr id="17" name="Picture 16" descr="Description: MR 26 Jan WH Primary"/>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966612" y="575352"/>
            <a:ext cx="532306" cy="448615"/>
          </a:xfrm>
          <a:prstGeom prst="rect">
            <a:avLst/>
          </a:prstGeom>
          <a:noFill/>
          <a:ln>
            <a:noFill/>
          </a:ln>
        </p:spPr>
      </p:pic>
    </p:spTree>
    <p:extLst>
      <p:ext uri="{BB962C8B-B14F-4D97-AF65-F5344CB8AC3E}">
        <p14:creationId xmlns:p14="http://schemas.microsoft.com/office/powerpoint/2010/main" val="197912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2504484" y="-1357150"/>
            <a:ext cx="11344082" cy="34793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6600" dirty="0">
                <a:latin typeface="Amatic SC" panose="00000500000000000000" pitchFamily="2" charset="-79"/>
                <a:cs typeface="Amatic SC" panose="00000500000000000000" pitchFamily="2" charset="-79"/>
              </a:rPr>
              <a:t>Reception Long </a:t>
            </a:r>
          </a:p>
          <a:p>
            <a:r>
              <a:rPr lang="en-US" sz="6600" dirty="0">
                <a:latin typeface="Amatic SC" panose="00000500000000000000" pitchFamily="2" charset="-79"/>
                <a:cs typeface="Amatic SC" panose="00000500000000000000" pitchFamily="2" charset="-79"/>
              </a:rPr>
              <a:t>Term Plan </a:t>
            </a:r>
            <a:r>
              <a:rPr lang="en-US" sz="6600" dirty="0" smtClean="0">
                <a:latin typeface="Amatic SC" panose="00000500000000000000" pitchFamily="2" charset="-79"/>
                <a:cs typeface="Amatic SC" panose="00000500000000000000" pitchFamily="2" charset="-79"/>
              </a:rPr>
              <a:t>25-26</a:t>
            </a:r>
            <a:endParaRPr lang="en-GB" sz="6600" dirty="0">
              <a:latin typeface="Amatic SC" panose="00000500000000000000" pitchFamily="2" charset="-79"/>
              <a:cs typeface="Amatic SC" panose="00000500000000000000" pitchFamily="2" charset="-79"/>
            </a:endParaRPr>
          </a:p>
        </p:txBody>
      </p:sp>
      <p:pic>
        <p:nvPicPr>
          <p:cNvPr id="9" name="Picture 8" descr="Description: MR 26 Jan WH Prim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570" y="302862"/>
            <a:ext cx="1076325" cy="856426"/>
          </a:xfrm>
          <a:prstGeom prst="rect">
            <a:avLst/>
          </a:prstGeom>
          <a:noFill/>
          <a:ln>
            <a:noFill/>
          </a:ln>
        </p:spPr>
      </p:pic>
      <p:pic>
        <p:nvPicPr>
          <p:cNvPr id="6" name="Picture 5"/>
          <p:cNvPicPr>
            <a:picLocks noChangeAspect="1"/>
          </p:cNvPicPr>
          <p:nvPr/>
        </p:nvPicPr>
        <p:blipFill>
          <a:blip r:embed="rId3"/>
          <a:stretch>
            <a:fillRect/>
          </a:stretch>
        </p:blipFill>
        <p:spPr>
          <a:xfrm>
            <a:off x="1497130" y="2616725"/>
            <a:ext cx="3340854" cy="3244615"/>
          </a:xfrm>
          <a:prstGeom prst="rect">
            <a:avLst/>
          </a:prstGeom>
        </p:spPr>
      </p:pic>
      <p:sp>
        <p:nvSpPr>
          <p:cNvPr id="3" name="TextBox 2"/>
          <p:cNvSpPr txBox="1"/>
          <p:nvPr/>
        </p:nvSpPr>
        <p:spPr>
          <a:xfrm>
            <a:off x="6115987" y="179882"/>
            <a:ext cx="5051685" cy="6463308"/>
          </a:xfrm>
          <a:prstGeom prst="rect">
            <a:avLst/>
          </a:prstGeom>
          <a:noFill/>
        </p:spPr>
        <p:txBody>
          <a:bodyPr wrap="square" rtlCol="0">
            <a:spAutoFit/>
          </a:bodyPr>
          <a:lstStyle/>
          <a:p>
            <a:r>
              <a:rPr lang="en-GB" dirty="0" smtClean="0"/>
              <a:t>Hot wheels</a:t>
            </a:r>
          </a:p>
          <a:p>
            <a:r>
              <a:rPr lang="en-GB" dirty="0" smtClean="0"/>
              <a:t>Construction</a:t>
            </a:r>
          </a:p>
          <a:p>
            <a:r>
              <a:rPr lang="en-GB" dirty="0" smtClean="0"/>
              <a:t>Vehicles</a:t>
            </a:r>
          </a:p>
          <a:p>
            <a:r>
              <a:rPr lang="en-GB" dirty="0" smtClean="0"/>
              <a:t>Cars</a:t>
            </a:r>
          </a:p>
          <a:p>
            <a:r>
              <a:rPr lang="en-GB" dirty="0" smtClean="0"/>
              <a:t>Dinosaurs</a:t>
            </a:r>
          </a:p>
          <a:p>
            <a:r>
              <a:rPr lang="en-GB" dirty="0" smtClean="0"/>
              <a:t>Animals</a:t>
            </a:r>
          </a:p>
          <a:p>
            <a:r>
              <a:rPr lang="en-GB" dirty="0" smtClean="0"/>
              <a:t>Fire engines</a:t>
            </a:r>
          </a:p>
          <a:p>
            <a:r>
              <a:rPr lang="en-GB" dirty="0" smtClean="0"/>
              <a:t>Minecraft</a:t>
            </a:r>
          </a:p>
          <a:p>
            <a:r>
              <a:rPr lang="en-GB" dirty="0" smtClean="0"/>
              <a:t>Mermaids and unicorns</a:t>
            </a:r>
          </a:p>
          <a:p>
            <a:r>
              <a:rPr lang="en-GB" dirty="0" smtClean="0"/>
              <a:t>Forest school</a:t>
            </a:r>
          </a:p>
          <a:p>
            <a:r>
              <a:rPr lang="en-GB" dirty="0" smtClean="0"/>
              <a:t>Frozen</a:t>
            </a:r>
          </a:p>
          <a:p>
            <a:r>
              <a:rPr lang="en-GB" dirty="0" err="1" smtClean="0"/>
              <a:t>Pokemon</a:t>
            </a:r>
            <a:endParaRPr lang="en-GB" dirty="0" smtClean="0"/>
          </a:p>
          <a:p>
            <a:r>
              <a:rPr lang="en-GB" dirty="0" err="1" smtClean="0"/>
              <a:t>Supereheroes</a:t>
            </a:r>
            <a:r>
              <a:rPr lang="en-GB" dirty="0" smtClean="0"/>
              <a:t>/marvel</a:t>
            </a:r>
          </a:p>
          <a:p>
            <a:r>
              <a:rPr lang="en-GB" dirty="0" smtClean="0"/>
              <a:t>Spiderman</a:t>
            </a:r>
          </a:p>
          <a:p>
            <a:r>
              <a:rPr lang="en-GB" dirty="0" smtClean="0"/>
              <a:t>Monster trucks</a:t>
            </a:r>
          </a:p>
          <a:p>
            <a:r>
              <a:rPr lang="en-GB" dirty="0" err="1" smtClean="0"/>
              <a:t>Peppa</a:t>
            </a:r>
            <a:r>
              <a:rPr lang="en-GB" dirty="0" smtClean="0"/>
              <a:t> pig</a:t>
            </a:r>
          </a:p>
          <a:p>
            <a:r>
              <a:rPr lang="en-GB" dirty="0" smtClean="0"/>
              <a:t>Bugs</a:t>
            </a:r>
          </a:p>
          <a:p>
            <a:r>
              <a:rPr lang="en-GB" dirty="0" smtClean="0"/>
              <a:t>Space</a:t>
            </a:r>
          </a:p>
          <a:p>
            <a:r>
              <a:rPr lang="en-GB" dirty="0" smtClean="0"/>
              <a:t>Julia Donaldson </a:t>
            </a:r>
          </a:p>
          <a:p>
            <a:r>
              <a:rPr lang="en-GB" dirty="0" smtClean="0"/>
              <a:t>Planes</a:t>
            </a:r>
          </a:p>
          <a:p>
            <a:r>
              <a:rPr lang="en-GB" dirty="0" err="1" smtClean="0"/>
              <a:t>Barbies</a:t>
            </a:r>
            <a:r>
              <a:rPr lang="en-GB" dirty="0" smtClean="0"/>
              <a:t> and princesses</a:t>
            </a:r>
          </a:p>
          <a:p>
            <a:r>
              <a:rPr lang="en-GB" dirty="0" smtClean="0"/>
              <a:t>Dolls </a:t>
            </a:r>
          </a:p>
          <a:p>
            <a:r>
              <a:rPr lang="en-GB" smtClean="0"/>
              <a:t>Horses </a:t>
            </a:r>
            <a:endParaRPr lang="en-GB" dirty="0"/>
          </a:p>
        </p:txBody>
      </p:sp>
    </p:spTree>
    <p:extLst>
      <p:ext uri="{BB962C8B-B14F-4D97-AF65-F5344CB8AC3E}">
        <p14:creationId xmlns:p14="http://schemas.microsoft.com/office/powerpoint/2010/main" val="2868212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895652759"/>
              </p:ext>
            </p:extLst>
          </p:nvPr>
        </p:nvGraphicFramePr>
        <p:xfrm>
          <a:off x="133491" y="501550"/>
          <a:ext cx="11925018" cy="7741920"/>
        </p:xfrm>
        <a:graphic>
          <a:graphicData uri="http://schemas.openxmlformats.org/drawingml/2006/table">
            <a:tbl>
              <a:tblPr firstRow="1" bandRow="1">
                <a:tableStyleId>{5C22544A-7EE6-4342-B048-85BDC9FD1C3A}</a:tableStyleId>
              </a:tblPr>
              <a:tblGrid>
                <a:gridCol w="1550363">
                  <a:extLst>
                    <a:ext uri="{9D8B030D-6E8A-4147-A177-3AD203B41FA5}">
                      <a16:colId xmlns:a16="http://schemas.microsoft.com/office/drawing/2014/main" val="385991600"/>
                    </a:ext>
                  </a:extLst>
                </a:gridCol>
                <a:gridCol w="1867214">
                  <a:extLst>
                    <a:ext uri="{9D8B030D-6E8A-4147-A177-3AD203B41FA5}">
                      <a16:colId xmlns:a16="http://schemas.microsoft.com/office/drawing/2014/main" val="2865123548"/>
                    </a:ext>
                  </a:extLst>
                </a:gridCol>
                <a:gridCol w="1953087">
                  <a:extLst>
                    <a:ext uri="{9D8B030D-6E8A-4147-A177-3AD203B41FA5}">
                      <a16:colId xmlns:a16="http://schemas.microsoft.com/office/drawing/2014/main" val="872926247"/>
                    </a:ext>
                  </a:extLst>
                </a:gridCol>
                <a:gridCol w="1571348">
                  <a:extLst>
                    <a:ext uri="{9D8B030D-6E8A-4147-A177-3AD203B41FA5}">
                      <a16:colId xmlns:a16="http://schemas.microsoft.com/office/drawing/2014/main" val="1315738151"/>
                    </a:ext>
                  </a:extLst>
                </a:gridCol>
                <a:gridCol w="1660124">
                  <a:extLst>
                    <a:ext uri="{9D8B030D-6E8A-4147-A177-3AD203B41FA5}">
                      <a16:colId xmlns:a16="http://schemas.microsoft.com/office/drawing/2014/main" val="2709165749"/>
                    </a:ext>
                  </a:extLst>
                </a:gridCol>
                <a:gridCol w="1651247">
                  <a:extLst>
                    <a:ext uri="{9D8B030D-6E8A-4147-A177-3AD203B41FA5}">
                      <a16:colId xmlns:a16="http://schemas.microsoft.com/office/drawing/2014/main" val="2335150482"/>
                    </a:ext>
                  </a:extLst>
                </a:gridCol>
                <a:gridCol w="1671635">
                  <a:extLst>
                    <a:ext uri="{9D8B030D-6E8A-4147-A177-3AD203B41FA5}">
                      <a16:colId xmlns:a16="http://schemas.microsoft.com/office/drawing/2014/main" val="4046203905"/>
                    </a:ext>
                  </a:extLst>
                </a:gridCol>
              </a:tblGrid>
              <a:tr h="26193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2296806">
                <a:tc>
                  <a:txBody>
                    <a:bodyPr/>
                    <a:lstStyle/>
                    <a:p>
                      <a:pPr algn="ctr"/>
                      <a:r>
                        <a:rPr lang="en-US" sz="1800" b="0" dirty="0">
                          <a:latin typeface="Amatic SC" panose="00000500000000000000" pitchFamily="2" charset="-79"/>
                          <a:cs typeface="Amatic SC" panose="00000500000000000000" pitchFamily="2" charset="-79"/>
                        </a:rPr>
                        <a:t>General Themes </a:t>
                      </a:r>
                    </a:p>
                    <a:p>
                      <a:pPr algn="ctr"/>
                      <a:r>
                        <a:rPr lang="en-US" sz="1800" b="0" dirty="0">
                          <a:latin typeface="Amatic SC" panose="00000500000000000000" pitchFamily="2" charset="-79"/>
                          <a:cs typeface="Amatic SC" panose="00000500000000000000" pitchFamily="2" charset="-79"/>
                        </a:rPr>
                        <a:t>And</a:t>
                      </a:r>
                      <a:r>
                        <a:rPr lang="en-US" sz="1800" b="0" baseline="0" dirty="0">
                          <a:latin typeface="Amatic SC" panose="00000500000000000000" pitchFamily="2" charset="-79"/>
                          <a:cs typeface="Amatic SC" panose="00000500000000000000" pitchFamily="2" charset="-79"/>
                        </a:rPr>
                        <a:t> themes taken from children’s interests</a:t>
                      </a:r>
                      <a:endParaRPr lang="en-US" sz="1800" b="0" dirty="0">
                        <a:latin typeface="Amatic SC" panose="00000500000000000000" pitchFamily="2" charset="-79"/>
                        <a:cs typeface="Amatic SC" panose="00000500000000000000" pitchFamily="2" charset="-79"/>
                      </a:endParaRPr>
                    </a:p>
                    <a:p>
                      <a:pPr algn="ctr"/>
                      <a:r>
                        <a:rPr lang="en-US" sz="1400" b="1" dirty="0">
                          <a:latin typeface="Amatic SC" panose="00000500000000000000" pitchFamily="2" charset="-79"/>
                          <a:cs typeface="Amatic SC" panose="00000500000000000000" pitchFamily="2" charset="-79"/>
                        </a:rPr>
                        <a:t>NB: </a:t>
                      </a:r>
                      <a:r>
                        <a:rPr lang="en-US" sz="1400" b="1" i="1" dirty="0">
                          <a:latin typeface="Amatic SC" panose="00000500000000000000" pitchFamily="2" charset="-79"/>
                          <a:cs typeface="Amatic SC" panose="00000500000000000000" pitchFamily="2" charset="-79"/>
                        </a:rPr>
                        <a:t>These themes may be adapted at various points to allow for children’s interests to flow through the provision  </a:t>
                      </a:r>
                    </a:p>
                    <a:p>
                      <a:pPr algn="ctr"/>
                      <a:r>
                        <a:rPr lang="en-US" sz="1200" b="1" i="1" dirty="0">
                          <a:solidFill>
                            <a:srgbClr val="7030A0"/>
                          </a:solidFill>
                          <a:latin typeface="Amatic SC" panose="00000500000000000000" pitchFamily="2" charset="-79"/>
                          <a:cs typeface="Amatic SC" panose="00000500000000000000" pitchFamily="2" charset="-79"/>
                        </a:rPr>
                        <a:t>WELL-BEING  &amp; Behaviour For Learning </a:t>
                      </a:r>
                      <a:endParaRPr lang="en-GB" sz="1200" b="1" i="1" dirty="0">
                        <a:solidFill>
                          <a:srgbClr val="7030A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b="1" dirty="0">
                          <a:solidFill>
                            <a:srgbClr val="7030A0"/>
                          </a:solidFill>
                          <a:latin typeface="Amatic SC" panose="00000500000000000000" pitchFamily="2" charset="-79"/>
                          <a:cs typeface="Amatic SC" panose="00000500000000000000" pitchFamily="2" charset="-79"/>
                        </a:rPr>
                        <a:t>All About me!</a:t>
                      </a:r>
                    </a:p>
                    <a:p>
                      <a:pPr algn="ctr"/>
                      <a:r>
                        <a:rPr lang="en-US" sz="1100" dirty="0">
                          <a:solidFill>
                            <a:schemeClr val="tx1"/>
                          </a:solidFill>
                        </a:rPr>
                        <a:t>Starting school / my new class / New Beginnings </a:t>
                      </a:r>
                    </a:p>
                    <a:p>
                      <a:pPr algn="ctr"/>
                      <a:r>
                        <a:rPr lang="en-US" sz="1100" dirty="0">
                          <a:solidFill>
                            <a:schemeClr val="tx1"/>
                          </a:solidFill>
                        </a:rPr>
                        <a:t>Nursery Rhymes</a:t>
                      </a:r>
                    </a:p>
                    <a:p>
                      <a:pPr algn="ctr"/>
                      <a:r>
                        <a:rPr lang="en-US" sz="1100" dirty="0">
                          <a:solidFill>
                            <a:schemeClr val="tx1"/>
                          </a:solidFill>
                        </a:rPr>
                        <a:t>Superheroes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People who help us / Careers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Staying healthy / Food  / Human body</a:t>
                      </a:r>
                    </a:p>
                    <a:p>
                      <a:pPr algn="ctr"/>
                      <a:r>
                        <a:rPr lang="en-US" sz="1050" dirty="0">
                          <a:solidFill>
                            <a:schemeClr val="tx1"/>
                          </a:solidFill>
                          <a:latin typeface="+mn-lt"/>
                          <a:cs typeface="Amatic SC" panose="00000500000000000000" pitchFamily="2" charset="-79"/>
                        </a:rPr>
                        <a:t>How have I changed? </a:t>
                      </a:r>
                    </a:p>
                    <a:p>
                      <a:pPr algn="ctr"/>
                      <a:r>
                        <a:rPr lang="en-US" sz="1050" dirty="0">
                          <a:solidFill>
                            <a:schemeClr val="tx1"/>
                          </a:solidFill>
                          <a:latin typeface="+mn-lt"/>
                          <a:cs typeface="Amatic SC" panose="00000500000000000000" pitchFamily="2" charset="-79"/>
                        </a:rPr>
                        <a:t>My family / PSED focus </a:t>
                      </a:r>
                    </a:p>
                    <a:p>
                      <a:pPr algn="ctr"/>
                      <a:r>
                        <a:rPr lang="en-US" sz="1050" dirty="0">
                          <a:solidFill>
                            <a:schemeClr val="tx1"/>
                          </a:solidFill>
                          <a:latin typeface="+mn-lt"/>
                          <a:cs typeface="Amatic SC" panose="00000500000000000000" pitchFamily="2" charset="-79"/>
                        </a:rPr>
                        <a:t>What am I good at? </a:t>
                      </a:r>
                    </a:p>
                    <a:p>
                      <a:pPr algn="ctr"/>
                      <a:r>
                        <a:rPr lang="en-US" sz="1050" dirty="0">
                          <a:solidFill>
                            <a:schemeClr val="tx1"/>
                          </a:solidFill>
                          <a:latin typeface="+mn-lt"/>
                          <a:cs typeface="Amatic SC" panose="00000500000000000000" pitchFamily="2" charset="-79"/>
                        </a:rPr>
                        <a:t>How do I make others feel? </a:t>
                      </a:r>
                    </a:p>
                    <a:p>
                      <a:pPr algn="ctr"/>
                      <a:r>
                        <a:rPr lang="en-US" sz="1050" dirty="0">
                          <a:solidFill>
                            <a:schemeClr val="tx1"/>
                          </a:solidFill>
                          <a:latin typeface="+mn-lt"/>
                          <a:cs typeface="Amatic SC" panose="00000500000000000000" pitchFamily="2" charset="-79"/>
                        </a:rPr>
                        <a:t>Being kind / staying safe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7030A0"/>
                          </a:solidFill>
                          <a:latin typeface="Amatic SC" panose="00000500000000000000" pitchFamily="2" charset="-79"/>
                          <a:cs typeface="Amatic SC" panose="00000500000000000000" pitchFamily="2" charset="-79"/>
                        </a:rPr>
                        <a:t>Terrific </a:t>
                      </a:r>
                      <a:r>
                        <a:rPr lang="en-US" sz="2000" b="1" dirty="0" smtClean="0">
                          <a:solidFill>
                            <a:srgbClr val="7030A0"/>
                          </a:solidFill>
                          <a:latin typeface="Amatic SC" panose="00000500000000000000" pitchFamily="2" charset="-79"/>
                          <a:cs typeface="Amatic SC" panose="00000500000000000000" pitchFamily="2" charset="-79"/>
                        </a:rPr>
                        <a:t>Tales</a:t>
                      </a:r>
                      <a:r>
                        <a:rPr lang="en-US" sz="2000" b="1" baseline="0" dirty="0" smtClean="0">
                          <a:solidFill>
                            <a:srgbClr val="7030A0"/>
                          </a:solidFill>
                          <a:latin typeface="Amatic SC" panose="00000500000000000000" pitchFamily="2" charset="-79"/>
                          <a:cs typeface="Amatic SC" panose="00000500000000000000" pitchFamily="2" charset="-79"/>
                        </a:rPr>
                        <a:t> &amp; Celebrations </a:t>
                      </a:r>
                      <a:endParaRPr lang="en-US" sz="2000" b="1" dirty="0">
                        <a:solidFill>
                          <a:srgbClr val="7030A0"/>
                        </a:solidFill>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Traditional Tales/Disney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Little Red Hen - Harvest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Little Mermaid-under</a:t>
                      </a:r>
                      <a:r>
                        <a:rPr lang="en-US" sz="1050" baseline="0" dirty="0">
                          <a:solidFill>
                            <a:schemeClr val="tx1"/>
                          </a:solidFill>
                          <a:latin typeface="+mn-lt"/>
                          <a:cs typeface="Amatic SC" panose="00000500000000000000" pitchFamily="2" charset="-79"/>
                        </a:rPr>
                        <a:t> the sea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aseline="0" dirty="0">
                          <a:solidFill>
                            <a:schemeClr val="tx1"/>
                          </a:solidFill>
                          <a:latin typeface="+mn-lt"/>
                          <a:cs typeface="Amatic SC" panose="00000500000000000000" pitchFamily="2" charset="-79"/>
                        </a:rPr>
                        <a:t>Disney’s Frozen- arctic life</a:t>
                      </a: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Familiar tales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Library visits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Gingerbread Man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The Jolly</a:t>
                      </a:r>
                      <a:r>
                        <a:rPr lang="en-US" sz="1050" baseline="0" dirty="0">
                          <a:solidFill>
                            <a:schemeClr val="tx1"/>
                          </a:solidFill>
                          <a:latin typeface="+mn-lt"/>
                          <a:cs typeface="Amatic SC" panose="00000500000000000000" pitchFamily="2" charset="-79"/>
                        </a:rPr>
                        <a:t> Postman</a:t>
                      </a: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Amazing Animals! </a:t>
                      </a:r>
                    </a:p>
                    <a:p>
                      <a:pPr algn="ctr"/>
                      <a:r>
                        <a:rPr lang="en-US" sz="1050" dirty="0">
                          <a:solidFill>
                            <a:schemeClr val="tx1"/>
                          </a:solidFill>
                          <a:latin typeface="+mn-lt"/>
                          <a:cs typeface="Amatic SC" panose="00000500000000000000" pitchFamily="2" charset="-79"/>
                        </a:rPr>
                        <a:t>Life cycles </a:t>
                      </a:r>
                    </a:p>
                    <a:p>
                      <a:pPr algn="ctr"/>
                      <a:r>
                        <a:rPr lang="en-US" sz="1050" dirty="0">
                          <a:solidFill>
                            <a:schemeClr val="tx1"/>
                          </a:solidFill>
                          <a:latin typeface="+mn-lt"/>
                          <a:cs typeface="Amatic SC" panose="00000500000000000000" pitchFamily="2" charset="-79"/>
                        </a:rPr>
                        <a:t>Safari </a:t>
                      </a:r>
                    </a:p>
                    <a:p>
                      <a:pPr algn="ctr"/>
                      <a:r>
                        <a:rPr lang="en-US" sz="1050" dirty="0">
                          <a:solidFill>
                            <a:schemeClr val="tx1"/>
                          </a:solidFill>
                          <a:latin typeface="+mn-lt"/>
                          <a:cs typeface="Amatic SC" panose="00000500000000000000" pitchFamily="2" charset="-79"/>
                        </a:rPr>
                        <a:t>Animals around the world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Climates / Hibernation </a:t>
                      </a:r>
                    </a:p>
                    <a:p>
                      <a:pPr algn="ctr"/>
                      <a:r>
                        <a:rPr lang="en-US" sz="1050" dirty="0">
                          <a:solidFill>
                            <a:schemeClr val="tx1"/>
                          </a:solidFill>
                          <a:latin typeface="+mn-lt"/>
                          <a:cs typeface="Amatic SC" panose="00000500000000000000" pitchFamily="2" charset="-79"/>
                        </a:rPr>
                        <a:t>Down on the Farm </a:t>
                      </a:r>
                    </a:p>
                    <a:p>
                      <a:pPr algn="ctr"/>
                      <a:r>
                        <a:rPr lang="en-US" sz="1050" dirty="0">
                          <a:solidFill>
                            <a:schemeClr val="tx1"/>
                          </a:solidFill>
                          <a:latin typeface="+mn-lt"/>
                          <a:cs typeface="Amatic SC" panose="00000500000000000000" pitchFamily="2" charset="-79"/>
                        </a:rPr>
                        <a:t>Mini Beasts </a:t>
                      </a:r>
                    </a:p>
                    <a:p>
                      <a:pPr algn="ctr"/>
                      <a:r>
                        <a:rPr lang="en-US" sz="1050" dirty="0">
                          <a:solidFill>
                            <a:schemeClr val="tx1"/>
                          </a:solidFill>
                          <a:latin typeface="+mn-lt"/>
                          <a:cs typeface="Amatic SC" panose="00000500000000000000" pitchFamily="2" charset="-79"/>
                        </a:rPr>
                        <a:t>Animal Arts and crafts</a:t>
                      </a:r>
                    </a:p>
                    <a:p>
                      <a:pPr algn="ctr"/>
                      <a:r>
                        <a:rPr lang="en-US" sz="1050" dirty="0">
                          <a:solidFill>
                            <a:schemeClr val="tx1"/>
                          </a:solidFill>
                          <a:latin typeface="+mn-lt"/>
                          <a:cs typeface="Amatic SC" panose="00000500000000000000" pitchFamily="2" charset="-79"/>
                        </a:rPr>
                        <a:t>Night and day animals </a:t>
                      </a:r>
                    </a:p>
                    <a:p>
                      <a:pPr algn="ctr"/>
                      <a:r>
                        <a:rPr lang="en-US" sz="1050" dirty="0">
                          <a:solidFill>
                            <a:schemeClr val="tx1"/>
                          </a:solidFill>
                          <a:latin typeface="+mn-lt"/>
                          <a:cs typeface="Amatic SC" panose="00000500000000000000" pitchFamily="2" charset="-79"/>
                        </a:rPr>
                        <a:t>Animal patterns</a:t>
                      </a:r>
                    </a:p>
                    <a:p>
                      <a:pPr algn="ctr"/>
                      <a:r>
                        <a:rPr lang="en-US" sz="1050" dirty="0">
                          <a:solidFill>
                            <a:schemeClr val="tx1"/>
                          </a:solidFill>
                          <a:latin typeface="+mn-lt"/>
                          <a:cs typeface="Amatic SC" panose="00000500000000000000" pitchFamily="2" charset="-79"/>
                        </a:rPr>
                        <a:t>David Attenborough </a:t>
                      </a:r>
                    </a:p>
                    <a:p>
                      <a:pPr algn="ctr"/>
                      <a:r>
                        <a:rPr lang="en-US" sz="1050" dirty="0">
                          <a:solidFill>
                            <a:schemeClr val="tx1"/>
                          </a:solidFill>
                          <a:latin typeface="+mn-lt"/>
                          <a:cs typeface="Amatic SC" panose="00000500000000000000" pitchFamily="2" charset="-79"/>
                        </a:rPr>
                        <a:t>Happy Habitats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a:solidFill>
                            <a:srgbClr val="CC66FF"/>
                          </a:solidFill>
                          <a:latin typeface="Amatic SC" panose="00000500000000000000" pitchFamily="2" charset="-79"/>
                          <a:cs typeface="Amatic SC" panose="00000500000000000000" pitchFamily="2" charset="-79"/>
                        </a:rPr>
                        <a:t>Come Outside! </a:t>
                      </a:r>
                    </a:p>
                    <a:p>
                      <a:pPr algn="ctr"/>
                      <a:r>
                        <a:rPr lang="en-US" sz="1050" dirty="0">
                          <a:solidFill>
                            <a:schemeClr val="tx1"/>
                          </a:solidFill>
                          <a:latin typeface="+mn-lt"/>
                          <a:cs typeface="Amatic SC" panose="00000500000000000000" pitchFamily="2" charset="-79"/>
                        </a:rPr>
                        <a:t>Plants &amp; Flowers </a:t>
                      </a:r>
                    </a:p>
                    <a:p>
                      <a:pPr algn="ctr"/>
                      <a:r>
                        <a:rPr lang="en-US" sz="1050" dirty="0">
                          <a:solidFill>
                            <a:schemeClr val="tx1"/>
                          </a:solidFill>
                          <a:latin typeface="+mn-lt"/>
                          <a:cs typeface="Amatic SC" panose="00000500000000000000" pitchFamily="2" charset="-79"/>
                        </a:rPr>
                        <a:t>Weather / seasons </a:t>
                      </a:r>
                    </a:p>
                    <a:p>
                      <a:pPr algn="ctr"/>
                      <a:r>
                        <a:rPr lang="en-US" sz="1050" dirty="0">
                          <a:solidFill>
                            <a:schemeClr val="tx1"/>
                          </a:solidFill>
                          <a:latin typeface="+mn-lt"/>
                          <a:cs typeface="Amatic SC" panose="00000500000000000000" pitchFamily="2" charset="-79"/>
                        </a:rPr>
                        <a:t>Does the moon shine? </a:t>
                      </a:r>
                    </a:p>
                    <a:p>
                      <a:pPr algn="ctr"/>
                      <a:r>
                        <a:rPr lang="en-US" sz="1050" dirty="0">
                          <a:solidFill>
                            <a:schemeClr val="tx1"/>
                          </a:solidFill>
                          <a:latin typeface="+mn-lt"/>
                          <a:cs typeface="Amatic SC" panose="00000500000000000000" pitchFamily="2" charset="-79"/>
                        </a:rPr>
                        <a:t>The great outdoors </a:t>
                      </a:r>
                    </a:p>
                    <a:p>
                      <a:pPr algn="ctr"/>
                      <a:r>
                        <a:rPr lang="en-US" sz="1050" dirty="0">
                          <a:solidFill>
                            <a:schemeClr val="tx1"/>
                          </a:solidFill>
                          <a:latin typeface="+mn-lt"/>
                          <a:cs typeface="Amatic SC" panose="00000500000000000000" pitchFamily="2" charset="-79"/>
                        </a:rPr>
                        <a:t>Forest School </a:t>
                      </a:r>
                    </a:p>
                    <a:p>
                      <a:pPr algn="ctr"/>
                      <a:r>
                        <a:rPr lang="en-US" sz="1050" dirty="0">
                          <a:solidFill>
                            <a:schemeClr val="tx1"/>
                          </a:solidFill>
                          <a:latin typeface="+mn-lt"/>
                          <a:cs typeface="Amatic SC" panose="00000500000000000000" pitchFamily="2" charset="-79"/>
                        </a:rPr>
                        <a:t>Planting seeds </a:t>
                      </a:r>
                    </a:p>
                    <a:p>
                      <a:pPr algn="ctr"/>
                      <a:r>
                        <a:rPr lang="en-US" sz="1050" dirty="0">
                          <a:solidFill>
                            <a:schemeClr val="tx1"/>
                          </a:solidFill>
                          <a:latin typeface="+mn-lt"/>
                          <a:cs typeface="Amatic SC" panose="00000500000000000000" pitchFamily="2" charset="-79"/>
                        </a:rPr>
                        <a:t>Make a </a:t>
                      </a:r>
                      <a:r>
                        <a:rPr lang="en-US" sz="1050" dirty="0" err="1">
                          <a:solidFill>
                            <a:schemeClr val="tx1"/>
                          </a:solidFill>
                          <a:latin typeface="+mn-lt"/>
                          <a:cs typeface="Amatic SC" panose="00000500000000000000" pitchFamily="2" charset="-79"/>
                        </a:rPr>
                        <a:t>sculptureReduce</a:t>
                      </a:r>
                      <a:r>
                        <a:rPr lang="en-US" sz="1050" dirty="0">
                          <a:solidFill>
                            <a:schemeClr val="tx1"/>
                          </a:solidFill>
                          <a:latin typeface="+mn-lt"/>
                          <a:cs typeface="Amatic SC" panose="00000500000000000000" pitchFamily="2" charset="-79"/>
                        </a:rPr>
                        <a:t>, Reuse &amp; Recycle </a:t>
                      </a:r>
                    </a:p>
                    <a:p>
                      <a:pPr algn="ctr"/>
                      <a:r>
                        <a:rPr lang="en-US" sz="1050" dirty="0">
                          <a:solidFill>
                            <a:schemeClr val="tx1"/>
                          </a:solidFill>
                          <a:latin typeface="+mn-lt"/>
                          <a:cs typeface="Amatic SC" panose="00000500000000000000" pitchFamily="2" charset="-79"/>
                        </a:rPr>
                        <a:t>Fun Science / Materials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b="1" dirty="0" smtClean="0">
                          <a:solidFill>
                            <a:srgbClr val="00B0F0"/>
                          </a:solidFill>
                          <a:latin typeface="Amatic SC" panose="00000500000000000000" pitchFamily="2" charset="-79"/>
                          <a:cs typeface="Amatic SC" panose="00000500000000000000" pitchFamily="2" charset="-79"/>
                        </a:rPr>
                        <a:t>VEHICLES!  </a:t>
                      </a:r>
                      <a:endParaRPr lang="en-US" sz="2000" b="1" dirty="0">
                        <a:solidFill>
                          <a:srgbClr val="00B0F0"/>
                        </a:solidFill>
                        <a:latin typeface="Amatic SC" panose="00000500000000000000" pitchFamily="2" charset="-79"/>
                        <a:cs typeface="Amatic SC" panose="00000500000000000000" pitchFamily="2" charset="-79"/>
                      </a:endParaRPr>
                    </a:p>
                    <a:p>
                      <a:pPr algn="ctr"/>
                      <a:r>
                        <a:rPr lang="en-US" sz="1050" dirty="0">
                          <a:solidFill>
                            <a:schemeClr val="tx1"/>
                          </a:solidFill>
                          <a:latin typeface="+mn-lt"/>
                          <a:cs typeface="Amatic SC" panose="00000500000000000000" pitchFamily="2" charset="-79"/>
                        </a:rPr>
                        <a:t>Around the Town</a:t>
                      </a:r>
                    </a:p>
                    <a:p>
                      <a:pPr algn="ctr"/>
                      <a:r>
                        <a:rPr lang="en-US" sz="1050" dirty="0">
                          <a:solidFill>
                            <a:schemeClr val="tx1"/>
                          </a:solidFill>
                          <a:latin typeface="+mn-lt"/>
                          <a:cs typeface="Amatic SC" panose="00000500000000000000" pitchFamily="2" charset="-79"/>
                        </a:rPr>
                        <a:t>How do I get there? </a:t>
                      </a:r>
                    </a:p>
                    <a:p>
                      <a:pPr algn="ctr"/>
                      <a:r>
                        <a:rPr lang="en-US" sz="1050" dirty="0">
                          <a:solidFill>
                            <a:schemeClr val="tx1"/>
                          </a:solidFill>
                          <a:latin typeface="+mn-lt"/>
                          <a:cs typeface="Amatic SC" panose="00000500000000000000" pitchFamily="2" charset="-79"/>
                        </a:rPr>
                        <a:t>Where in the world have you been? </a:t>
                      </a:r>
                    </a:p>
                    <a:p>
                      <a:pPr algn="ctr"/>
                      <a:r>
                        <a:rPr lang="en-US" sz="1050" dirty="0">
                          <a:solidFill>
                            <a:schemeClr val="tx1"/>
                          </a:solidFill>
                          <a:latin typeface="+mn-lt"/>
                          <a:cs typeface="Amatic SC" panose="00000500000000000000" pitchFamily="2" charset="-79"/>
                        </a:rPr>
                        <a:t>Where do we live in the UK / world? </a:t>
                      </a:r>
                    </a:p>
                    <a:p>
                      <a:pPr algn="ctr"/>
                      <a:r>
                        <a:rPr lang="en-US" sz="1050" dirty="0">
                          <a:solidFill>
                            <a:schemeClr val="tx1"/>
                          </a:solidFill>
                          <a:latin typeface="+mn-lt"/>
                          <a:cs typeface="Amatic SC" panose="00000500000000000000" pitchFamily="2" charset="-79"/>
                        </a:rPr>
                        <a:t>Fly me to the moon! </a:t>
                      </a:r>
                    </a:p>
                    <a:p>
                      <a:pPr algn="ctr"/>
                      <a:r>
                        <a:rPr lang="en-US" sz="1050" dirty="0">
                          <a:solidFill>
                            <a:schemeClr val="tx1"/>
                          </a:solidFill>
                          <a:latin typeface="+mn-lt"/>
                          <a:cs typeface="Amatic SC" panose="00000500000000000000" pitchFamily="2" charset="-79"/>
                        </a:rPr>
                        <a:t>Vehicles past and Present </a:t>
                      </a:r>
                    </a:p>
                    <a:p>
                      <a:pPr algn="ctr"/>
                      <a:r>
                        <a:rPr lang="en-US" sz="1050" dirty="0">
                          <a:solidFill>
                            <a:schemeClr val="tx1"/>
                          </a:solidFill>
                          <a:latin typeface="+mn-lt"/>
                          <a:cs typeface="Amatic SC" panose="00000500000000000000" pitchFamily="2" charset="-79"/>
                        </a:rPr>
                        <a:t>Design your own transport! </a:t>
                      </a:r>
                    </a:p>
                    <a:p>
                      <a:pPr algn="ctr"/>
                      <a:r>
                        <a:rPr lang="en-US" sz="1050" dirty="0">
                          <a:solidFill>
                            <a:schemeClr val="tx1"/>
                          </a:solidFill>
                          <a:latin typeface="+mn-lt"/>
                          <a:cs typeface="Amatic SC" panose="00000500000000000000" pitchFamily="2" charset="-79"/>
                        </a:rPr>
                        <a:t>Who was Neil Armstrong?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B0F0"/>
                          </a:solidFill>
                          <a:latin typeface="Amatic SC" panose="00000500000000000000" pitchFamily="2" charset="-79"/>
                          <a:cs typeface="Amatic SC" panose="00000500000000000000" pitchFamily="2" charset="-79"/>
                        </a:rPr>
                        <a:t>ROAR!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Hook lesson with the giant dinosaur egg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Creating fossils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Make Volcanos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Are dinosaurs extinct?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Dinosaur School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rPr>
                        <a:t>Design a fact file on dinosaurs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prstClr val="black"/>
                        </a:solidFill>
                        <a:effectLst/>
                        <a:uLnTx/>
                        <a:uFillTx/>
                        <a:latin typeface="+mn-lt"/>
                        <a:ea typeface="+mn-ea"/>
                        <a:cs typeface="Amatic SC" panose="00000500000000000000" pitchFamily="2" charset="-79"/>
                      </a:endParaRPr>
                    </a:p>
                    <a:p>
                      <a:pPr algn="ctr"/>
                      <a:endParaRPr lang="en-GB" sz="16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033691"/>
                  </a:ext>
                </a:extLst>
              </a:tr>
              <a:tr h="1371041">
                <a:tc>
                  <a:txBody>
                    <a:bodyPr/>
                    <a:lstStyle/>
                    <a:p>
                      <a:pPr algn="ctr"/>
                      <a:r>
                        <a:rPr lang="en-US" sz="2400" b="1" dirty="0">
                          <a:latin typeface="Amatic SC" panose="00000500000000000000" pitchFamily="2" charset="-79"/>
                          <a:cs typeface="Amatic SC" panose="00000500000000000000" pitchFamily="2" charset="-79"/>
                        </a:rPr>
                        <a:t>Possible Texts and </a:t>
                      </a:r>
                    </a:p>
                    <a:p>
                      <a:pPr algn="ctr"/>
                      <a:r>
                        <a:rPr lang="en-US" sz="2400" b="1" dirty="0">
                          <a:latin typeface="Amatic SC" panose="00000500000000000000" pitchFamily="2" charset="-79"/>
                          <a:cs typeface="Amatic SC" panose="00000500000000000000" pitchFamily="2" charset="-79"/>
                        </a:rPr>
                        <a:t>‘old </a:t>
                      </a:r>
                      <a:r>
                        <a:rPr lang="en-US" sz="2400" b="1" dirty="0" err="1">
                          <a:latin typeface="Amatic SC" panose="00000500000000000000" pitchFamily="2" charset="-79"/>
                          <a:cs typeface="Amatic SC" panose="00000500000000000000" pitchFamily="2" charset="-79"/>
                        </a:rPr>
                        <a:t>favourites’</a:t>
                      </a:r>
                      <a:r>
                        <a:rPr lang="en-US" sz="2400" b="1" dirty="0">
                          <a:latin typeface="Amatic SC" panose="00000500000000000000" pitchFamily="2" charset="-79"/>
                          <a:cs typeface="Amatic SC" panose="00000500000000000000" pitchFamily="2" charset="-79"/>
                        </a:rPr>
                        <a:t> </a:t>
                      </a:r>
                    </a:p>
                    <a:p>
                      <a:pPr algn="ctr"/>
                      <a:r>
                        <a:rPr lang="en-US" sz="1400" b="0" dirty="0">
                          <a:latin typeface="Amatic SC" panose="00000500000000000000" pitchFamily="2" charset="-79"/>
                          <a:cs typeface="Amatic SC" panose="00000500000000000000" pitchFamily="2" charset="-79"/>
                        </a:rPr>
                        <a:t>Bold texts are linked to The Write Stuff </a:t>
                      </a:r>
                      <a:endParaRPr lang="en-GB" sz="1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smtClean="0">
                          <a:solidFill>
                            <a:schemeClr val="tx1"/>
                          </a:solidFill>
                          <a:latin typeface="+mn-lt"/>
                          <a:cs typeface="RM Typerighter old" panose="00000400000000000000" pitchFamily="2" charset="-79"/>
                        </a:rPr>
                        <a:t>Stick </a:t>
                      </a:r>
                      <a:r>
                        <a:rPr lang="en-US" sz="1050" dirty="0">
                          <a:solidFill>
                            <a:schemeClr val="tx1"/>
                          </a:solidFill>
                          <a:latin typeface="+mn-lt"/>
                          <a:cs typeface="RM Typerighter old" panose="00000400000000000000" pitchFamily="2" charset="-79"/>
                        </a:rPr>
                        <a: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RM Typerighter old" panose="00000400000000000000" pitchFamily="2" charset="-79"/>
                        </a:rPr>
                        <a:t>The Smartest Giant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err="1" smtClean="0">
                          <a:solidFill>
                            <a:schemeClr val="tx1"/>
                          </a:solidFill>
                          <a:latin typeface="+mn-lt"/>
                          <a:cs typeface="RM Typerighter old" panose="00000400000000000000" pitchFamily="2" charset="-79"/>
                        </a:rPr>
                        <a:t>Giraffes’s</a:t>
                      </a:r>
                      <a:r>
                        <a:rPr lang="en-US" sz="1050" dirty="0" smtClean="0">
                          <a:solidFill>
                            <a:schemeClr val="tx1"/>
                          </a:solidFill>
                          <a:latin typeface="+mn-lt"/>
                          <a:cs typeface="RM Typerighter old" panose="00000400000000000000" pitchFamily="2" charset="-79"/>
                        </a:rPr>
                        <a:t> </a:t>
                      </a:r>
                      <a:r>
                        <a:rPr lang="en-US" sz="1050" dirty="0">
                          <a:solidFill>
                            <a:schemeClr val="tx1"/>
                          </a:solidFill>
                          <a:latin typeface="+mn-lt"/>
                          <a:cs typeface="RM Typerighter old" panose="00000400000000000000" pitchFamily="2" charset="-79"/>
                        </a:rPr>
                        <a:t>can’t dance</a:t>
                      </a:r>
                    </a:p>
                    <a:p>
                      <a:pPr algn="ctr"/>
                      <a:r>
                        <a:rPr lang="en-US" sz="1050" b="0" dirty="0">
                          <a:solidFill>
                            <a:schemeClr val="tx1"/>
                          </a:solidFill>
                          <a:latin typeface="+mn-lt"/>
                          <a:cs typeface="RM Typerighter old" panose="00000400000000000000" pitchFamily="2" charset="-79"/>
                        </a:rPr>
                        <a:t>The Rainbow Fish </a:t>
                      </a:r>
                    </a:p>
                    <a:p>
                      <a:pPr algn="ctr"/>
                      <a:r>
                        <a:rPr lang="en-US" sz="1050" b="0" dirty="0">
                          <a:solidFill>
                            <a:schemeClr val="tx1"/>
                          </a:solidFill>
                          <a:latin typeface="+mn-lt"/>
                          <a:cs typeface="RM Typerighter old" panose="00000400000000000000" pitchFamily="2" charset="-79"/>
                        </a:rPr>
                        <a:t>Ruby’s </a:t>
                      </a:r>
                      <a:r>
                        <a:rPr lang="en-US" sz="1050" b="0" dirty="0" smtClean="0">
                          <a:solidFill>
                            <a:schemeClr val="tx1"/>
                          </a:solidFill>
                          <a:latin typeface="+mn-lt"/>
                          <a:cs typeface="RM Typerighter old" panose="00000400000000000000" pitchFamily="2" charset="-79"/>
                        </a:rPr>
                        <a:t>Worry and</a:t>
                      </a:r>
                      <a:r>
                        <a:rPr lang="en-US" sz="1050" b="0" baseline="0" dirty="0" smtClean="0">
                          <a:solidFill>
                            <a:schemeClr val="tx1"/>
                          </a:solidFill>
                          <a:latin typeface="+mn-lt"/>
                          <a:cs typeface="RM Typerighter old" panose="00000400000000000000" pitchFamily="2" charset="-79"/>
                        </a:rPr>
                        <a:t> various feelings books </a:t>
                      </a:r>
                      <a:endParaRPr lang="en-US" sz="1050" b="0" dirty="0">
                        <a:solidFill>
                          <a:schemeClr val="tx1"/>
                        </a:solidFill>
                        <a:latin typeface="+mn-lt"/>
                        <a:cs typeface="RM Typerighter old" panose="00000400000000000000" pitchFamily="2" charset="-79"/>
                      </a:endParaRPr>
                    </a:p>
                    <a:p>
                      <a:pPr algn="ctr"/>
                      <a:r>
                        <a:rPr lang="en-US" sz="1050" dirty="0">
                          <a:solidFill>
                            <a:schemeClr val="tx1"/>
                          </a:solidFill>
                          <a:latin typeface="+mn-lt"/>
                          <a:cs typeface="RM Typerighter old" panose="00000400000000000000" pitchFamily="2" charset="-79"/>
                        </a:rPr>
                        <a:t>Funny Bones </a:t>
                      </a:r>
                    </a:p>
                    <a:p>
                      <a:pPr algn="ctr"/>
                      <a:r>
                        <a:rPr lang="en-US" sz="1050" dirty="0">
                          <a:solidFill>
                            <a:schemeClr val="tx1"/>
                          </a:solidFill>
                          <a:latin typeface="+mn-lt"/>
                          <a:cs typeface="RM Typerighter old" panose="00000400000000000000" pitchFamily="2" charset="-79"/>
                        </a:rPr>
                        <a:t>The Big </a:t>
                      </a:r>
                      <a:r>
                        <a:rPr lang="en-US" sz="1050" dirty="0" smtClean="0">
                          <a:solidFill>
                            <a:schemeClr val="tx1"/>
                          </a:solidFill>
                          <a:latin typeface="+mn-lt"/>
                          <a:cs typeface="RM Typerighter old" panose="00000400000000000000" pitchFamily="2" charset="-79"/>
                        </a:rPr>
                        <a:t>book </a:t>
                      </a:r>
                      <a:r>
                        <a:rPr lang="en-US" sz="1050" dirty="0">
                          <a:solidFill>
                            <a:schemeClr val="tx1"/>
                          </a:solidFill>
                          <a:latin typeface="+mn-lt"/>
                          <a:cs typeface="RM Typerighter old" panose="00000400000000000000" pitchFamily="2" charset="-79"/>
                        </a:rPr>
                        <a:t>of Families </a:t>
                      </a:r>
                      <a:endParaRPr lang="en-US" sz="1050" dirty="0" smtClean="0">
                        <a:solidFill>
                          <a:schemeClr val="tx1"/>
                        </a:solidFill>
                        <a:latin typeface="+mn-lt"/>
                        <a:cs typeface="RM Typerighter old" panose="00000400000000000000" pitchFamily="2" charset="-79"/>
                      </a:endParaRPr>
                    </a:p>
                    <a:p>
                      <a:pPr algn="ctr"/>
                      <a:r>
                        <a:rPr lang="en-US" sz="1050" dirty="0" smtClean="0">
                          <a:solidFill>
                            <a:schemeClr val="tx1"/>
                          </a:solidFill>
                          <a:latin typeface="+mn-lt"/>
                          <a:cs typeface="RM Typerighter old" panose="00000400000000000000" pitchFamily="2" charset="-79"/>
                        </a:rPr>
                        <a:t>The Big book of friends </a:t>
                      </a:r>
                      <a:endParaRPr lang="en-US" sz="1050" dirty="0">
                        <a:solidFill>
                          <a:schemeClr val="tx1"/>
                        </a:solidFill>
                        <a:latin typeface="+mn-lt"/>
                        <a:cs typeface="RM Typerighter old" panose="00000400000000000000" pitchFamily="2" charset="-79"/>
                      </a:endParaRPr>
                    </a:p>
                    <a:p>
                      <a:pPr algn="ctr"/>
                      <a:r>
                        <a:rPr lang="en-US" sz="1050" dirty="0">
                          <a:solidFill>
                            <a:schemeClr val="tx1"/>
                          </a:solidFill>
                          <a:latin typeface="+mn-lt"/>
                          <a:cs typeface="RM Typerighter old" panose="00000400000000000000" pitchFamily="2" charset="-79"/>
                        </a:rPr>
                        <a:t>Pete the Cat </a:t>
                      </a:r>
                      <a:endParaRPr lang="en-US" sz="1050" dirty="0" smtClean="0">
                        <a:solidFill>
                          <a:schemeClr val="tx1"/>
                        </a:solidFill>
                        <a:latin typeface="+mn-lt"/>
                        <a:cs typeface="RM Typerighter old" panose="00000400000000000000" pitchFamily="2" charset="-79"/>
                      </a:endParaRPr>
                    </a:p>
                    <a:p>
                      <a:pPr algn="ctr"/>
                      <a:r>
                        <a:rPr lang="en-US" sz="1050" dirty="0" err="1" smtClean="0">
                          <a:solidFill>
                            <a:schemeClr val="tx1"/>
                          </a:solidFill>
                          <a:latin typeface="+mn-lt"/>
                          <a:cs typeface="RM Typerighter old" panose="00000400000000000000" pitchFamily="2" charset="-79"/>
                        </a:rPr>
                        <a:t>Supertato</a:t>
                      </a:r>
                      <a:endParaRPr lang="en-US" sz="1050" dirty="0" smtClean="0">
                        <a:solidFill>
                          <a:schemeClr val="tx1"/>
                        </a:solidFill>
                        <a:latin typeface="+mn-lt"/>
                        <a:cs typeface="RM Typerighter old" panose="00000400000000000000" pitchFamily="2" charset="-79"/>
                      </a:endParaRPr>
                    </a:p>
                    <a:p>
                      <a:pPr algn="ctr"/>
                      <a:r>
                        <a:rPr lang="en-US" sz="1050" dirty="0" smtClean="0">
                          <a:solidFill>
                            <a:schemeClr val="tx1"/>
                          </a:solidFill>
                          <a:latin typeface="+mn-lt"/>
                          <a:cs typeface="RM Typerighter old" panose="00000400000000000000" pitchFamily="2" charset="-79"/>
                        </a:rPr>
                        <a:t>The Little</a:t>
                      </a:r>
                      <a:r>
                        <a:rPr lang="en-US" sz="1050" baseline="0" dirty="0" smtClean="0">
                          <a:solidFill>
                            <a:schemeClr val="tx1"/>
                          </a:solidFill>
                          <a:latin typeface="+mn-lt"/>
                          <a:cs typeface="RM Typerighter old" panose="00000400000000000000" pitchFamily="2" charset="-79"/>
                        </a:rPr>
                        <a:t> mermaid</a:t>
                      </a:r>
                    </a:p>
                    <a:p>
                      <a:pPr algn="ctr"/>
                      <a:r>
                        <a:rPr lang="en-US" sz="1050" baseline="0" dirty="0" smtClean="0">
                          <a:solidFill>
                            <a:schemeClr val="tx1"/>
                          </a:solidFill>
                          <a:latin typeface="+mn-lt"/>
                          <a:cs typeface="RM Typerighter old" panose="00000400000000000000" pitchFamily="2" charset="-79"/>
                        </a:rPr>
                        <a:t>Cinderella</a:t>
                      </a:r>
                    </a:p>
                    <a:p>
                      <a:pPr algn="ctr"/>
                      <a:r>
                        <a:rPr lang="en-US" sz="1050" baseline="0" dirty="0" smtClean="0">
                          <a:solidFill>
                            <a:schemeClr val="tx1"/>
                          </a:solidFill>
                          <a:latin typeface="+mn-lt"/>
                          <a:cs typeface="RM Typerighter old" panose="00000400000000000000" pitchFamily="2" charset="-79"/>
                        </a:rPr>
                        <a:t>Beauty and the Beast</a:t>
                      </a:r>
                    </a:p>
                    <a:p>
                      <a:pPr algn="ctr"/>
                      <a:r>
                        <a:rPr lang="en-US" sz="1050" baseline="0" dirty="0" smtClean="0">
                          <a:solidFill>
                            <a:schemeClr val="tx1"/>
                          </a:solidFill>
                          <a:latin typeface="+mn-lt"/>
                          <a:cs typeface="RM Typerighter old" panose="00000400000000000000" pitchFamily="2" charset="-79"/>
                        </a:rPr>
                        <a:t>Sugar lump and the unicorn</a:t>
                      </a: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Jolly Postman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Goldilocks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Farmer Duck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Hansel &amp; Gretal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Ugly Duckling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Christmas Story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dirty="0"/>
                        <a:t>Rama and </a:t>
                      </a:r>
                      <a:r>
                        <a:rPr lang="en-GB" sz="1050" b="0" dirty="0" err="1" smtClean="0"/>
                        <a:t>Sita</a:t>
                      </a:r>
                      <a:endParaRPr lang="en-GB" sz="1050" b="0" dirty="0" smtClean="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Emperors Egg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We’re going on a Bear</a:t>
                      </a:r>
                      <a:r>
                        <a:rPr lang="en-US" sz="1050" b="0" baseline="0" dirty="0">
                          <a:solidFill>
                            <a:schemeClr val="tx1"/>
                          </a:solidFill>
                          <a:latin typeface="+mn-lt"/>
                          <a:cs typeface="RM Typerighter old" panose="00000400000000000000" pitchFamily="2" charset="-79"/>
                        </a:rPr>
                        <a:t> Hunt</a:t>
                      </a:r>
                      <a:endParaRPr lang="en-US" sz="1050" b="0" dirty="0">
                        <a:solidFill>
                          <a:schemeClr val="tx1"/>
                        </a:solidFill>
                        <a:latin typeface="+mn-lt"/>
                        <a:cs typeface="RM Typerighter old" panose="000004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Very Hungry Caterpillar </a:t>
                      </a:r>
                    </a:p>
                    <a:p>
                      <a:pPr algn="ctr"/>
                      <a:r>
                        <a:rPr lang="en-GB" sz="1050" b="0" dirty="0">
                          <a:solidFill>
                            <a:schemeClr val="tx1"/>
                          </a:solidFill>
                          <a:latin typeface="+mn-lt"/>
                          <a:cs typeface="RM Typerighter old" panose="00000400000000000000" pitchFamily="2" charset="-79"/>
                        </a:rPr>
                        <a:t>Aghh Spider! </a:t>
                      </a:r>
                    </a:p>
                    <a:p>
                      <a:pPr algn="ctr"/>
                      <a:r>
                        <a:rPr lang="en-GB" sz="1050" b="0" dirty="0">
                          <a:solidFill>
                            <a:schemeClr val="tx1"/>
                          </a:solidFill>
                          <a:latin typeface="+mn-lt"/>
                          <a:cs typeface="RM Typerighter old" panose="00000400000000000000" pitchFamily="2" charset="-79"/>
                        </a:rPr>
                        <a:t>Tige who came to tea </a:t>
                      </a:r>
                    </a:p>
                    <a:p>
                      <a:pPr algn="ctr"/>
                      <a:r>
                        <a:rPr lang="en-GB" sz="1050" b="0" dirty="0" err="1">
                          <a:solidFill>
                            <a:schemeClr val="tx1"/>
                          </a:solidFill>
                          <a:latin typeface="+mn-lt"/>
                          <a:cs typeface="RM Typerighter old" panose="00000400000000000000" pitchFamily="2" charset="-79"/>
                        </a:rPr>
                        <a:t>Handa’s</a:t>
                      </a:r>
                      <a:r>
                        <a:rPr lang="en-GB" sz="1050" b="0" dirty="0">
                          <a:solidFill>
                            <a:schemeClr val="tx1"/>
                          </a:solidFill>
                          <a:latin typeface="+mn-lt"/>
                          <a:cs typeface="RM Typerighter old" panose="00000400000000000000" pitchFamily="2" charset="-79"/>
                        </a:rPr>
                        <a:t> Surprise </a:t>
                      </a:r>
                    </a:p>
                    <a:p>
                      <a:pPr algn="ctr"/>
                      <a:endParaRPr lang="en-GB" sz="1050" b="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Tiny Seed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Oliver’s Vegetables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Jack and the jelly</a:t>
                      </a:r>
                      <a:r>
                        <a:rPr lang="en-US" sz="1050" b="0" baseline="0" dirty="0">
                          <a:solidFill>
                            <a:schemeClr val="tx1"/>
                          </a:solidFill>
                          <a:latin typeface="+mn-lt"/>
                          <a:cs typeface="RM Typerighter old" panose="00000400000000000000" pitchFamily="2" charset="-79"/>
                        </a:rPr>
                        <a:t> </a:t>
                      </a:r>
                      <a:r>
                        <a:rPr lang="en-US" sz="1050" b="0" dirty="0">
                          <a:solidFill>
                            <a:schemeClr val="tx1"/>
                          </a:solidFill>
                          <a:latin typeface="+mn-lt"/>
                          <a:cs typeface="RM Typerighter old" panose="00000400000000000000" pitchFamily="2" charset="-79"/>
                        </a:rPr>
                        <a:t>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mn-lt"/>
                          <a:cs typeface="RM Typerighter old" panose="00000400000000000000" pitchFamily="2" charset="-79"/>
                        </a:rPr>
                        <a:t>Jasper’s </a:t>
                      </a:r>
                      <a:r>
                        <a:rPr lang="en-US" sz="1050" b="0" dirty="0">
                          <a:solidFill>
                            <a:schemeClr val="tx1"/>
                          </a:solidFill>
                          <a:latin typeface="+mn-lt"/>
                          <a:cs typeface="RM Typerighter old" panose="00000400000000000000" pitchFamily="2" charset="-79"/>
                        </a:rPr>
                        <a:t>Beanstalk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t>Tree, Seasons come and seasons go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t>A stroll through the </a:t>
                      </a:r>
                      <a:r>
                        <a:rPr lang="en-US" sz="1050" b="0" dirty="0" smtClean="0"/>
                        <a:t>seasons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smtClean="0"/>
                        <a:t>The Paper Dolls</a:t>
                      </a:r>
                      <a:endParaRPr lang="en-US" sz="1050" b="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smtClean="0">
                          <a:solidFill>
                            <a:schemeClr val="tx1"/>
                          </a:solidFill>
                          <a:latin typeface="+mn-lt"/>
                          <a:cs typeface="RM Typerighter old" panose="00000400000000000000" pitchFamily="2" charset="-79"/>
                        </a:rPr>
                        <a:t>How </a:t>
                      </a:r>
                      <a:r>
                        <a:rPr lang="en-US" sz="1050" b="0" dirty="0">
                          <a:solidFill>
                            <a:schemeClr val="tx1"/>
                          </a:solidFill>
                          <a:latin typeface="+mn-lt"/>
                          <a:cs typeface="RM Typerighter old" panose="00000400000000000000" pitchFamily="2" charset="-79"/>
                        </a:rPr>
                        <a:t>to make a chocolate mud cake</a:t>
                      </a:r>
                      <a:endParaRPr lang="en-GB" sz="1050" b="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Snail and the Whale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Way back Home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Naughty Bus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Mr. Gumpy’s Outing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The Train Ride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Bob, The Man on the Moon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Beegu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Oi! Get off my train!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latin typeface="+mn-lt"/>
                          <a:cs typeface="RM Typerighter old" panose="00000400000000000000" pitchFamily="2" charset="-79"/>
                        </a:rPr>
                        <a:t>I </a:t>
                      </a:r>
                      <a:r>
                        <a:rPr lang="en-US" sz="1050" b="0" dirty="0" err="1">
                          <a:solidFill>
                            <a:schemeClr val="tx1"/>
                          </a:solidFill>
                          <a:latin typeface="+mn-lt"/>
                          <a:cs typeface="RM Typerighter old" panose="00000400000000000000" pitchFamily="2" charset="-79"/>
                        </a:rPr>
                        <a:t>Wanna</a:t>
                      </a:r>
                      <a:r>
                        <a:rPr lang="en-US" sz="1050" b="0" dirty="0">
                          <a:solidFill>
                            <a:schemeClr val="tx1"/>
                          </a:solidFill>
                          <a:latin typeface="+mn-lt"/>
                          <a:cs typeface="RM Typerighter old" panose="00000400000000000000" pitchFamily="2" charset="-79"/>
                        </a:rPr>
                        <a:t> Iguana</a:t>
                      </a:r>
                      <a:endParaRPr lang="en-US" sz="105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0" dirty="0">
                          <a:solidFill>
                            <a:schemeClr val="tx1"/>
                          </a:solidFill>
                          <a:latin typeface="+mn-lt"/>
                          <a:cs typeface="RM Typerighter old" panose="00000400000000000000" pitchFamily="2" charset="-79"/>
                        </a:rPr>
                        <a:t>Dinosaur Roar!</a:t>
                      </a:r>
                    </a:p>
                    <a:p>
                      <a:pPr algn="ctr"/>
                      <a:r>
                        <a:rPr lang="en-GB" sz="1050" b="0" dirty="0">
                          <a:solidFill>
                            <a:schemeClr val="tx1"/>
                          </a:solidFill>
                          <a:latin typeface="+mn-lt"/>
                          <a:cs typeface="RM Typerighter old" panose="00000400000000000000" pitchFamily="2" charset="-79"/>
                        </a:rPr>
                        <a:t>Dinosaur</a:t>
                      </a:r>
                      <a:r>
                        <a:rPr lang="en-GB" sz="1050" b="0" baseline="0" dirty="0">
                          <a:solidFill>
                            <a:schemeClr val="tx1"/>
                          </a:solidFill>
                          <a:latin typeface="+mn-lt"/>
                          <a:cs typeface="RM Typerighter old" panose="00000400000000000000" pitchFamily="2" charset="-79"/>
                        </a:rPr>
                        <a:t> Dinners non fiction</a:t>
                      </a:r>
                    </a:p>
                    <a:p>
                      <a:pPr algn="ctr"/>
                      <a:r>
                        <a:rPr lang="en-GB" sz="1050" b="0" baseline="0" dirty="0">
                          <a:solidFill>
                            <a:schemeClr val="tx1"/>
                          </a:solidFill>
                          <a:latin typeface="+mn-lt"/>
                          <a:cs typeface="RM Typerighter old" panose="00000400000000000000" pitchFamily="2" charset="-79"/>
                        </a:rPr>
                        <a:t>Harry and his bucketful of dinosaurs</a:t>
                      </a:r>
                    </a:p>
                    <a:p>
                      <a:pPr algn="ctr"/>
                      <a:r>
                        <a:rPr lang="en-GB" sz="1050" b="0" baseline="0" dirty="0">
                          <a:solidFill>
                            <a:schemeClr val="tx1"/>
                          </a:solidFill>
                          <a:latin typeface="+mn-lt"/>
                          <a:cs typeface="RM Typerighter old" panose="00000400000000000000" pitchFamily="2" charset="-79"/>
                        </a:rPr>
                        <a:t>The dinosaur that pooped a planet</a:t>
                      </a:r>
                    </a:p>
                    <a:p>
                      <a:pPr algn="ctr"/>
                      <a:r>
                        <a:rPr lang="en-GB" sz="1050" b="0" baseline="0" dirty="0">
                          <a:solidFill>
                            <a:schemeClr val="tx1"/>
                          </a:solidFill>
                          <a:latin typeface="+mn-lt"/>
                          <a:cs typeface="RM Typerighter old" panose="00000400000000000000" pitchFamily="2" charset="-79"/>
                        </a:rPr>
                        <a:t>If Sharks Disappeared</a:t>
                      </a:r>
                    </a:p>
                    <a:p>
                      <a:pPr algn="ctr"/>
                      <a:endParaRPr lang="en-GB" sz="1050" b="0" dirty="0">
                        <a:solidFill>
                          <a:schemeClr val="tx1"/>
                        </a:solidFill>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7345316"/>
                  </a:ext>
                </a:extLst>
              </a:tr>
              <a:tr h="1245256">
                <a:tc>
                  <a:txBody>
                    <a:bodyPr/>
                    <a:lstStyle/>
                    <a:p>
                      <a:pPr algn="ctr"/>
                      <a:r>
                        <a:rPr lang="en-US" sz="2000" b="1" dirty="0">
                          <a:latin typeface="Amatic SC" panose="00000500000000000000" pitchFamily="2" charset="-79"/>
                          <a:cs typeface="Amatic SC" panose="00000500000000000000" pitchFamily="2" charset="-79"/>
                        </a:rPr>
                        <a:t>‘Wow’ moments / </a:t>
                      </a:r>
                      <a:r>
                        <a:rPr lang="en-US" sz="2000" b="1" dirty="0">
                          <a:solidFill>
                            <a:srgbClr val="0070C0"/>
                          </a:solidFill>
                          <a:latin typeface="Amatic SC" panose="00000500000000000000" pitchFamily="2" charset="-79"/>
                          <a:cs typeface="Amatic SC" panose="00000500000000000000" pitchFamily="2" charset="-79"/>
                        </a:rPr>
                        <a:t>Enrichment Weeks </a:t>
                      </a:r>
                      <a:endParaRPr lang="en-GB" sz="2000" b="1" dirty="0">
                        <a:solidFill>
                          <a:srgbClr val="0070C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Autumn Trail </a:t>
                      </a:r>
                    </a:p>
                    <a:p>
                      <a:pPr algn="ctr"/>
                      <a:r>
                        <a:rPr lang="en-US" sz="1050" dirty="0">
                          <a:solidFill>
                            <a:schemeClr val="tx1"/>
                          </a:solidFill>
                          <a:latin typeface="+mn-lt"/>
                          <a:cs typeface="Amatic SC" panose="00000500000000000000" pitchFamily="2" charset="-79"/>
                        </a:rPr>
                        <a:t>Remembrance Day </a:t>
                      </a:r>
                    </a:p>
                    <a:p>
                      <a:pPr algn="ctr"/>
                      <a:r>
                        <a:rPr lang="en-US" sz="1050" dirty="0">
                          <a:solidFill>
                            <a:schemeClr val="tx1"/>
                          </a:solidFill>
                          <a:latin typeface="+mn-lt"/>
                          <a:cs typeface="Amatic SC" panose="00000500000000000000" pitchFamily="2" charset="-79"/>
                        </a:rPr>
                        <a:t>Nurse / Firefighter visit </a:t>
                      </a:r>
                    </a:p>
                    <a:p>
                      <a:pPr algn="ctr"/>
                      <a:r>
                        <a:rPr lang="en-US" sz="1050" dirty="0">
                          <a:solidFill>
                            <a:schemeClr val="tx1"/>
                          </a:solidFill>
                          <a:latin typeface="+mn-lt"/>
                          <a:cs typeface="Amatic SC" panose="00000500000000000000" pitchFamily="2" charset="-79"/>
                        </a:rPr>
                        <a:t>Harvest Time </a:t>
                      </a:r>
                    </a:p>
                    <a:p>
                      <a:pPr algn="ctr"/>
                      <a:r>
                        <a:rPr lang="en-US" sz="1050" dirty="0">
                          <a:solidFill>
                            <a:schemeClr val="tx1"/>
                          </a:solidFill>
                          <a:latin typeface="+mn-lt"/>
                          <a:cs typeface="Amatic SC" panose="00000500000000000000" pitchFamily="2" charset="-79"/>
                        </a:rPr>
                        <a:t>Birthdays</a:t>
                      </a:r>
                    </a:p>
                    <a:p>
                      <a:pPr algn="ctr"/>
                      <a:r>
                        <a:rPr lang="en-US" sz="1050" dirty="0">
                          <a:solidFill>
                            <a:schemeClr val="tx1"/>
                          </a:solidFill>
                          <a:latin typeface="+mn-lt"/>
                          <a:cs typeface="Amatic SC" panose="00000500000000000000" pitchFamily="2" charset="-79"/>
                        </a:rPr>
                        <a:t>Favourite Songs </a:t>
                      </a:r>
                    </a:p>
                    <a:p>
                      <a:pPr algn="ctr"/>
                      <a:r>
                        <a:rPr lang="en-US" sz="1050" dirty="0">
                          <a:solidFill>
                            <a:schemeClr val="tx1"/>
                          </a:solidFill>
                          <a:latin typeface="+mn-lt"/>
                          <a:cs typeface="Amatic SC" panose="00000500000000000000" pitchFamily="2" charset="-79"/>
                        </a:rPr>
                        <a:t>Halloween </a:t>
                      </a:r>
                    </a:p>
                    <a:p>
                      <a:pPr algn="ctr"/>
                      <a:r>
                        <a:rPr lang="en-US" sz="1050" dirty="0">
                          <a:solidFill>
                            <a:schemeClr val="accent1"/>
                          </a:solidFill>
                          <a:latin typeface="+mn-lt"/>
                          <a:cs typeface="Amatic SC" panose="00000500000000000000" pitchFamily="2" charset="-79"/>
                        </a:rPr>
                        <a:t>What do I want to be when I grow up? Video for parents.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Guy Fawkes / Bonfire Night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Time  / 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Diwali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Hannukah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Black History Month</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Remembrance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rgbClr val="00B050"/>
                          </a:solidFill>
                          <a:latin typeface="+mn-lt"/>
                          <a:cs typeface="Amatic SC" panose="00000500000000000000" pitchFamily="2" charset="-79"/>
                        </a:rPr>
                        <a:t>Stay and read morning for parents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Christmas Nativity Performance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Children in Need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Anti- Bullying Week </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smtClean="0">
                          <a:solidFill>
                            <a:srgbClr val="00B050"/>
                          </a:solidFill>
                          <a:latin typeface="+mn-lt"/>
                          <a:cs typeface="Amatic SC" panose="00000500000000000000" pitchFamily="2" charset="-79"/>
                        </a:rPr>
                        <a:t>Farm  visit </a:t>
                      </a:r>
                      <a:endParaRPr lang="en-US" sz="1050" dirty="0">
                        <a:solidFill>
                          <a:srgbClr val="00B050"/>
                        </a:solidFill>
                        <a:latin typeface="+mn-lt"/>
                        <a:cs typeface="Amatic SC" panose="00000500000000000000" pitchFamily="2" charset="-79"/>
                      </a:endParaRPr>
                    </a:p>
                    <a:p>
                      <a:pPr algn="ctr"/>
                      <a:r>
                        <a:rPr lang="en-US" sz="1050" dirty="0">
                          <a:solidFill>
                            <a:schemeClr val="tx1"/>
                          </a:solidFill>
                          <a:latin typeface="+mn-lt"/>
                          <a:cs typeface="Amatic SC" panose="00000500000000000000" pitchFamily="2" charset="-79"/>
                        </a:rPr>
                        <a:t>Chinese New Year </a:t>
                      </a:r>
                    </a:p>
                    <a:p>
                      <a:pPr algn="ctr"/>
                      <a:r>
                        <a:rPr lang="en-US" sz="1050" dirty="0">
                          <a:solidFill>
                            <a:schemeClr val="tx1"/>
                          </a:solidFill>
                          <a:latin typeface="+mn-lt"/>
                          <a:cs typeface="Amatic SC" panose="00000500000000000000" pitchFamily="2" charset="-79"/>
                        </a:rPr>
                        <a:t>LENT</a:t>
                      </a:r>
                    </a:p>
                    <a:p>
                      <a:pPr algn="ctr"/>
                      <a:r>
                        <a:rPr lang="en-US" sz="1050" dirty="0">
                          <a:solidFill>
                            <a:schemeClr val="tx1"/>
                          </a:solidFill>
                          <a:latin typeface="+mn-lt"/>
                          <a:cs typeface="Amatic SC" panose="00000500000000000000" pitchFamily="2" charset="-79"/>
                        </a:rPr>
                        <a:t>Story Telling Week </a:t>
                      </a:r>
                    </a:p>
                    <a:p>
                      <a:pPr algn="ctr"/>
                      <a:r>
                        <a:rPr lang="en-US" sz="1050" dirty="0">
                          <a:solidFill>
                            <a:schemeClr val="tx1"/>
                          </a:solidFill>
                          <a:latin typeface="+mn-lt"/>
                          <a:cs typeface="Amatic SC" panose="00000500000000000000" pitchFamily="2" charset="-79"/>
                        </a:rPr>
                        <a:t>Random Acts of Kindness Week </a:t>
                      </a:r>
                    </a:p>
                    <a:p>
                      <a:pPr algn="ctr"/>
                      <a:r>
                        <a:rPr lang="en-US" sz="1050" dirty="0">
                          <a:solidFill>
                            <a:schemeClr val="tx1"/>
                          </a:solidFill>
                          <a:latin typeface="+mn-lt"/>
                          <a:cs typeface="Amatic SC" panose="00000500000000000000" pitchFamily="2" charset="-79"/>
                        </a:rPr>
                        <a:t>Valentine’s Day</a:t>
                      </a:r>
                    </a:p>
                    <a:p>
                      <a:pPr algn="ctr"/>
                      <a:r>
                        <a:rPr lang="en-US" sz="1050" dirty="0">
                          <a:solidFill>
                            <a:schemeClr val="tx1"/>
                          </a:solidFill>
                          <a:latin typeface="+mn-lt"/>
                          <a:cs typeface="Amatic SC" panose="00000500000000000000" pitchFamily="2" charset="-79"/>
                        </a:rPr>
                        <a:t>Internet Safety Day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rgbClr val="00B050"/>
                          </a:solidFill>
                          <a:latin typeface="+mn-lt"/>
                          <a:cs typeface="Amatic SC" panose="00000500000000000000" pitchFamily="2" charset="-79"/>
                        </a:rPr>
                        <a:t>Walk to the park / Picnic </a:t>
                      </a:r>
                      <a:endParaRPr lang="en-GB" sz="1050" dirty="0">
                        <a:solidFill>
                          <a:srgbClr val="00B050"/>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Planting seeds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Easter time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experiments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Weather Forecast videos-Green screen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Nature Scavenger Hunt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Mother’s 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Queen’s Birthday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Science Week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Eater Egg Hunt </a:t>
                      </a:r>
                      <a:r>
                        <a:rPr lang="en-US" sz="1050" dirty="0">
                          <a:solidFill>
                            <a:srgbClr val="00B050"/>
                          </a:solidFill>
                          <a:latin typeface="+mn-lt"/>
                          <a:cs typeface="Amatic SC" panose="00000500000000000000" pitchFamily="2" charset="-79"/>
                        </a:rPr>
                        <a:t>/ Easter showcase </a:t>
                      </a:r>
                      <a:endParaRPr lang="en-GB" sz="1050" dirty="0">
                        <a:solidFill>
                          <a:srgbClr val="00B050"/>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tx1"/>
                          </a:solidFill>
                          <a:latin typeface="+mn-lt"/>
                          <a:cs typeface="Amatic SC" panose="00000500000000000000" pitchFamily="2" charset="-79"/>
                        </a:rPr>
                        <a:t>Post a letter</a:t>
                      </a:r>
                    </a:p>
                    <a:p>
                      <a:pPr algn="ctr"/>
                      <a:r>
                        <a:rPr lang="en-US" sz="1050" dirty="0">
                          <a:solidFill>
                            <a:schemeClr val="tx1"/>
                          </a:solidFill>
                          <a:latin typeface="+mn-lt"/>
                          <a:cs typeface="Amatic SC" panose="00000500000000000000" pitchFamily="2" charset="-79"/>
                        </a:rPr>
                        <a:t>Food tasting – different cultures  </a:t>
                      </a:r>
                    </a:p>
                    <a:p>
                      <a:pPr algn="ctr"/>
                      <a:r>
                        <a:rPr lang="en-US" sz="1050" dirty="0">
                          <a:solidFill>
                            <a:schemeClr val="tx1"/>
                          </a:solidFill>
                          <a:latin typeface="+mn-lt"/>
                          <a:cs typeface="Amatic SC" panose="00000500000000000000" pitchFamily="2" charset="-79"/>
                        </a:rPr>
                        <a:t>Map work  - Find the Treasure </a:t>
                      </a:r>
                    </a:p>
                    <a:p>
                      <a:pPr algn="ctr"/>
                      <a:r>
                        <a:rPr lang="en-US" sz="1050" dirty="0">
                          <a:solidFill>
                            <a:schemeClr val="tx1"/>
                          </a:solidFill>
                          <a:latin typeface="+mn-lt"/>
                          <a:cs typeface="Amatic SC" panose="00000500000000000000" pitchFamily="2" charset="-79"/>
                        </a:rPr>
                        <a:t>Start of Ramadan </a:t>
                      </a:r>
                    </a:p>
                    <a:p>
                      <a:pPr algn="ctr"/>
                      <a:r>
                        <a:rPr lang="en-US" sz="1050" dirty="0">
                          <a:solidFill>
                            <a:schemeClr val="tx1"/>
                          </a:solidFill>
                          <a:latin typeface="+mn-lt"/>
                          <a:cs typeface="Amatic SC" panose="00000500000000000000" pitchFamily="2" charset="-79"/>
                        </a:rPr>
                        <a:t>Eid</a:t>
                      </a:r>
                    </a:p>
                    <a:p>
                      <a:pPr algn="ctr"/>
                      <a:r>
                        <a:rPr lang="en-US" sz="1050" dirty="0">
                          <a:solidFill>
                            <a:schemeClr val="tx1"/>
                          </a:solidFill>
                          <a:latin typeface="+mn-lt"/>
                          <a:cs typeface="Amatic SC" panose="00000500000000000000" pitchFamily="2" charset="-79"/>
                        </a:rPr>
                        <a:t>Let’s fly - Role play and Green Screen</a:t>
                      </a:r>
                    </a:p>
                    <a:p>
                      <a:pPr algn="ctr"/>
                      <a:r>
                        <a:rPr lang="en-US" sz="1050" dirty="0">
                          <a:solidFill>
                            <a:srgbClr val="00B050"/>
                          </a:solidFill>
                          <a:latin typeface="+mn-lt"/>
                          <a:cs typeface="Amatic SC" panose="00000500000000000000" pitchFamily="2" charset="-79"/>
                        </a:rPr>
                        <a:t>Phonics morning-</a:t>
                      </a:r>
                      <a:r>
                        <a:rPr lang="en-US" sz="1050" baseline="0" dirty="0">
                          <a:solidFill>
                            <a:srgbClr val="00B050"/>
                          </a:solidFill>
                          <a:latin typeface="+mn-lt"/>
                          <a:cs typeface="Amatic SC" panose="00000500000000000000" pitchFamily="2" charset="-79"/>
                        </a:rPr>
                        <a:t> look how far we have come!</a:t>
                      </a:r>
                      <a:endParaRPr lang="en-US" sz="1050" dirty="0">
                        <a:solidFill>
                          <a:srgbClr val="00B050"/>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dirty="0">
                          <a:solidFill>
                            <a:srgbClr val="00B050"/>
                          </a:solidFill>
                          <a:latin typeface="+mn-lt"/>
                          <a:cs typeface="Amatic SC" panose="00000500000000000000" pitchFamily="2" charset="-79"/>
                        </a:rPr>
                        <a:t>Visit from Farmer Teds looking at the snakes/creepy crawlies</a:t>
                      </a:r>
                    </a:p>
                    <a:p>
                      <a:pPr algn="ctr"/>
                      <a:r>
                        <a:rPr lang="en-GB" sz="1050" dirty="0">
                          <a:solidFill>
                            <a:schemeClr val="tx1"/>
                          </a:solidFill>
                          <a:latin typeface="+mn-lt"/>
                          <a:cs typeface="Amatic SC" panose="00000500000000000000" pitchFamily="2" charset="-79"/>
                        </a:rPr>
                        <a:t>Sports week</a:t>
                      </a:r>
                    </a:p>
                    <a:p>
                      <a:pPr algn="ctr"/>
                      <a:r>
                        <a:rPr lang="en-GB" sz="1050" dirty="0">
                          <a:solidFill>
                            <a:schemeClr val="tx1"/>
                          </a:solidFill>
                          <a:latin typeface="+mn-lt"/>
                          <a:cs typeface="Amatic SC" panose="00000500000000000000" pitchFamily="2" charset="-79"/>
                        </a:rPr>
                        <a:t>Transition days</a:t>
                      </a:r>
                    </a:p>
                    <a:p>
                      <a:pPr algn="ctr"/>
                      <a:r>
                        <a:rPr lang="en-GB" sz="1050" dirty="0">
                          <a:solidFill>
                            <a:schemeClr val="tx1"/>
                          </a:solidFill>
                          <a:latin typeface="+mn-lt"/>
                          <a:cs typeface="Amatic SC" panose="00000500000000000000" pitchFamily="2" charset="-79"/>
                        </a:rPr>
                        <a:t>Showcase with parents</a:t>
                      </a:r>
                      <a:r>
                        <a:rPr lang="en-GB" sz="1050" baseline="0" dirty="0">
                          <a:solidFill>
                            <a:schemeClr val="tx1"/>
                          </a:solidFill>
                          <a:latin typeface="+mn-lt"/>
                          <a:cs typeface="Amatic SC" panose="00000500000000000000" pitchFamily="2" charset="-79"/>
                        </a:rPr>
                        <a:t> to make a volcano</a:t>
                      </a:r>
                    </a:p>
                    <a:p>
                      <a:pPr algn="ct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12" name="Picture 11">
            <a:extLst>
              <a:ext uri="{FF2B5EF4-FFF2-40B4-BE49-F238E27FC236}">
                <a16:creationId xmlns:a16="http://schemas.microsoft.com/office/drawing/2014/main" id="{05BDFB97-D597-487C-BC35-5D6584AEA15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rot="20562501">
            <a:off x="5276303" y="565292"/>
            <a:ext cx="505803" cy="505803"/>
          </a:xfrm>
          <a:prstGeom prst="rect">
            <a:avLst/>
          </a:prstGeom>
        </p:spPr>
      </p:pic>
      <p:pic>
        <p:nvPicPr>
          <p:cNvPr id="14" name="Picture 13">
            <a:extLst>
              <a:ext uri="{FF2B5EF4-FFF2-40B4-BE49-F238E27FC236}">
                <a16:creationId xmlns:a16="http://schemas.microsoft.com/office/drawing/2014/main" id="{ECE7A007-1214-4A11-85C1-D67FAE3A8C6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rot="755735">
            <a:off x="6869874" y="545577"/>
            <a:ext cx="789373" cy="789373"/>
          </a:xfrm>
          <a:prstGeom prst="rect">
            <a:avLst/>
          </a:prstGeom>
        </p:spPr>
      </p:pic>
      <p:pic>
        <p:nvPicPr>
          <p:cNvPr id="16" name="Picture 15">
            <a:extLst>
              <a:ext uri="{FF2B5EF4-FFF2-40B4-BE49-F238E27FC236}">
                <a16:creationId xmlns:a16="http://schemas.microsoft.com/office/drawing/2014/main" id="{695ED8A0-982D-45FC-BC62-B83A30D483B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rot="20946721">
            <a:off x="8486760" y="500015"/>
            <a:ext cx="582151" cy="582151"/>
          </a:xfrm>
          <a:prstGeom prst="rect">
            <a:avLst/>
          </a:prstGeom>
        </p:spPr>
      </p:pic>
      <p:pic>
        <p:nvPicPr>
          <p:cNvPr id="2" name="Picture 1"/>
          <p:cNvPicPr>
            <a:picLocks noChangeAspect="1"/>
          </p:cNvPicPr>
          <p:nvPr/>
        </p:nvPicPr>
        <p:blipFill>
          <a:blip r:embed="rId6"/>
          <a:stretch>
            <a:fillRect/>
          </a:stretch>
        </p:blipFill>
        <p:spPr>
          <a:xfrm rot="20620063">
            <a:off x="10115550" y="507443"/>
            <a:ext cx="545407" cy="616841"/>
          </a:xfrm>
          <a:prstGeom prst="rect">
            <a:avLst/>
          </a:prstGeom>
        </p:spPr>
      </p:pic>
      <p:pic>
        <p:nvPicPr>
          <p:cNvPr id="5" name="Picture 4"/>
          <p:cNvPicPr>
            <a:picLocks noChangeAspect="1"/>
          </p:cNvPicPr>
          <p:nvPr/>
        </p:nvPicPr>
        <p:blipFill>
          <a:blip r:embed="rId7"/>
          <a:stretch>
            <a:fillRect/>
          </a:stretch>
        </p:blipFill>
        <p:spPr>
          <a:xfrm>
            <a:off x="3410665" y="417534"/>
            <a:ext cx="523875" cy="714374"/>
          </a:xfrm>
          <a:prstGeom prst="rect">
            <a:avLst/>
          </a:prstGeom>
        </p:spPr>
      </p:pic>
      <p:pic>
        <p:nvPicPr>
          <p:cNvPr id="7" name="Picture 6"/>
          <p:cNvPicPr>
            <a:picLocks noChangeAspect="1"/>
          </p:cNvPicPr>
          <p:nvPr/>
        </p:nvPicPr>
        <p:blipFill>
          <a:blip r:embed="rId8"/>
          <a:stretch>
            <a:fillRect/>
          </a:stretch>
        </p:blipFill>
        <p:spPr>
          <a:xfrm rot="20683421">
            <a:off x="1586629" y="436283"/>
            <a:ext cx="404069" cy="709612"/>
          </a:xfrm>
          <a:prstGeom prst="rect">
            <a:avLst/>
          </a:prstGeom>
        </p:spPr>
      </p:pic>
      <p:pic>
        <p:nvPicPr>
          <p:cNvPr id="13" name="Picture 12" descr="Description: MR 26 Jan WH Primary"/>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6443" y="140455"/>
            <a:ext cx="933450" cy="638175"/>
          </a:xfrm>
          <a:prstGeom prst="rect">
            <a:avLst/>
          </a:prstGeom>
          <a:noFill/>
          <a:ln>
            <a:noFill/>
          </a:ln>
        </p:spPr>
      </p:pic>
    </p:spTree>
    <p:extLst>
      <p:ext uri="{BB962C8B-B14F-4D97-AF65-F5344CB8AC3E}">
        <p14:creationId xmlns:p14="http://schemas.microsoft.com/office/powerpoint/2010/main" val="37939437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651802941"/>
              </p:ext>
            </p:extLst>
          </p:nvPr>
        </p:nvGraphicFramePr>
        <p:xfrm>
          <a:off x="366318" y="476214"/>
          <a:ext cx="11459364" cy="5929168"/>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5502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Autumn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schemeClr val="bg1">
                              <a:lumMod val="50000"/>
                            </a:schemeClr>
                          </a:solidFill>
                          <a:latin typeface="Amatic SC" panose="00000500000000000000" pitchFamily="2" charset="-79"/>
                          <a:cs typeface="Amatic SC" panose="00000500000000000000" pitchFamily="2" charset="-79"/>
                        </a:rPr>
                        <a:t>Autumn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Spring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1</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200" dirty="0">
                          <a:solidFill>
                            <a:schemeClr val="bg1">
                              <a:lumMod val="50000"/>
                            </a:schemeClr>
                          </a:solidFill>
                          <a:latin typeface="Amatic SC" panose="00000500000000000000" pitchFamily="2" charset="-79"/>
                          <a:cs typeface="Amatic SC" panose="00000500000000000000" pitchFamily="2" charset="-79"/>
                        </a:rPr>
                        <a:t>Summer 2</a:t>
                      </a:r>
                      <a:endParaRPr lang="en-GB" sz="32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42768">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2033691"/>
                  </a:ext>
                </a:extLst>
              </a:tr>
              <a:tr h="1630503">
                <a:tc rowSpan="2">
                  <a:txBody>
                    <a:bodyPr/>
                    <a:lstStyle/>
                    <a:p>
                      <a:pPr algn="ctr"/>
                      <a:r>
                        <a:rPr lang="en-US" sz="8000" b="0" dirty="0">
                          <a:latin typeface="Amatic SC" panose="00000500000000000000" pitchFamily="2" charset="-79"/>
                          <a:cs typeface="Amatic SC" panose="00000500000000000000" pitchFamily="2" charset="-79"/>
                        </a:rPr>
                        <a:t> </a:t>
                      </a: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endParaRPr lang="en-US" sz="28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6">
                  <a:txBody>
                    <a:bodyPr/>
                    <a:lstStyle/>
                    <a:p>
                      <a:pPr algn="ctr"/>
                      <a:r>
                        <a:rPr lang="en-US" sz="1200" b="1" dirty="0">
                          <a:solidFill>
                            <a:schemeClr val="bg1">
                              <a:lumMod val="50000"/>
                            </a:schemeClr>
                          </a:solidFill>
                          <a:latin typeface="+mn-lt"/>
                          <a:cs typeface="Amatic SC" panose="00000500000000000000" pitchFamily="2" charset="-79"/>
                        </a:rPr>
                        <a:t>Characteristics of Effective Learning </a:t>
                      </a:r>
                    </a:p>
                    <a:p>
                      <a:r>
                        <a:rPr lang="en-US" sz="1200" b="1" dirty="0">
                          <a:solidFill>
                            <a:srgbClr val="FF33CC"/>
                          </a:solidFill>
                          <a:latin typeface="+mn-lt"/>
                          <a:cs typeface="Amatic SC" panose="00000500000000000000" pitchFamily="2" charset="-79"/>
                        </a:rPr>
                        <a:t>Playing and exploring: </a:t>
                      </a:r>
                      <a:r>
                        <a:rPr lang="en-US" sz="1200" dirty="0">
                          <a:latin typeface="+mn-lt"/>
                          <a:cs typeface="RM Typerighter old" panose="00000400000000000000" pitchFamily="2" charset="-79"/>
                        </a:rPr>
                        <a:t>- Children investigate and experience things, and ‘have a go’. </a:t>
                      </a:r>
                      <a:r>
                        <a:rPr lang="en-GB" sz="1200" dirty="0">
                          <a:solidFill>
                            <a:srgbClr val="000000"/>
                          </a:solidFill>
                          <a:effectLst/>
                          <a:latin typeface="+mn-lt"/>
                          <a:ea typeface="Calibri" panose="020F0502020204030204" pitchFamily="34" charset="0"/>
                          <a:cs typeface="Acumin Pro"/>
                        </a:rPr>
                        <a:t>Children who actively participate in their </a:t>
                      </a:r>
                      <a:r>
                        <a:rPr lang="en-GB" sz="1200" dirty="0">
                          <a:solidFill>
                            <a:srgbClr val="000000"/>
                          </a:solidFill>
                          <a:latin typeface="+mn-lt"/>
                          <a:ea typeface="Calibri" panose="020F0502020204030204" pitchFamily="34" charset="0"/>
                          <a:cs typeface="Acumin Pro"/>
                        </a:rPr>
                        <a:t>own play </a:t>
                      </a:r>
                      <a:r>
                        <a:rPr lang="en-GB" sz="1200" dirty="0">
                          <a:solidFill>
                            <a:srgbClr val="000000"/>
                          </a:solidFill>
                          <a:effectLst/>
                          <a:latin typeface="+mn-lt"/>
                          <a:ea typeface="Calibri" panose="020F0502020204030204" pitchFamily="34" charset="0"/>
                          <a:cs typeface="Acumin Pro"/>
                        </a:rPr>
                        <a:t>develop a larger store of information and experiences to draw on which positively supports their learning </a:t>
                      </a:r>
                      <a:endParaRPr lang="en-US" sz="1200" dirty="0">
                        <a:latin typeface="+mn-lt"/>
                        <a:cs typeface="RM Typerighter old" panose="00000400000000000000" pitchFamily="2" charset="-79"/>
                      </a:endParaRPr>
                    </a:p>
                    <a:p>
                      <a:r>
                        <a:rPr lang="en-US" sz="1200" b="1" dirty="0">
                          <a:solidFill>
                            <a:srgbClr val="FF33CC"/>
                          </a:solidFill>
                          <a:latin typeface="+mn-lt"/>
                          <a:cs typeface="Amatic SC" panose="00000500000000000000" pitchFamily="2" charset="-79"/>
                        </a:rPr>
                        <a:t>Active learning: </a:t>
                      </a:r>
                      <a:r>
                        <a:rPr lang="en-US" sz="1200" dirty="0">
                          <a:latin typeface="+mn-lt"/>
                          <a:cs typeface="RM Typerighter old" panose="00000400000000000000" pitchFamily="2" charset="-79"/>
                        </a:rPr>
                        <a:t>- Children concentrate and keep on trying if they encounter difficulties. They are proud of their own achievements. </a:t>
                      </a:r>
                      <a:r>
                        <a:rPr lang="en-GB" sz="1200" dirty="0">
                          <a:effectLst/>
                          <a:latin typeface="+mn-lt"/>
                          <a:ea typeface="Calibri" panose="020F0502020204030204" pitchFamily="34" charset="0"/>
                          <a:cs typeface="RM Typerighter old" panose="00000400000000000000" pitchFamily="2" charset="-79"/>
                        </a:rPr>
                        <a:t>For children to develop into self-regulating, lifelong learners they are required to take ownership, accept challenges and learn persistence.</a:t>
                      </a:r>
                    </a:p>
                    <a:p>
                      <a:r>
                        <a:rPr lang="en-US" sz="1200" b="1" dirty="0">
                          <a:solidFill>
                            <a:srgbClr val="FF33CC"/>
                          </a:solidFill>
                          <a:latin typeface="+mn-lt"/>
                          <a:cs typeface="Amatic SC" panose="00000500000000000000" pitchFamily="2" charset="-79"/>
                        </a:rPr>
                        <a:t>Creating and thinking critically: </a:t>
                      </a:r>
                      <a:r>
                        <a:rPr lang="en-US" sz="1200" dirty="0">
                          <a:latin typeface="+mn-lt"/>
                          <a:cs typeface="RM Typerighter old" panose="00000400000000000000" pitchFamily="2" charset="-79"/>
                        </a:rPr>
                        <a:t>- Children develop their own ideas and make links between these ideas. </a:t>
                      </a:r>
                      <a:r>
                        <a:rPr lang="en-GB" sz="1200" dirty="0">
                          <a:effectLst/>
                          <a:latin typeface="+mn-lt"/>
                          <a:ea typeface="Calibri" panose="020F0502020204030204" pitchFamily="34" charset="0"/>
                          <a:cs typeface="RM Typerighter old" panose="00000400000000000000" pitchFamily="2" charset="-79"/>
                        </a:rPr>
                        <a:t>They think flexibly and rationally, drawing on previous experiences which help them to solve problems and reach conclusions.</a:t>
                      </a:r>
                      <a:r>
                        <a:rPr lang="en-GB" sz="1200" dirty="0">
                          <a:effectLst/>
                          <a:latin typeface="+mn-lt"/>
                          <a:ea typeface="Calibri" panose="020F0502020204030204" pitchFamily="34" charset="0"/>
                          <a:cs typeface="Arial" panose="020B0604020202020204" pitchFamily="34" charset="0"/>
                        </a:rPr>
                        <a:t> </a:t>
                      </a:r>
                    </a:p>
                    <a:p>
                      <a:endParaRPr lang="en-GB" sz="1200"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pPr algn="ctr"/>
                      <a:endParaRPr lang="en-GB"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507345316"/>
                  </a:ext>
                </a:extLst>
              </a:tr>
              <a:tr h="2621592">
                <a:tc vMerge="1">
                  <a:txBody>
                    <a:bodyPr/>
                    <a:lstStyle/>
                    <a:p>
                      <a:pPr algn="ctr"/>
                      <a:r>
                        <a:rPr lang="en-US" sz="3200" b="0" dirty="0">
                          <a:latin typeface="Amatic SC" panose="00000500000000000000" pitchFamily="2" charset="-79"/>
                          <a:cs typeface="Amatic SC" panose="00000500000000000000" pitchFamily="2" charset="-79"/>
                        </a:rPr>
                        <a:t>Over Arching Principles </a:t>
                      </a:r>
                      <a:endParaRPr lang="en-GB"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r>
                        <a:rPr lang="en-US" sz="1200" b="1" i="0" dirty="0">
                          <a:solidFill>
                            <a:srgbClr val="7030A0"/>
                          </a:solidFill>
                          <a:latin typeface="+mn-lt"/>
                          <a:cs typeface="Amatic SC" panose="00000500000000000000" pitchFamily="2" charset="-79"/>
                        </a:rPr>
                        <a:t>Unique Child: </a:t>
                      </a:r>
                      <a:r>
                        <a:rPr lang="en-US" sz="1200" i="0" dirty="0">
                          <a:latin typeface="+mn-lt"/>
                          <a:cs typeface="RM Typerighter old" panose="00000400000000000000" pitchFamily="2" charset="-79"/>
                        </a:rPr>
                        <a:t>Every child is unique and has the potential to be resilient, capable, confident and self-assured.  </a:t>
                      </a:r>
                    </a:p>
                    <a:p>
                      <a:r>
                        <a:rPr lang="en-US" sz="1200" b="1" i="0" dirty="0">
                          <a:solidFill>
                            <a:srgbClr val="7030A0"/>
                          </a:solidFill>
                          <a:latin typeface="+mn-lt"/>
                          <a:cs typeface="Amatic SC" panose="00000500000000000000" pitchFamily="2" charset="-79"/>
                        </a:rPr>
                        <a:t>Positive Relationships: </a:t>
                      </a:r>
                      <a:r>
                        <a:rPr lang="en-US" sz="1200" i="0" dirty="0">
                          <a:latin typeface="+mn-lt"/>
                          <a:cs typeface="RM Typerighter old" panose="00000400000000000000" pitchFamily="2" charset="-79"/>
                        </a:rPr>
                        <a:t>Children flourish with warm, strong &amp; positive partnerships between all staff and parents/carers. This promotes independence across the EYFS curriculum. Children and practitioners are NOT alone – embrace each community. </a:t>
                      </a:r>
                    </a:p>
                    <a:p>
                      <a:r>
                        <a:rPr lang="en-US" sz="1200" b="1" i="0" dirty="0">
                          <a:solidFill>
                            <a:srgbClr val="7030A0"/>
                          </a:solidFill>
                          <a:latin typeface="+mn-lt"/>
                          <a:cs typeface="Amatic SC" panose="00000500000000000000" pitchFamily="2" charset="-79"/>
                        </a:rPr>
                        <a:t>Enabling environments: </a:t>
                      </a:r>
                      <a:r>
                        <a:rPr lang="en-US" sz="1200" i="0" dirty="0">
                          <a:latin typeface="+mn-lt"/>
                          <a:cs typeface="RM Typerighter old" panose="00000400000000000000" pitchFamily="2" charset="-79"/>
                        </a:rPr>
                        <a:t>Children learn and develop well in safe and secure environments where routines are established and where adults respond to their individual needs and passions and help them to build upon their learning over time. </a:t>
                      </a:r>
                    </a:p>
                    <a:p>
                      <a:r>
                        <a:rPr lang="en-US" sz="1200" b="1" i="0" dirty="0">
                          <a:solidFill>
                            <a:srgbClr val="7030A0"/>
                          </a:solidFill>
                          <a:latin typeface="+mn-lt"/>
                          <a:cs typeface="Amatic SC" panose="00000500000000000000" pitchFamily="2" charset="-79"/>
                        </a:rPr>
                        <a:t>Learning and Development: </a:t>
                      </a:r>
                      <a:r>
                        <a:rPr lang="en-US" sz="1200" i="0" dirty="0">
                          <a:latin typeface="+mn-lt"/>
                          <a:cs typeface="RM Typerighter old" panose="00000400000000000000" pitchFamily="2" charset="-79"/>
                        </a:rPr>
                        <a:t>Children develop and learn at different rates (not in different ways as it stated 2017). We must be aware of children who need greater support than others. </a:t>
                      </a:r>
                    </a:p>
                    <a:p>
                      <a:endParaRPr lang="en-US" sz="1200" i="1" dirty="0">
                        <a:latin typeface="+mn-lt"/>
                        <a:cs typeface="RM Typerighter old" panose="00000400000000000000" pitchFamily="2" charset="-79"/>
                      </a:endParaRPr>
                    </a:p>
                    <a:p>
                      <a:endParaRPr lang="en-US" sz="1200" b="0" i="1" kern="1200" dirty="0">
                        <a:solidFill>
                          <a:schemeClr val="dk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1" dirty="0">
                          <a:latin typeface="+mn-lt"/>
                          <a:cs typeface="Amatic SC" panose="00000500000000000000" pitchFamily="2" charset="-79"/>
                        </a:rPr>
                        <a:t>We will ensure that all children learn and develop well and are kept healthy and safe at ALL times. </a:t>
                      </a:r>
                      <a:endParaRPr lang="en-GB" sz="1400" b="1" i="1" dirty="0">
                        <a:latin typeface="+mn-lt"/>
                        <a:cs typeface="Amatic SC" panose="00000500000000000000" pitchFamily="2" charset="-79"/>
                      </a:endParaRPr>
                    </a:p>
                    <a:p>
                      <a:endParaRPr lang="en-US" sz="1200" i="1" dirty="0">
                        <a:latin typeface="+mn-lt"/>
                        <a:cs typeface="RM Typerighter old" panose="000004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14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627661565"/>
                  </a:ext>
                </a:extLst>
              </a:tr>
            </a:tbl>
          </a:graphicData>
        </a:graphic>
      </p:graphicFrame>
      <p:sp>
        <p:nvSpPr>
          <p:cNvPr id="2" name="Arrow: Curved Down 1">
            <a:extLst>
              <a:ext uri="{FF2B5EF4-FFF2-40B4-BE49-F238E27FC236}">
                <a16:creationId xmlns:a16="http://schemas.microsoft.com/office/drawing/2014/main" id="{EDEE4DCC-E742-421C-AA1B-CCCBC03083AB}"/>
              </a:ext>
            </a:extLst>
          </p:cNvPr>
          <p:cNvSpPr/>
          <p:nvPr/>
        </p:nvSpPr>
        <p:spPr>
          <a:xfrm>
            <a:off x="585926" y="4169339"/>
            <a:ext cx="1438183" cy="1186155"/>
          </a:xfrm>
          <a:prstGeom prst="curvedDownArrow">
            <a:avLst/>
          </a:prstGeom>
          <a:solidFill>
            <a:srgbClr val="CC66FF"/>
          </a:solidFill>
          <a:ln>
            <a:solidFill>
              <a:srgbClr val="E1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26" name="Picture 2" descr="See the source image">
            <a:extLst>
              <a:ext uri="{FF2B5EF4-FFF2-40B4-BE49-F238E27FC236}">
                <a16:creationId xmlns:a16="http://schemas.microsoft.com/office/drawing/2014/main" id="{A01F3A18-D7E6-4C03-BEAE-37E240B4801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Effect>
                      <a14:artisticLineDrawing/>
                    </a14:imgEffect>
                  </a14:imgLayer>
                </a14:imgProps>
              </a:ext>
              <a:ext uri="{28A0092B-C50C-407E-A947-70E740481C1C}">
                <a14:useLocalDpi xmlns:a14="http://schemas.microsoft.com/office/drawing/2010/main" val="0"/>
              </a:ext>
            </a:extLst>
          </a:blip>
          <a:srcRect/>
          <a:stretch>
            <a:fillRect/>
          </a:stretch>
        </p:blipFill>
        <p:spPr bwMode="auto">
          <a:xfrm>
            <a:off x="-416929" y="955559"/>
            <a:ext cx="3052439" cy="30524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2B99C4B-24E8-40A1-9E6B-3C6AB4384B00}"/>
              </a:ext>
            </a:extLst>
          </p:cNvPr>
          <p:cNvSpPr/>
          <p:nvPr/>
        </p:nvSpPr>
        <p:spPr>
          <a:xfrm rot="20846512">
            <a:off x="495570" y="2336154"/>
            <a:ext cx="1367682" cy="646331"/>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3600" b="1" dirty="0">
                <a:ln/>
                <a:solidFill>
                  <a:schemeClr val="accent3"/>
                </a:solidFill>
                <a:latin typeface="Adler" panose="00000400000000000000" pitchFamily="2" charset="0"/>
              </a:rPr>
              <a:t>COEL</a:t>
            </a:r>
          </a:p>
        </p:txBody>
      </p:sp>
      <p:pic>
        <p:nvPicPr>
          <p:cNvPr id="9" name="Picture 8" descr="Description: MR 26 Jan WH Prima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65" y="317384"/>
            <a:ext cx="933450" cy="638175"/>
          </a:xfrm>
          <a:prstGeom prst="rect">
            <a:avLst/>
          </a:prstGeom>
          <a:noFill/>
          <a:ln>
            <a:noFill/>
          </a:ln>
        </p:spPr>
      </p:pic>
    </p:spTree>
    <p:extLst>
      <p:ext uri="{BB962C8B-B14F-4D97-AF65-F5344CB8AC3E}">
        <p14:creationId xmlns:p14="http://schemas.microsoft.com/office/powerpoint/2010/main" val="29527788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575301551"/>
              </p:ext>
            </p:extLst>
          </p:nvPr>
        </p:nvGraphicFramePr>
        <p:xfrm>
          <a:off x="171904" y="512838"/>
          <a:ext cx="11848192" cy="6251423"/>
        </p:xfrm>
        <a:graphic>
          <a:graphicData uri="http://schemas.openxmlformats.org/drawingml/2006/table">
            <a:tbl>
              <a:tblPr firstRow="1" bandRow="1">
                <a:tableStyleId>{5C22544A-7EE6-4342-B048-85BDC9FD1C3A}</a:tableStyleId>
              </a:tblPr>
              <a:tblGrid>
                <a:gridCol w="1692599">
                  <a:extLst>
                    <a:ext uri="{9D8B030D-6E8A-4147-A177-3AD203B41FA5}">
                      <a16:colId xmlns:a16="http://schemas.microsoft.com/office/drawing/2014/main" val="385991600"/>
                    </a:ext>
                  </a:extLst>
                </a:gridCol>
                <a:gridCol w="1692599">
                  <a:extLst>
                    <a:ext uri="{9D8B030D-6E8A-4147-A177-3AD203B41FA5}">
                      <a16:colId xmlns:a16="http://schemas.microsoft.com/office/drawing/2014/main" val="2865123548"/>
                    </a:ext>
                  </a:extLst>
                </a:gridCol>
                <a:gridCol w="1704796">
                  <a:extLst>
                    <a:ext uri="{9D8B030D-6E8A-4147-A177-3AD203B41FA5}">
                      <a16:colId xmlns:a16="http://schemas.microsoft.com/office/drawing/2014/main" val="872926247"/>
                    </a:ext>
                  </a:extLst>
                </a:gridCol>
                <a:gridCol w="1680401">
                  <a:extLst>
                    <a:ext uri="{9D8B030D-6E8A-4147-A177-3AD203B41FA5}">
                      <a16:colId xmlns:a16="http://schemas.microsoft.com/office/drawing/2014/main" val="1315738151"/>
                    </a:ext>
                  </a:extLst>
                </a:gridCol>
                <a:gridCol w="1692599">
                  <a:extLst>
                    <a:ext uri="{9D8B030D-6E8A-4147-A177-3AD203B41FA5}">
                      <a16:colId xmlns:a16="http://schemas.microsoft.com/office/drawing/2014/main" val="2709165749"/>
                    </a:ext>
                  </a:extLst>
                </a:gridCol>
                <a:gridCol w="1540460">
                  <a:extLst>
                    <a:ext uri="{9D8B030D-6E8A-4147-A177-3AD203B41FA5}">
                      <a16:colId xmlns:a16="http://schemas.microsoft.com/office/drawing/2014/main" val="2335150482"/>
                    </a:ext>
                  </a:extLst>
                </a:gridCol>
                <a:gridCol w="1844738">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Autumn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bg1">
                              <a:lumMod val="50000"/>
                            </a:schemeClr>
                          </a:solidFill>
                          <a:latin typeface="Amatic SC" panose="00000500000000000000" pitchFamily="2" charset="-79"/>
                          <a:cs typeface="Amatic SC" panose="00000500000000000000" pitchFamily="2" charset="-79"/>
                        </a:rPr>
                        <a:t>Autumn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Spring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1</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3600" dirty="0">
                          <a:solidFill>
                            <a:schemeClr val="bg1">
                              <a:lumMod val="50000"/>
                            </a:schemeClr>
                          </a:solidFill>
                          <a:latin typeface="Amatic SC" panose="00000500000000000000" pitchFamily="2" charset="-79"/>
                          <a:cs typeface="Amatic SC" panose="00000500000000000000" pitchFamily="2" charset="-79"/>
                        </a:rPr>
                        <a:t>Summer 2</a:t>
                      </a: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0">
                <a:tc>
                  <a:txBody>
                    <a:bodyPr/>
                    <a:lstStyle/>
                    <a:p>
                      <a:pPr algn="ctr"/>
                      <a:r>
                        <a:rPr lang="en-US" sz="2400" b="1" dirty="0">
                          <a:latin typeface="Amatic SC" panose="00000500000000000000" pitchFamily="2" charset="-79"/>
                          <a:cs typeface="Amatic SC" panose="00000500000000000000" pitchFamily="2" charset="-79"/>
                        </a:rPr>
                        <a:t>Our Values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1" dirty="0">
                          <a:solidFill>
                            <a:srgbClr val="CC66FF"/>
                          </a:solidFill>
                          <a:latin typeface="Amatic SC" panose="00000500000000000000" pitchFamily="2" charset="-79"/>
                          <a:cs typeface="Amatic SC" panose="00000500000000000000" pitchFamily="2" charset="-79"/>
                        </a:rPr>
                        <a:t>Assemblies / Dinosaur</a:t>
                      </a:r>
                      <a:r>
                        <a:rPr lang="en-GB" sz="1600" b="1" baseline="0" dirty="0">
                          <a:solidFill>
                            <a:srgbClr val="CC66FF"/>
                          </a:solidFill>
                          <a:latin typeface="Amatic SC" panose="00000500000000000000" pitchFamily="2" charset="-79"/>
                          <a:cs typeface="Amatic SC" panose="00000500000000000000" pitchFamily="2" charset="-79"/>
                        </a:rPr>
                        <a:t> school</a:t>
                      </a:r>
                      <a:endParaRPr lang="en-GB" sz="1600" b="1" dirty="0">
                        <a:solidFill>
                          <a:srgbClr val="CC66FF"/>
                        </a:solidFill>
                        <a:latin typeface="Amatic SC" panose="00000500000000000000" pitchFamily="2" charset="-79"/>
                        <a:cs typeface="Amatic SC" panose="00000500000000000000" pitchFamily="2" charset="-79"/>
                      </a:endParaRPr>
                    </a:p>
                    <a:p>
                      <a:pPr algn="ctr"/>
                      <a:endParaRPr lang="en-US" sz="500" b="1" dirty="0">
                        <a:latin typeface="Amatic SC" panose="00000500000000000000" pitchFamily="2" charset="-79"/>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These will mirror the principles and values of our school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600" b="0" i="0" kern="1200" dirty="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i="0" kern="1200" dirty="0">
                          <a:solidFill>
                            <a:schemeClr val="tx1"/>
                          </a:solidFill>
                          <a:effectLst/>
                          <a:latin typeface="+mn-lt"/>
                          <a:ea typeface="+mn-ea"/>
                          <a:cs typeface="+mn-cs"/>
                        </a:rPr>
                        <a:t>Dinosaur school will</a:t>
                      </a:r>
                      <a:r>
                        <a:rPr lang="en-US" sz="1100" b="0" i="0" kern="1200" baseline="0" dirty="0">
                          <a:solidFill>
                            <a:schemeClr val="tx1"/>
                          </a:solidFill>
                          <a:effectLst/>
                          <a:latin typeface="+mn-lt"/>
                          <a:ea typeface="+mn-ea"/>
                          <a:cs typeface="+mn-cs"/>
                        </a:rPr>
                        <a:t> work alongside these areas also </a:t>
                      </a:r>
                      <a:r>
                        <a:rPr lang="en-US" sz="1100" b="0" i="0" kern="1200" baseline="0" dirty="0" smtClean="0">
                          <a:solidFill>
                            <a:schemeClr val="tx1"/>
                          </a:solidFill>
                          <a:effectLst/>
                          <a:latin typeface="+mn-lt"/>
                          <a:ea typeface="+mn-ea"/>
                          <a:cs typeface="+mn-cs"/>
                        </a:rPr>
                        <a:t>weekly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100" b="0" i="0" kern="1200" baseline="0" dirty="0" smtClean="0">
                        <a:solidFill>
                          <a:schemeClr val="tx1"/>
                        </a:solidFill>
                        <a:effectLst/>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kern="1200" baseline="0" dirty="0" smtClean="0">
                          <a:solidFill>
                            <a:srgbClr val="FF0000"/>
                          </a:solidFill>
                          <a:effectLst/>
                          <a:latin typeface="+mn-lt"/>
                          <a:ea typeface="+mn-ea"/>
                          <a:cs typeface="+mn-cs"/>
                        </a:rPr>
                        <a:t>READY, RESPECTFUL, SAFE</a:t>
                      </a:r>
                      <a:endParaRPr lang="en-GB" sz="1800" b="0" dirty="0">
                        <a:solidFill>
                          <a:srgbClr val="FF0000"/>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rtl="0" fontAlgn="base"/>
                      <a:r>
                        <a:rPr lang="en-US" sz="1600" b="1" i="0" dirty="0">
                          <a:solidFill>
                            <a:schemeClr val="bg1">
                              <a:lumMod val="50000"/>
                            </a:schemeClr>
                          </a:solidFill>
                          <a:effectLst/>
                          <a:latin typeface="+mn-lt"/>
                        </a:rPr>
                        <a:t>Mutual respect </a:t>
                      </a:r>
                    </a:p>
                    <a:p>
                      <a:pPr marL="0" indent="0" algn="ctr">
                        <a:buFont typeface="Arial" panose="020B0604020202020204" pitchFamily="34" charset="0"/>
                        <a:buNone/>
                      </a:pPr>
                      <a:r>
                        <a:rPr lang="en-US" sz="1000" b="0" i="0" dirty="0">
                          <a:solidFill>
                            <a:schemeClr val="tx1"/>
                          </a:solidFill>
                          <a:effectLst/>
                          <a:latin typeface="+mn-lt"/>
                        </a:rPr>
                        <a:t> </a:t>
                      </a:r>
                      <a:r>
                        <a:rPr lang="en-GB" sz="1000" dirty="0">
                          <a:solidFill>
                            <a:schemeClr val="tx1"/>
                          </a:solidFill>
                          <a:latin typeface="+mn-lt"/>
                        </a:rPr>
                        <a:t>We are all unique. </a:t>
                      </a:r>
                    </a:p>
                    <a:p>
                      <a:pPr marL="0" lvl="0" indent="0" algn="ctr">
                        <a:buFont typeface="Arial" panose="020B0604020202020204" pitchFamily="34" charset="0"/>
                        <a:buNone/>
                      </a:pPr>
                      <a:r>
                        <a:rPr lang="en-GB" sz="1000" dirty="0">
                          <a:solidFill>
                            <a:schemeClr val="tx1"/>
                          </a:solidFill>
                          <a:latin typeface="+mn-lt"/>
                        </a:rPr>
                        <a:t>We respect differences between different people and their beliefs in our community, in this country and all around the world.</a:t>
                      </a:r>
                    </a:p>
                    <a:p>
                      <a:pPr marL="0" lvl="0" indent="0" algn="ctr">
                        <a:buFont typeface="Arial" panose="020B0604020202020204" pitchFamily="34" charset="0"/>
                        <a:buNone/>
                      </a:pPr>
                      <a:r>
                        <a:rPr lang="en-GB" sz="1000" dirty="0">
                          <a:solidFill>
                            <a:schemeClr val="tx1"/>
                          </a:solidFill>
                          <a:latin typeface="+mn-lt"/>
                        </a:rPr>
                        <a:t>All cultures are learned , respected, and celebrated. </a:t>
                      </a:r>
                    </a:p>
                    <a:p>
                      <a:pPr marL="0" lvl="0" indent="0" algn="ctr">
                        <a:buFont typeface="Arial" panose="020B0604020202020204" pitchFamily="34" charset="0"/>
                        <a:buNone/>
                      </a:pPr>
                      <a:endParaRPr lang="en-GB" sz="1000" dirty="0">
                        <a:solidFill>
                          <a:schemeClr val="tx1"/>
                        </a:solidFill>
                        <a:latin typeface="+mn-lt"/>
                      </a:endParaRPr>
                    </a:p>
                    <a:p>
                      <a:pPr algn="ctr" rtl="0" fontAlgn="base"/>
                      <a:endParaRPr lang="en-US" sz="1600" b="0" i="0" dirty="0">
                        <a:solidFill>
                          <a:schemeClr val="bg1">
                            <a:lumMod val="50000"/>
                          </a:schemeClr>
                        </a:solidFill>
                        <a:effectLst/>
                        <a:latin typeface="+mn-lt"/>
                      </a:endParaRP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bg1">
                              <a:lumMod val="50000"/>
                            </a:schemeClr>
                          </a:solidFill>
                          <a:effectLst/>
                          <a:latin typeface="+mn-lt"/>
                        </a:rPr>
                        <a:t>Mutual</a:t>
                      </a:r>
                    </a:p>
                    <a:p>
                      <a:pPr algn="ctr" rtl="0" fontAlgn="base"/>
                      <a:r>
                        <a:rPr lang="en-US" sz="1600" b="1" i="0" dirty="0">
                          <a:solidFill>
                            <a:schemeClr val="bg1">
                              <a:lumMod val="50000"/>
                            </a:schemeClr>
                          </a:solidFill>
                          <a:effectLst/>
                          <a:latin typeface="+mn-lt"/>
                        </a:rPr>
                        <a:t>Tolerance </a:t>
                      </a:r>
                    </a:p>
                    <a:p>
                      <a:pPr algn="ctr" eaLnBrk="1" hangingPunct="1"/>
                      <a:r>
                        <a:rPr lang="en-GB" altLang="en-US" sz="1050" b="0" dirty="0">
                          <a:latin typeface="+mn-lt"/>
                          <a:cs typeface="Amatic SC" panose="00000500000000000000" pitchFamily="2" charset="-79"/>
                        </a:rPr>
                        <a:t>Everyone is valued, all cultures are celebrated and we all share and respect the opinions of others. </a:t>
                      </a:r>
                    </a:p>
                    <a:p>
                      <a:pPr algn="ctr" rtl="0" fontAlgn="base"/>
                      <a:r>
                        <a:rPr lang="en-US" sz="1600" b="0" i="0" dirty="0">
                          <a:solidFill>
                            <a:schemeClr val="bg1">
                              <a:lumMod val="50000"/>
                            </a:schemeClr>
                          </a:solidFill>
                          <a:effectLst/>
                          <a:latin typeface="+mn-lt"/>
                        </a:rPr>
                        <a:t> </a:t>
                      </a:r>
                      <a:r>
                        <a:rPr lang="en-US" sz="1050" b="0" i="0" kern="1200" dirty="0">
                          <a:solidFill>
                            <a:schemeClr val="dk1"/>
                          </a:solidFill>
                          <a:effectLst/>
                          <a:latin typeface="+mn-lt"/>
                          <a:ea typeface="+mn-ea"/>
                          <a:cs typeface="+mn-cs"/>
                        </a:rPr>
                        <a:t>Mutual tolerance of those with different faiths and beliefs and for those without faith.</a:t>
                      </a:r>
                      <a:endParaRPr lang="en-US" sz="1050" b="0" i="0" dirty="0">
                        <a:solidFill>
                          <a:schemeClr val="bg1">
                            <a:lumMod val="50000"/>
                          </a:schemeClr>
                        </a:solidFill>
                        <a:effectLst/>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bg1">
                              <a:lumMod val="50000"/>
                            </a:schemeClr>
                          </a:solidFill>
                          <a:effectLst/>
                          <a:latin typeface="+mn-lt"/>
                        </a:rPr>
                        <a:t>Rule of law </a:t>
                      </a:r>
                    </a:p>
                    <a:p>
                      <a:pPr marL="0" indent="0" algn="ctr">
                        <a:buFont typeface="Arial" panose="020B0604020202020204" pitchFamily="34" charset="0"/>
                        <a:buNone/>
                      </a:pPr>
                      <a:r>
                        <a:rPr lang="en-GB" sz="1000" dirty="0">
                          <a:solidFill>
                            <a:schemeClr val="tx1"/>
                          </a:solidFill>
                          <a:latin typeface="+mn-lt"/>
                        </a:rPr>
                        <a:t>We all know that we have rules at school that we must follow. </a:t>
                      </a:r>
                    </a:p>
                    <a:p>
                      <a:pPr marL="0" indent="0" algn="ctr">
                        <a:buFont typeface="Arial" panose="020B0604020202020204" pitchFamily="34" charset="0"/>
                        <a:buNone/>
                      </a:pPr>
                      <a:r>
                        <a:rPr lang="en-GB" sz="1000" dirty="0">
                          <a:solidFill>
                            <a:schemeClr val="tx1"/>
                          </a:solidFill>
                          <a:latin typeface="+mn-lt"/>
                        </a:rPr>
                        <a:t>We know who to talk to if we do not feel safe. </a:t>
                      </a:r>
                    </a:p>
                    <a:p>
                      <a:pPr marL="0" indent="0" algn="ctr">
                        <a:buFont typeface="Arial" panose="020B0604020202020204" pitchFamily="34" charset="0"/>
                        <a:buNone/>
                      </a:pPr>
                      <a:r>
                        <a:rPr lang="en-GB" sz="1000" dirty="0">
                          <a:solidFill>
                            <a:schemeClr val="tx1"/>
                          </a:solidFill>
                          <a:latin typeface="+mn-lt"/>
                        </a:rPr>
                        <a:t>We know right from wrong. </a:t>
                      </a:r>
                    </a:p>
                    <a:p>
                      <a:pPr marL="0" indent="0" algn="ctr">
                        <a:buFont typeface="Arial" panose="020B0604020202020204" pitchFamily="34" charset="0"/>
                        <a:buNone/>
                      </a:pPr>
                      <a:r>
                        <a:rPr lang="en-GB" sz="1000" dirty="0">
                          <a:solidFill>
                            <a:schemeClr val="tx1"/>
                          </a:solidFill>
                          <a:latin typeface="+mn-lt"/>
                        </a:rPr>
                        <a:t>We recognise that we are accountable for our actions. </a:t>
                      </a:r>
                    </a:p>
                    <a:p>
                      <a:pPr marL="0" indent="0" algn="ctr">
                        <a:buFont typeface="Arial" panose="020B0604020202020204" pitchFamily="34" charset="0"/>
                        <a:buNone/>
                      </a:pPr>
                      <a:r>
                        <a:rPr lang="en-GB" sz="1000" dirty="0">
                          <a:solidFill>
                            <a:schemeClr val="tx1"/>
                          </a:solidFill>
                          <a:latin typeface="+mn-lt"/>
                        </a:rPr>
                        <a:t>We must work together as a team when it is necessary.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bg1">
                              <a:lumMod val="50000"/>
                            </a:schemeClr>
                          </a:solidFill>
                          <a:effectLst/>
                          <a:latin typeface="+mn-lt"/>
                        </a:rPr>
                        <a:t>Individual liberty</a:t>
                      </a:r>
                    </a:p>
                    <a:p>
                      <a:pPr marL="0" indent="0" algn="ctr">
                        <a:buFont typeface="Arial" panose="020B0604020202020204" pitchFamily="34" charset="0"/>
                        <a:buNone/>
                      </a:pPr>
                      <a:r>
                        <a:rPr lang="en-GB" sz="1000" dirty="0">
                          <a:solidFill>
                            <a:schemeClr val="tx1"/>
                          </a:solidFill>
                          <a:latin typeface="+mn-lt"/>
                        </a:rPr>
                        <a:t>We all have the right to have our own views. </a:t>
                      </a:r>
                    </a:p>
                    <a:p>
                      <a:pPr marL="0" indent="0" algn="ctr">
                        <a:buFont typeface="Arial" panose="020B0604020202020204" pitchFamily="34" charset="0"/>
                        <a:buNone/>
                      </a:pPr>
                      <a:r>
                        <a:rPr lang="en-GB" sz="1000" dirty="0">
                          <a:solidFill>
                            <a:schemeClr val="tx1"/>
                          </a:solidFill>
                          <a:latin typeface="+mn-lt"/>
                        </a:rPr>
                        <a:t>We are all respected as individuals. </a:t>
                      </a:r>
                    </a:p>
                    <a:p>
                      <a:pPr marL="0" indent="0" algn="ctr">
                        <a:buFont typeface="Arial" panose="020B0604020202020204" pitchFamily="34" charset="0"/>
                        <a:buNone/>
                      </a:pPr>
                      <a:r>
                        <a:rPr lang="en-GB" sz="1000" dirty="0">
                          <a:solidFill>
                            <a:schemeClr val="tx1"/>
                          </a:solidFill>
                          <a:latin typeface="+mn-lt"/>
                        </a:rPr>
                        <a:t>We feel safe to have a go at new activities. </a:t>
                      </a:r>
                    </a:p>
                    <a:p>
                      <a:pPr marL="0" indent="0" algn="ctr">
                        <a:buFont typeface="Arial" panose="020B0604020202020204" pitchFamily="34" charset="0"/>
                        <a:buNone/>
                      </a:pPr>
                      <a:r>
                        <a:rPr lang="en-GB" sz="1000" dirty="0">
                          <a:solidFill>
                            <a:schemeClr val="tx1"/>
                          </a:solidFill>
                          <a:latin typeface="+mn-lt"/>
                        </a:rPr>
                        <a:t>We understand and celebrate the fact that everyone is different. </a:t>
                      </a:r>
                    </a:p>
                    <a:p>
                      <a:pPr marL="0" indent="0" algn="ctr" rtl="0" fontAlgn="base">
                        <a:buFont typeface="Arial" panose="020B0604020202020204" pitchFamily="34" charset="0"/>
                        <a:buNone/>
                      </a:pPr>
                      <a:r>
                        <a:rPr lang="en-US" sz="1000" b="0" i="0" dirty="0">
                          <a:solidFill>
                            <a:schemeClr val="tx1"/>
                          </a:solidFill>
                          <a:effectLst/>
                          <a:latin typeface="+mn-lt"/>
                        </a:rPr>
                        <a:t> </a:t>
                      </a:r>
                    </a:p>
                    <a:p>
                      <a:pPr algn="ctr" rtl="0" fontAlgn="base"/>
                      <a:r>
                        <a:rPr lang="en-US" sz="1600" b="0" i="0" dirty="0">
                          <a:solidFill>
                            <a:schemeClr val="bg1">
                              <a:lumMod val="50000"/>
                            </a:schemeClr>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bg1">
                              <a:lumMod val="50000"/>
                            </a:schemeClr>
                          </a:solidFill>
                          <a:effectLst/>
                          <a:latin typeface="+mn-lt"/>
                        </a:rPr>
                        <a:t>Democracy</a:t>
                      </a:r>
                    </a:p>
                    <a:p>
                      <a:pPr marL="0" indent="0" algn="ctr">
                        <a:buFont typeface="Arial" panose="020B0604020202020204" pitchFamily="34" charset="0"/>
                        <a:buNone/>
                      </a:pPr>
                      <a:r>
                        <a:rPr lang="en-GB" sz="1000" dirty="0">
                          <a:solidFill>
                            <a:schemeClr val="tx1"/>
                          </a:solidFill>
                          <a:latin typeface="+mn-lt"/>
                        </a:rPr>
                        <a:t>We all have the right to be listened to. </a:t>
                      </a:r>
                    </a:p>
                    <a:p>
                      <a:pPr marL="0" indent="0" algn="ctr">
                        <a:buFont typeface="Arial" panose="020B0604020202020204" pitchFamily="34" charset="0"/>
                        <a:buNone/>
                      </a:pPr>
                      <a:r>
                        <a:rPr lang="en-GB" sz="1000" dirty="0">
                          <a:solidFill>
                            <a:schemeClr val="tx1"/>
                          </a:solidFill>
                          <a:latin typeface="+mn-lt"/>
                        </a:rPr>
                        <a:t>We respect everyone and we value their different  ideas and opinions. </a:t>
                      </a:r>
                    </a:p>
                    <a:p>
                      <a:pPr marL="0" indent="0" algn="ctr">
                        <a:buFont typeface="Arial" panose="020B0604020202020204" pitchFamily="34" charset="0"/>
                        <a:buNone/>
                      </a:pPr>
                      <a:r>
                        <a:rPr lang="en-GB" sz="1000" dirty="0">
                          <a:solidFill>
                            <a:schemeClr val="tx1"/>
                          </a:solidFill>
                          <a:latin typeface="+mn-lt"/>
                        </a:rPr>
                        <a:t>We have the opportunity to play with who we want to play with. </a:t>
                      </a:r>
                    </a:p>
                    <a:p>
                      <a:pPr marL="0" indent="0" algn="ctr">
                        <a:buFont typeface="Arial" panose="020B0604020202020204" pitchFamily="34" charset="0"/>
                        <a:buNone/>
                      </a:pPr>
                      <a:r>
                        <a:rPr lang="en-GB" sz="1000" dirty="0">
                          <a:solidFill>
                            <a:schemeClr val="tx1"/>
                          </a:solidFill>
                          <a:latin typeface="+mn-lt"/>
                        </a:rPr>
                        <a:t>We listen with intrigue and value and respect the opinions of others. </a:t>
                      </a:r>
                      <a:r>
                        <a:rPr lang="en-US" sz="1050" b="0" i="0" dirty="0">
                          <a:solidFill>
                            <a:schemeClr val="tx1"/>
                          </a:solidFill>
                          <a:effectLst/>
                          <a:latin typeface="+mn-lt"/>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base"/>
                      <a:r>
                        <a:rPr lang="en-US" sz="1600" b="1" i="0" dirty="0">
                          <a:solidFill>
                            <a:schemeClr val="bg1">
                              <a:lumMod val="50000"/>
                            </a:schemeClr>
                          </a:solidFill>
                          <a:effectLst/>
                          <a:latin typeface="+mn-lt"/>
                        </a:rPr>
                        <a:t>Recap all British Values </a:t>
                      </a:r>
                    </a:p>
                    <a:p>
                      <a:pPr algn="ctr"/>
                      <a:r>
                        <a:rPr lang="en-US" sz="1600" b="0" i="0" dirty="0">
                          <a:solidFill>
                            <a:schemeClr val="bg1">
                              <a:lumMod val="50000"/>
                            </a:schemeClr>
                          </a:solidFill>
                          <a:effectLst/>
                          <a:latin typeface="+mn-lt"/>
                        </a:rPr>
                        <a:t> </a:t>
                      </a:r>
                      <a:r>
                        <a:rPr lang="en-US" sz="1000" b="0" i="0" kern="1200" dirty="0">
                          <a:solidFill>
                            <a:schemeClr val="dk1"/>
                          </a:solidFill>
                          <a:effectLst/>
                          <a:latin typeface="+mn-lt"/>
                          <a:ea typeface="+mn-ea"/>
                          <a:cs typeface="+mn-cs"/>
                        </a:rPr>
                        <a:t>Fundamental British Values underpin what it is to be a citizen in a modern and diverse Great Britain valuing our community and celebrating diversity of the UK.</a:t>
                      </a:r>
                    </a:p>
                    <a:p>
                      <a:pPr algn="ctr"/>
                      <a:r>
                        <a:rPr lang="en-US" sz="1000" b="0" i="0" kern="1200" dirty="0">
                          <a:solidFill>
                            <a:schemeClr val="dk1"/>
                          </a:solidFill>
                          <a:effectLst/>
                          <a:latin typeface="+mn-lt"/>
                          <a:ea typeface="+mn-ea"/>
                          <a:cs typeface="+mn-cs"/>
                        </a:rPr>
                        <a:t>Fundamental British Values are not exclusive to being British and are shared by other democratic countries.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60817584"/>
                  </a:ext>
                </a:extLst>
              </a:tr>
              <a:tr h="989017">
                <a:tc>
                  <a:txBody>
                    <a:bodyPr/>
                    <a:lstStyle/>
                    <a:p>
                      <a:pPr algn="ctr"/>
                      <a:r>
                        <a:rPr lang="en-US" sz="2400" b="1" dirty="0">
                          <a:latin typeface="Amatic SC" panose="00000500000000000000" pitchFamily="2" charset="-79"/>
                          <a:cs typeface="Amatic SC" panose="00000500000000000000" pitchFamily="2" charset="-79"/>
                        </a:rPr>
                        <a:t>Assessment opportunities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Analyse Nursery Assessments</a:t>
                      </a:r>
                    </a:p>
                    <a:p>
                      <a:pPr algn="ctr"/>
                      <a:r>
                        <a:rPr lang="en-US" sz="1050" dirty="0">
                          <a:solidFill>
                            <a:schemeClr val="tx1"/>
                          </a:solidFill>
                          <a:latin typeface="+mn-lt"/>
                          <a:cs typeface="Amatic SC" panose="00000500000000000000" pitchFamily="2" charset="-79"/>
                        </a:rPr>
                        <a:t>In-house - Baseline data on entry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National Baseline data by end of term</a:t>
                      </a:r>
                    </a:p>
                    <a:p>
                      <a:pPr algn="ctr"/>
                      <a:r>
                        <a:rPr lang="en-US" sz="1050" dirty="0" smtClean="0">
                          <a:solidFill>
                            <a:schemeClr val="tx1"/>
                          </a:solidFill>
                          <a:latin typeface="+mn-lt"/>
                          <a:cs typeface="Amatic SC" panose="00000500000000000000" pitchFamily="2" charset="-79"/>
                        </a:rPr>
                        <a:t>Set up any speech and  language </a:t>
                      </a:r>
                      <a:r>
                        <a:rPr lang="en-US" sz="1050" dirty="0">
                          <a:solidFill>
                            <a:schemeClr val="tx1"/>
                          </a:solidFill>
                          <a:latin typeface="+mn-lt"/>
                          <a:cs typeface="Amatic SC" panose="00000500000000000000" pitchFamily="2" charset="-79"/>
                        </a:rPr>
                        <a:t>interventions</a:t>
                      </a:r>
                    </a:p>
                    <a:p>
                      <a:pPr algn="ctr"/>
                      <a:r>
                        <a:rPr lang="en-US" sz="1050" dirty="0">
                          <a:solidFill>
                            <a:schemeClr val="tx1"/>
                          </a:solidFill>
                          <a:latin typeface="+mn-lt"/>
                          <a:cs typeface="Amatic SC" panose="00000500000000000000" pitchFamily="2" charset="-79"/>
                        </a:rPr>
                        <a:t>Phonic Intervention groups</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tx1"/>
                          </a:solidFill>
                          <a:latin typeface="+mn-lt"/>
                          <a:cs typeface="Amatic SC" panose="00000500000000000000" pitchFamily="2" charset="-79"/>
                        </a:rPr>
                        <a:t>On going assessments</a:t>
                      </a:r>
                    </a:p>
                    <a:p>
                      <a:pPr algn="ctr"/>
                      <a:r>
                        <a:rPr lang="en-US" sz="1050" dirty="0">
                          <a:solidFill>
                            <a:schemeClr val="tx1"/>
                          </a:solidFill>
                          <a:latin typeface="+mn-lt"/>
                          <a:cs typeface="Amatic SC" panose="00000500000000000000" pitchFamily="2" charset="-79"/>
                        </a:rPr>
                        <a:t>Baseline analysis </a:t>
                      </a:r>
                    </a:p>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US" sz="1050" dirty="0">
                          <a:solidFill>
                            <a:schemeClr val="tx1"/>
                          </a:solidFill>
                          <a:latin typeface="+mn-lt"/>
                          <a:cs typeface="Amatic SC" panose="00000500000000000000" pitchFamily="2" charset="-79"/>
                        </a:rPr>
                        <a:t>In house moderation </a:t>
                      </a:r>
                    </a:p>
                    <a:p>
                      <a:pPr algn="ctr"/>
                      <a:r>
                        <a:rPr lang="en-US" sz="1050" dirty="0">
                          <a:solidFill>
                            <a:schemeClr val="tx1"/>
                          </a:solidFill>
                          <a:latin typeface="+mn-lt"/>
                          <a:cs typeface="Amatic SC" panose="00000500000000000000" pitchFamily="2" charset="-79"/>
                        </a:rPr>
                        <a:t>Midterm Assessments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dirty="0">
                          <a:solidFill>
                            <a:schemeClr val="tx1"/>
                          </a:solidFill>
                          <a:latin typeface="+mn-lt"/>
                          <a:cs typeface="Amatic SC" panose="00000500000000000000" pitchFamily="2" charset="-79"/>
                        </a:rPr>
                        <a:t>Cluster moderations ongoing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Phase meeting and internal moderations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algn="ctr"/>
                      <a:r>
                        <a:rPr lang="en-GB" sz="1050" dirty="0">
                          <a:solidFill>
                            <a:schemeClr val="tx1"/>
                          </a:solidFill>
                          <a:latin typeface="+mn-lt"/>
                          <a:cs typeface="Amatic SC" panose="00000500000000000000" pitchFamily="2" charset="-79"/>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a:t>
                      </a:r>
                    </a:p>
                    <a:p>
                      <a:pPr algn="ctr"/>
                      <a:endParaRPr lang="en-US"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dirty="0">
                          <a:solidFill>
                            <a:schemeClr val="tx1"/>
                          </a:solidFill>
                          <a:latin typeface="+mn-lt"/>
                          <a:cs typeface="Amatic SC" panose="00000500000000000000" pitchFamily="2" charset="-79"/>
                        </a:rPr>
                        <a:t>Cluster moderations ongoing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EYFS team meetings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algn="ctr"/>
                      <a:endParaRPr lang="en-GB" sz="1050" dirty="0">
                        <a:solidFill>
                          <a:schemeClr val="tx1"/>
                        </a:solidFill>
                        <a:latin typeface="+mn-lt"/>
                        <a:cs typeface="Amatic SC" panose="00000500000000000000" pitchFamily="2" charset="-79"/>
                      </a:endParaRPr>
                    </a:p>
                    <a:p>
                      <a:pPr algn="ct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050" dirty="0">
                          <a:solidFill>
                            <a:schemeClr val="tx1"/>
                          </a:solidFill>
                          <a:latin typeface="+mn-lt"/>
                          <a:cs typeface="Amatic SC" panose="00000500000000000000" pitchFamily="2" charset="-79"/>
                        </a:rPr>
                        <a:t>Pupil progress meetings</a:t>
                      </a:r>
                    </a:p>
                    <a:p>
                      <a:pPr algn="ctr"/>
                      <a:r>
                        <a:rPr lang="en-US" sz="1050" dirty="0">
                          <a:solidFill>
                            <a:schemeClr val="tx1"/>
                          </a:solidFill>
                          <a:latin typeface="+mn-lt"/>
                          <a:cs typeface="Amatic SC" panose="00000500000000000000" pitchFamily="2" charset="-79"/>
                        </a:rPr>
                        <a:t>Parents evening info </a:t>
                      </a:r>
                    </a:p>
                    <a:p>
                      <a:pPr algn="ctr"/>
                      <a:r>
                        <a:rPr lang="en-US" sz="1050" dirty="0">
                          <a:solidFill>
                            <a:schemeClr val="tx1"/>
                          </a:solidFill>
                          <a:latin typeface="+mn-lt"/>
                          <a:cs typeface="Amatic SC" panose="00000500000000000000" pitchFamily="2" charset="-79"/>
                        </a:rPr>
                        <a:t>EYFS team meetings </a:t>
                      </a:r>
                    </a:p>
                    <a:p>
                      <a:pPr algn="ctr"/>
                      <a:r>
                        <a:rPr lang="en-GB" sz="1050" dirty="0">
                          <a:solidFill>
                            <a:schemeClr val="tx1"/>
                          </a:solidFill>
                          <a:latin typeface="+mn-lt"/>
                          <a:cs typeface="Amatic SC" panose="00000500000000000000" pitchFamily="2" charset="-79"/>
                        </a:rPr>
                        <a:t>EOY data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r h="774966">
                <a:tc>
                  <a:txBody>
                    <a:bodyPr/>
                    <a:lstStyle/>
                    <a:p>
                      <a:pPr algn="ctr"/>
                      <a:r>
                        <a:rPr lang="en-US" sz="2400" b="1" dirty="0">
                          <a:latin typeface="Amatic SC" panose="00000500000000000000" pitchFamily="2" charset="-79"/>
                          <a:cs typeface="Amatic SC" panose="00000500000000000000" pitchFamily="2" charset="-79"/>
                        </a:rPr>
                        <a:t>Parental </a:t>
                      </a:r>
                    </a:p>
                    <a:p>
                      <a:pPr algn="ctr"/>
                      <a:r>
                        <a:rPr lang="en-US" sz="2400" b="1" dirty="0">
                          <a:latin typeface="Amatic SC" panose="00000500000000000000" pitchFamily="2" charset="-79"/>
                          <a:cs typeface="Amatic SC" panose="00000500000000000000" pitchFamily="2" charset="-79"/>
                        </a:rPr>
                        <a:t>Involvement </a:t>
                      </a:r>
                      <a:endParaRPr lang="en-GB" sz="24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1050" dirty="0">
                          <a:solidFill>
                            <a:schemeClr val="tx1"/>
                          </a:solidFill>
                          <a:latin typeface="+mn-lt"/>
                          <a:cs typeface="Amatic SC" panose="00000500000000000000" pitchFamily="2" charset="-79"/>
                        </a:rPr>
                        <a:t>Parent meeting in June </a:t>
                      </a:r>
                      <a:r>
                        <a:rPr lang="en-US" sz="1050" dirty="0" smtClean="0">
                          <a:solidFill>
                            <a:schemeClr val="tx1"/>
                          </a:solidFill>
                          <a:latin typeface="+mn-lt"/>
                          <a:cs typeface="Amatic SC" panose="00000500000000000000" pitchFamily="2" charset="-79"/>
                        </a:rPr>
                        <a:t>Home </a:t>
                      </a:r>
                      <a:r>
                        <a:rPr lang="en-US" sz="1050" dirty="0">
                          <a:solidFill>
                            <a:schemeClr val="tx1"/>
                          </a:solidFill>
                          <a:latin typeface="+mn-lt"/>
                          <a:cs typeface="Amatic SC" panose="00000500000000000000" pitchFamily="2" charset="-79"/>
                        </a:rPr>
                        <a:t>/ School Agreement </a:t>
                      </a:r>
                    </a:p>
                    <a:p>
                      <a:pPr algn="ctr"/>
                      <a:r>
                        <a:rPr lang="en-GB" sz="1050" dirty="0">
                          <a:solidFill>
                            <a:schemeClr val="tx1"/>
                          </a:solidFill>
                          <a:latin typeface="+mn-lt"/>
                          <a:cs typeface="Amatic SC" panose="00000500000000000000" pitchFamily="2" charset="-79"/>
                        </a:rPr>
                        <a:t>Phonics workshop </a:t>
                      </a:r>
                    </a:p>
                    <a:p>
                      <a:pPr algn="ctr"/>
                      <a:r>
                        <a:rPr lang="en-GB" sz="1050" dirty="0">
                          <a:solidFill>
                            <a:schemeClr val="tx1"/>
                          </a:solidFill>
                          <a:latin typeface="+mn-lt"/>
                          <a:cs typeface="Amatic SC" panose="00000500000000000000" pitchFamily="2" charset="-79"/>
                        </a:rPr>
                        <a:t>Meet the teacher September </a:t>
                      </a:r>
                      <a:endParaRPr lang="en-GB" sz="1050" dirty="0" smtClean="0">
                        <a:solidFill>
                          <a:schemeClr val="tx1"/>
                        </a:solidFill>
                        <a:latin typeface="+mn-lt"/>
                        <a:cs typeface="Amatic SC" panose="00000500000000000000" pitchFamily="2" charset="-79"/>
                      </a:endParaRPr>
                    </a:p>
                    <a:p>
                      <a:pPr algn="ctr"/>
                      <a:r>
                        <a:rPr lang="en-GB" sz="1050" dirty="0" smtClean="0">
                          <a:solidFill>
                            <a:schemeClr val="tx1"/>
                          </a:solidFill>
                          <a:latin typeface="+mn-lt"/>
                          <a:cs typeface="Amatic SC" panose="00000500000000000000" pitchFamily="2" charset="-79"/>
                        </a:rPr>
                        <a:t>Dojo </a:t>
                      </a:r>
                      <a:r>
                        <a:rPr lang="en-GB" sz="1050" dirty="0">
                          <a:solidFill>
                            <a:schemeClr val="tx1"/>
                          </a:solidFill>
                          <a:latin typeface="+mn-lt"/>
                          <a:cs typeface="Amatic SC" panose="00000500000000000000" pitchFamily="2" charset="-79"/>
                        </a:rPr>
                        <a:t>messages available</a:t>
                      </a:r>
                      <a:r>
                        <a:rPr lang="en-GB" sz="1050" baseline="0" dirty="0">
                          <a:solidFill>
                            <a:schemeClr val="tx1"/>
                          </a:solidFill>
                          <a:latin typeface="+mn-lt"/>
                          <a:cs typeface="Amatic SC" panose="00000500000000000000" pitchFamily="2" charset="-79"/>
                        </a:rPr>
                        <a:t> everyday</a:t>
                      </a: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Nativity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messages available</a:t>
                      </a:r>
                      <a:r>
                        <a:rPr lang="en-GB" sz="1050" baseline="0" dirty="0">
                          <a:solidFill>
                            <a:schemeClr val="tx1"/>
                          </a:solidFill>
                          <a:latin typeface="+mn-lt"/>
                          <a:cs typeface="Amatic SC" panose="00000500000000000000" pitchFamily="2" charset="-79"/>
                        </a:rPr>
                        <a:t> everyday</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latin typeface="+mn-lt"/>
                          <a:cs typeface="Amatic SC" panose="00000500000000000000" pitchFamily="2" charset="-79"/>
                        </a:rPr>
                        <a:t>Stay and read morning</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messages available</a:t>
                      </a:r>
                      <a:r>
                        <a:rPr lang="en-GB" sz="1050" baseline="0" dirty="0">
                          <a:solidFill>
                            <a:schemeClr val="tx1"/>
                          </a:solidFill>
                          <a:latin typeface="+mn-lt"/>
                          <a:cs typeface="Amatic SC" panose="00000500000000000000" pitchFamily="2" charset="-79"/>
                        </a:rPr>
                        <a:t> everyday</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messages available</a:t>
                      </a:r>
                      <a:r>
                        <a:rPr lang="en-GB" sz="1050" baseline="0" dirty="0">
                          <a:solidFill>
                            <a:schemeClr val="tx1"/>
                          </a:solidFill>
                          <a:latin typeface="+mn-lt"/>
                          <a:cs typeface="Amatic SC" panose="00000500000000000000" pitchFamily="2" charset="-79"/>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aseline="0" dirty="0">
                          <a:solidFill>
                            <a:schemeClr val="tx1"/>
                          </a:solidFill>
                          <a:latin typeface="+mn-lt"/>
                          <a:cs typeface="Amatic SC" panose="00000500000000000000" pitchFamily="2" charset="-79"/>
                        </a:rPr>
                        <a:t>everyday</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Easter crafts parent workshop</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dirty="0">
                          <a:solidFill>
                            <a:schemeClr val="tx1"/>
                          </a:solidFill>
                          <a:latin typeface="+mn-lt"/>
                          <a:cs typeface="Amatic SC" panose="00000500000000000000" pitchFamily="2" charset="-79"/>
                        </a:rPr>
                        <a:t>Phonics Morning – Look how far we have come!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messages available</a:t>
                      </a:r>
                      <a:r>
                        <a:rPr lang="en-GB" sz="1050" baseline="0" dirty="0">
                          <a:solidFill>
                            <a:schemeClr val="tx1"/>
                          </a:solidFill>
                          <a:latin typeface="+mn-lt"/>
                          <a:cs typeface="Amatic SC" panose="00000500000000000000" pitchFamily="2" charset="-79"/>
                        </a:rPr>
                        <a:t> everyday</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Parents Evening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Dojo messages available</a:t>
                      </a:r>
                      <a:r>
                        <a:rPr lang="en-GB" sz="1050" baseline="0" dirty="0">
                          <a:solidFill>
                            <a:schemeClr val="tx1"/>
                          </a:solidFill>
                          <a:latin typeface="+mn-lt"/>
                          <a:cs typeface="Amatic SC" panose="00000500000000000000" pitchFamily="2" charset="-79"/>
                        </a:rPr>
                        <a:t> everyday</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mn-lt"/>
                          <a:cs typeface="Amatic SC" panose="00000500000000000000" pitchFamily="2" charset="-79"/>
                        </a:rPr>
                        <a:t>Sports</a:t>
                      </a:r>
                      <a:r>
                        <a:rPr lang="en-GB" sz="1050" baseline="0" dirty="0">
                          <a:solidFill>
                            <a:schemeClr val="tx1"/>
                          </a:solidFill>
                          <a:latin typeface="+mn-lt"/>
                          <a:cs typeface="Amatic SC" panose="00000500000000000000" pitchFamily="2" charset="-79"/>
                        </a:rPr>
                        <a:t> day </a:t>
                      </a:r>
                      <a:endParaRPr lang="en-GB" sz="1050" dirty="0">
                        <a:solidFill>
                          <a:schemeClr val="tx1"/>
                        </a:solidFill>
                        <a:latin typeface="+mn-lt"/>
                        <a:cs typeface="Amatic SC" panose="00000500000000000000"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84788128"/>
                  </a:ext>
                </a:extLst>
              </a:tr>
            </a:tbl>
          </a:graphicData>
        </a:graphic>
      </p:graphicFrame>
      <p:sp>
        <p:nvSpPr>
          <p:cNvPr id="7" name="TextBox 6">
            <a:extLst>
              <a:ext uri="{FF2B5EF4-FFF2-40B4-BE49-F238E27FC236}">
                <a16:creationId xmlns:a16="http://schemas.microsoft.com/office/drawing/2014/main" id="{83A7148B-508C-46A0-A43F-8114FE320137}"/>
              </a:ext>
            </a:extLst>
          </p:cNvPr>
          <p:cNvSpPr txBox="1"/>
          <p:nvPr/>
        </p:nvSpPr>
        <p:spPr>
          <a:xfrm>
            <a:off x="3849244" y="6388557"/>
            <a:ext cx="6094520" cy="307777"/>
          </a:xfrm>
          <a:prstGeom prst="rect">
            <a:avLst/>
          </a:prstGeom>
          <a:noFill/>
        </p:spPr>
        <p:txBody>
          <a:bodyPr wrap="square">
            <a:spAutoFit/>
          </a:bodyPr>
          <a:lstStyle/>
          <a:p>
            <a:r>
              <a:rPr lang="en-US" sz="1400" i="1" dirty="0">
                <a:solidFill>
                  <a:schemeClr val="bg1">
                    <a:lumMod val="50000"/>
                  </a:schemeClr>
                </a:solidFill>
                <a:effectLst/>
              </a:rPr>
              <a:t>We recognise that all children are unique and special.</a:t>
            </a:r>
            <a:endParaRPr lang="en-GB" sz="1400" i="1" dirty="0">
              <a:solidFill>
                <a:schemeClr val="bg1">
                  <a:lumMod val="50000"/>
                </a:schemeClr>
              </a:solidFill>
            </a:endParaRPr>
          </a:p>
        </p:txBody>
      </p:sp>
      <p:pic>
        <p:nvPicPr>
          <p:cNvPr id="8" name="Picture 7" descr="Description: MR 26 Jan WH Prim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443" y="140455"/>
            <a:ext cx="933450" cy="638175"/>
          </a:xfrm>
          <a:prstGeom prst="rect">
            <a:avLst/>
          </a:prstGeom>
          <a:noFill/>
          <a:ln>
            <a:noFill/>
          </a:ln>
        </p:spPr>
      </p:pic>
    </p:spTree>
    <p:extLst>
      <p:ext uri="{BB962C8B-B14F-4D97-AF65-F5344CB8AC3E}">
        <p14:creationId xmlns:p14="http://schemas.microsoft.com/office/powerpoint/2010/main" val="447986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427163636"/>
              </p:ext>
            </p:extLst>
          </p:nvPr>
        </p:nvGraphicFramePr>
        <p:xfrm>
          <a:off x="197738" y="719663"/>
          <a:ext cx="11796523" cy="6137123"/>
        </p:xfrm>
        <a:graphic>
          <a:graphicData uri="http://schemas.openxmlformats.org/drawingml/2006/table">
            <a:tbl>
              <a:tblPr firstRow="1" bandRow="1">
                <a:tableStyleId>{5C22544A-7EE6-4342-B048-85BDC9FD1C3A}</a:tableStyleId>
              </a:tblPr>
              <a:tblGrid>
                <a:gridCol w="1735869">
                  <a:extLst>
                    <a:ext uri="{9D8B030D-6E8A-4147-A177-3AD203B41FA5}">
                      <a16:colId xmlns:a16="http://schemas.microsoft.com/office/drawing/2014/main" val="385991600"/>
                    </a:ext>
                  </a:extLst>
                </a:gridCol>
                <a:gridCol w="1538235">
                  <a:extLst>
                    <a:ext uri="{9D8B030D-6E8A-4147-A177-3AD203B41FA5}">
                      <a16:colId xmlns:a16="http://schemas.microsoft.com/office/drawing/2014/main" val="2865123548"/>
                    </a:ext>
                  </a:extLst>
                </a:gridCol>
                <a:gridCol w="116840">
                  <a:extLst>
                    <a:ext uri="{9D8B030D-6E8A-4147-A177-3AD203B41FA5}">
                      <a16:colId xmlns:a16="http://schemas.microsoft.com/office/drawing/2014/main" val="872926247"/>
                    </a:ext>
                  </a:extLst>
                </a:gridCol>
                <a:gridCol w="1554705">
                  <a:extLst>
                    <a:ext uri="{9D8B030D-6E8A-4147-A177-3AD203B41FA5}">
                      <a16:colId xmlns:a16="http://schemas.microsoft.com/office/drawing/2014/main" val="2690459710"/>
                    </a:ext>
                  </a:extLst>
                </a:gridCol>
                <a:gridCol w="116840">
                  <a:extLst>
                    <a:ext uri="{9D8B030D-6E8A-4147-A177-3AD203B41FA5}">
                      <a16:colId xmlns:a16="http://schemas.microsoft.com/office/drawing/2014/main" val="1315738151"/>
                    </a:ext>
                  </a:extLst>
                </a:gridCol>
                <a:gridCol w="1571174">
                  <a:extLst>
                    <a:ext uri="{9D8B030D-6E8A-4147-A177-3AD203B41FA5}">
                      <a16:colId xmlns:a16="http://schemas.microsoft.com/office/drawing/2014/main" val="1848787987"/>
                    </a:ext>
                  </a:extLst>
                </a:gridCol>
                <a:gridCol w="116840">
                  <a:extLst>
                    <a:ext uri="{9D8B030D-6E8A-4147-A177-3AD203B41FA5}">
                      <a16:colId xmlns:a16="http://schemas.microsoft.com/office/drawing/2014/main" val="2709165749"/>
                    </a:ext>
                  </a:extLst>
                </a:gridCol>
                <a:gridCol w="1587644">
                  <a:extLst>
                    <a:ext uri="{9D8B030D-6E8A-4147-A177-3AD203B41FA5}">
                      <a16:colId xmlns:a16="http://schemas.microsoft.com/office/drawing/2014/main" val="1626726412"/>
                    </a:ext>
                  </a:extLst>
                </a:gridCol>
                <a:gridCol w="116840">
                  <a:extLst>
                    <a:ext uri="{9D8B030D-6E8A-4147-A177-3AD203B41FA5}">
                      <a16:colId xmlns:a16="http://schemas.microsoft.com/office/drawing/2014/main" val="2335150482"/>
                    </a:ext>
                  </a:extLst>
                </a:gridCol>
                <a:gridCol w="1604113">
                  <a:extLst>
                    <a:ext uri="{9D8B030D-6E8A-4147-A177-3AD203B41FA5}">
                      <a16:colId xmlns:a16="http://schemas.microsoft.com/office/drawing/2014/main" val="3189764146"/>
                    </a:ext>
                  </a:extLst>
                </a:gridCol>
                <a:gridCol w="116840">
                  <a:extLst>
                    <a:ext uri="{9D8B030D-6E8A-4147-A177-3AD203B41FA5}">
                      <a16:colId xmlns:a16="http://schemas.microsoft.com/office/drawing/2014/main" val="4046203905"/>
                    </a:ext>
                  </a:extLst>
                </a:gridCol>
                <a:gridCol w="1620583">
                  <a:extLst>
                    <a:ext uri="{9D8B030D-6E8A-4147-A177-3AD203B41FA5}">
                      <a16:colId xmlns:a16="http://schemas.microsoft.com/office/drawing/2014/main" val="1588033082"/>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extLst>
                  <a:ext uri="{0D108BD9-81ED-4DB2-BD59-A6C34878D82A}">
                    <a16:rowId xmlns:a16="http://schemas.microsoft.com/office/drawing/2014/main" val="2272033691"/>
                  </a:ext>
                </a:extLst>
              </a:tr>
              <a:tr h="4221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latin typeface="Amatic SC" panose="00000500000000000000" pitchFamily="2" charset="-79"/>
                          <a:cs typeface="Amatic SC" panose="00000500000000000000" pitchFamily="2" charset="-79"/>
                        </a:rPr>
                        <a:t>Communication and Language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latin typeface="+mn-lt"/>
                        </a:rPr>
                        <a:t>Talk to parents about what language they speak at home, try and learn a few key words and celebrate multilingualism in your setting. </a:t>
                      </a:r>
                      <a:endParaRPr lang="en-GB" sz="800" b="1"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11">
                  <a:txBody>
                    <a:bodyPr/>
                    <a:lstStyle/>
                    <a:p>
                      <a:pPr algn="l"/>
                      <a:r>
                        <a:rPr lang="en-US" sz="1400" b="0" i="0" dirty="0">
                          <a:latin typeface="+mn-lt"/>
                        </a:rPr>
                        <a:t>The development of children’s spoken language underpins all seven areas of learning and development.</a:t>
                      </a:r>
                      <a:endParaRPr lang="en-US" sz="1400" b="1" i="0" dirty="0">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extLst>
                  <a:ext uri="{0D108BD9-81ED-4DB2-BD59-A6C34878D82A}">
                    <a16:rowId xmlns:a16="http://schemas.microsoft.com/office/drawing/2014/main" val="2765929432"/>
                  </a:ext>
                </a:extLst>
              </a:tr>
              <a:tr h="989017">
                <a:tc>
                  <a:txBody>
                    <a:bodyPr/>
                    <a:lstStyle/>
                    <a:p>
                      <a:pPr algn="ctr"/>
                      <a:r>
                        <a:rPr lang="en-US" sz="1100" dirty="0"/>
                        <a:t>Whole EYFS Focus – C&amp;L is developed throughout the year through high quality interactions, daily group discussions, sharing circles, PSHE times,  stories, singing, speech and language interventions,</a:t>
                      </a:r>
                      <a:r>
                        <a:rPr lang="en-US" sz="1100" baseline="0" dirty="0"/>
                        <a:t> NELI interventions, </a:t>
                      </a:r>
                      <a:r>
                        <a:rPr lang="en-US" sz="1100" dirty="0"/>
                        <a:t> EYFS productions, assemblies  and weekly interventions. </a:t>
                      </a:r>
                    </a:p>
                    <a:p>
                      <a:pPr algn="ctr"/>
                      <a:r>
                        <a:rPr lang="en-US" sz="1100" dirty="0"/>
                        <a:t>The Write stuff is a whole school</a:t>
                      </a:r>
                      <a:r>
                        <a:rPr lang="en-US" sz="1100" baseline="0" dirty="0"/>
                        <a:t> approach which will aid communication and language. </a:t>
                      </a:r>
                      <a:endParaRPr lang="en-US" sz="1100" b="1" dirty="0">
                        <a:latin typeface="Amatic SC" panose="00000500000000000000" pitchFamily="2" charset="-79"/>
                        <a:cs typeface="Amatic SC" panose="00000500000000000000" pitchFamily="2" charset="-79"/>
                      </a:endParaRPr>
                    </a:p>
                    <a:p>
                      <a:pPr algn="ctr"/>
                      <a:r>
                        <a:rPr lang="en-US" sz="2800" b="1" dirty="0">
                          <a:latin typeface="Amatic SC" panose="00000500000000000000" pitchFamily="2" charset="-79"/>
                          <a:cs typeface="Amatic SC" panose="00000500000000000000" pitchFamily="2" charset="-79"/>
                        </a:rPr>
                        <a:t>Daily story time/circle games 3:15pm</a:t>
                      </a:r>
                      <a:endParaRPr lang="en-GB" sz="2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Welcome to EYFS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Making friends </a:t>
                      </a:r>
                    </a:p>
                    <a:p>
                      <a:pPr algn="ctr"/>
                      <a:r>
                        <a:rPr lang="en-US" sz="1100" dirty="0">
                          <a:solidFill>
                            <a:schemeClr val="tx1"/>
                          </a:solidFill>
                        </a:rPr>
                        <a:t>Children talking about experiences that are familiar to them</a:t>
                      </a:r>
                    </a:p>
                    <a:p>
                      <a:pPr algn="ctr"/>
                      <a:r>
                        <a:rPr lang="en-US" sz="1100" b="0" dirty="0">
                          <a:solidFill>
                            <a:schemeClr val="tx1"/>
                          </a:solidFill>
                          <a:latin typeface="+mn-lt"/>
                          <a:cs typeface="Amatic SC" panose="00000500000000000000" pitchFamily="2" charset="-79"/>
                        </a:rPr>
                        <a:t>What are your passions / goals / dreams? </a:t>
                      </a:r>
                    </a:p>
                    <a:p>
                      <a:pPr algn="ctr"/>
                      <a:r>
                        <a:rPr lang="en-US" sz="1100" b="0" dirty="0">
                          <a:solidFill>
                            <a:schemeClr val="tx1"/>
                          </a:solidFill>
                          <a:latin typeface="+mn-lt"/>
                          <a:cs typeface="Amatic SC" panose="00000500000000000000" pitchFamily="2" charset="-79"/>
                        </a:rPr>
                        <a:t>This is me! </a:t>
                      </a:r>
                    </a:p>
                    <a:p>
                      <a:pPr algn="ctr"/>
                      <a:r>
                        <a:rPr lang="en-US" sz="1100" b="0" dirty="0">
                          <a:solidFill>
                            <a:schemeClr val="tx1"/>
                          </a:solidFill>
                          <a:latin typeface="+mn-lt"/>
                          <a:cs typeface="Amatic SC" panose="00000500000000000000" pitchFamily="2" charset="-79"/>
                        </a:rPr>
                        <a:t>Rhyming and alliteration </a:t>
                      </a:r>
                    </a:p>
                    <a:p>
                      <a:pPr algn="ctr"/>
                      <a:r>
                        <a:rPr lang="en-US" sz="1100" b="0" dirty="0">
                          <a:solidFill>
                            <a:schemeClr val="tx1"/>
                          </a:solidFill>
                          <a:latin typeface="+mn-lt"/>
                          <a:cs typeface="Amatic SC" panose="00000500000000000000" pitchFamily="2" charset="-79"/>
                        </a:rPr>
                        <a:t>Familiar Print</a:t>
                      </a:r>
                    </a:p>
                    <a:p>
                      <a:pPr algn="ctr"/>
                      <a:r>
                        <a:rPr lang="en-US" sz="1100" b="0" dirty="0">
                          <a:solidFill>
                            <a:schemeClr val="tx1"/>
                          </a:solidFill>
                          <a:latin typeface="+mn-lt"/>
                          <a:cs typeface="Amatic SC" panose="00000500000000000000" pitchFamily="2" charset="-79"/>
                        </a:rPr>
                        <a:t>Sharing facts about me! </a:t>
                      </a:r>
                    </a:p>
                    <a:p>
                      <a:pPr algn="ctr"/>
                      <a:r>
                        <a:rPr lang="en-US" sz="1100" b="0" dirty="0">
                          <a:solidFill>
                            <a:schemeClr val="tx1"/>
                          </a:solidFill>
                          <a:latin typeface="+mn-lt"/>
                          <a:cs typeface="Amatic SC" panose="00000500000000000000" pitchFamily="2" charset="-79"/>
                        </a:rPr>
                        <a:t>All about me! </a:t>
                      </a:r>
                    </a:p>
                    <a:p>
                      <a:pPr algn="ctr"/>
                      <a:r>
                        <a:rPr lang="en-US" sz="1100" dirty="0">
                          <a:solidFill>
                            <a:schemeClr val="tx1"/>
                          </a:solidFill>
                        </a:rPr>
                        <a:t>Model talk routines through the day. For example, arriving in school: “Good morning, how are you?”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a story! </a:t>
                      </a:r>
                    </a:p>
                    <a:p>
                      <a:pPr algn="ctr"/>
                      <a:r>
                        <a:rPr lang="en-US" sz="1100" b="0" dirty="0">
                          <a:solidFill>
                            <a:schemeClr val="tx1"/>
                          </a:solidFill>
                          <a:latin typeface="+mn-lt"/>
                          <a:cs typeface="Amatic SC" panose="00000500000000000000" pitchFamily="2" charset="-79"/>
                        </a:rPr>
                        <a:t>Settling in activities</a:t>
                      </a:r>
                    </a:p>
                    <a:p>
                      <a:pPr algn="ctr"/>
                      <a:r>
                        <a:rPr lang="en-US" sz="1100" b="0" dirty="0">
                          <a:solidFill>
                            <a:schemeClr val="tx1"/>
                          </a:solidFill>
                          <a:latin typeface="+mn-lt"/>
                          <a:cs typeface="Amatic SC" panose="00000500000000000000" pitchFamily="2" charset="-79"/>
                        </a:rPr>
                        <a:t>Develop vocabulary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latin typeface="+mn-lt"/>
                          <a:cs typeface="Amatic SC" panose="00000500000000000000" pitchFamily="2" charset="-79"/>
                        </a:rPr>
                        <a:t>Tell me a story - retelling stories</a:t>
                      </a:r>
                    </a:p>
                    <a:p>
                      <a:pPr algn="ctr"/>
                      <a:r>
                        <a:rPr lang="en-US" sz="1100" b="0" dirty="0">
                          <a:solidFill>
                            <a:schemeClr val="tx1"/>
                          </a:solidFill>
                          <a:latin typeface="+mn-lt"/>
                          <a:cs typeface="Amatic SC" panose="00000500000000000000" pitchFamily="2" charset="-79"/>
                        </a:rPr>
                        <a:t>Story language </a:t>
                      </a:r>
                    </a:p>
                    <a:p>
                      <a:pPr algn="ctr"/>
                      <a:r>
                        <a:rPr lang="en-US" sz="1100" b="0" dirty="0">
                          <a:solidFill>
                            <a:schemeClr val="tx1"/>
                          </a:solidFill>
                          <a:latin typeface="+mn-lt"/>
                          <a:cs typeface="Amatic SC" panose="00000500000000000000" pitchFamily="2" charset="-79"/>
                        </a:rPr>
                        <a:t>Word hunts</a:t>
                      </a:r>
                    </a:p>
                    <a:p>
                      <a:pPr algn="ctr"/>
                      <a:r>
                        <a:rPr lang="en-US" sz="1100" b="0" dirty="0">
                          <a:solidFill>
                            <a:schemeClr val="tx1"/>
                          </a:solidFill>
                          <a:latin typeface="+mn-lt"/>
                          <a:cs typeface="Amatic SC" panose="00000500000000000000" pitchFamily="2" charset="-79"/>
                        </a:rPr>
                        <a:t>Listening and responding to stories</a:t>
                      </a:r>
                    </a:p>
                    <a:p>
                      <a:pPr algn="ctr"/>
                      <a:r>
                        <a:rPr lang="en-US" sz="1100" b="0" dirty="0">
                          <a:solidFill>
                            <a:schemeClr val="tx1"/>
                          </a:solidFill>
                          <a:latin typeface="+mn-lt"/>
                          <a:cs typeface="Amatic SC" panose="00000500000000000000" pitchFamily="2" charset="-79"/>
                        </a:rPr>
                        <a:t>Following instructions  </a:t>
                      </a:r>
                    </a:p>
                    <a:p>
                      <a:pPr algn="ctr"/>
                      <a:r>
                        <a:rPr lang="en-US" sz="1100" b="0" dirty="0">
                          <a:solidFill>
                            <a:schemeClr val="tx1"/>
                          </a:solidFill>
                          <a:latin typeface="+mn-lt"/>
                          <a:cs typeface="Amatic SC" panose="00000500000000000000" pitchFamily="2" charset="-79"/>
                        </a:rPr>
                        <a:t>Takes part in discussion </a:t>
                      </a:r>
                    </a:p>
                    <a:p>
                      <a:pPr algn="ctr"/>
                      <a:r>
                        <a:rPr lang="en-US" sz="1100" dirty="0"/>
                        <a:t>Understand how to listen carefully and why listening is important.</a:t>
                      </a:r>
                    </a:p>
                    <a:p>
                      <a:pPr algn="ctr"/>
                      <a:r>
                        <a:rPr lang="en-US" sz="1100" dirty="0"/>
                        <a:t>Use new vocabulary through the day.</a:t>
                      </a:r>
                    </a:p>
                    <a:p>
                      <a:pPr algn="ctr"/>
                      <a:r>
                        <a:rPr lang="en-US" sz="1100" dirty="0"/>
                        <a:t>Choose books that will develop their vocabulary.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Tell me why! </a:t>
                      </a:r>
                    </a:p>
                    <a:p>
                      <a:pPr algn="ctr"/>
                      <a:r>
                        <a:rPr lang="en-US" sz="1100" b="0" dirty="0">
                          <a:solidFill>
                            <a:schemeClr val="tx1"/>
                          </a:solidFill>
                          <a:latin typeface="+mn-lt"/>
                          <a:cs typeface="Amatic SC" panose="00000500000000000000" pitchFamily="2" charset="-79"/>
                        </a:rPr>
                        <a:t>Using language well </a:t>
                      </a:r>
                    </a:p>
                    <a:p>
                      <a:pPr algn="ctr"/>
                      <a:r>
                        <a:rPr lang="en-US" sz="1100" b="0" dirty="0">
                          <a:solidFill>
                            <a:schemeClr val="tx1"/>
                          </a:solidFill>
                          <a:latin typeface="+mn-lt"/>
                          <a:cs typeface="Amatic SC" panose="00000500000000000000" pitchFamily="2" charset="-79"/>
                        </a:rPr>
                        <a:t>Ask’s how and why questions…</a:t>
                      </a:r>
                    </a:p>
                    <a:p>
                      <a:pPr algn="ctr"/>
                      <a:r>
                        <a:rPr lang="en-US" sz="1100" b="0" dirty="0">
                          <a:solidFill>
                            <a:schemeClr val="tx1"/>
                          </a:solidFill>
                          <a:latin typeface="+mn-lt"/>
                          <a:cs typeface="Amatic SC" panose="00000500000000000000" pitchFamily="2" charset="-79"/>
                        </a:rPr>
                        <a:t>Discovering Passions</a:t>
                      </a:r>
                    </a:p>
                    <a:p>
                      <a:pPr algn="ctr"/>
                      <a:r>
                        <a:rPr lang="en-US" sz="1100" b="0" dirty="0">
                          <a:solidFill>
                            <a:schemeClr val="tx1"/>
                          </a:solidFill>
                          <a:latin typeface="+mn-lt"/>
                          <a:cs typeface="Amatic SC" panose="00000500000000000000" pitchFamily="2" charset="-79"/>
                        </a:rPr>
                        <a:t>Retell a story with story language </a:t>
                      </a:r>
                    </a:p>
                    <a:p>
                      <a:pPr algn="ctr"/>
                      <a:r>
                        <a:rPr lang="en-US" sz="1100" b="0" dirty="0">
                          <a:solidFill>
                            <a:schemeClr val="tx1"/>
                          </a:solidFill>
                          <a:latin typeface="+mn-lt"/>
                          <a:cs typeface="Amatic SC" panose="00000500000000000000" pitchFamily="2" charset="-79"/>
                        </a:rPr>
                        <a:t>Story invention – talk it!</a:t>
                      </a:r>
                    </a:p>
                    <a:p>
                      <a:pPr algn="ctr"/>
                      <a:r>
                        <a:rPr lang="en-US" sz="1100" dirty="0"/>
                        <a:t>Ask questions to find out more and to check they understand what has been said to them. </a:t>
                      </a:r>
                    </a:p>
                    <a:p>
                      <a:pPr algn="ctr"/>
                      <a:r>
                        <a:rPr lang="en-US" sz="1100" dirty="0"/>
                        <a:t>Describe events in some detail. </a:t>
                      </a:r>
                      <a:r>
                        <a:rPr lang="en-US" sz="1100" b="0" dirty="0">
                          <a:solidFill>
                            <a:schemeClr val="tx1"/>
                          </a:solidFill>
                          <a:latin typeface="+mn-lt"/>
                          <a:cs typeface="Amatic SC" panose="00000500000000000000" pitchFamily="2" charset="-79"/>
                        </a:rPr>
                        <a:t>  </a:t>
                      </a:r>
                    </a:p>
                    <a:p>
                      <a:pPr algn="ctr"/>
                      <a:r>
                        <a:rPr lang="en-US" sz="1100" dirty="0"/>
                        <a:t>Listen to and talk about stories to build familiarity and understanding. </a:t>
                      </a:r>
                    </a:p>
                    <a:p>
                      <a:pPr algn="ctr"/>
                      <a:r>
                        <a:rPr lang="en-US" sz="1100" dirty="0"/>
                        <a:t>Learn rhymes, poems and songs.</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Talk it through!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Describe events in detail – time connectives</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Understand how to listen carefully and why listening is important.</a:t>
                      </a:r>
                    </a:p>
                    <a:p>
                      <a:pPr algn="ctr"/>
                      <a:r>
                        <a:rPr lang="en-US" sz="1100" b="0" dirty="0">
                          <a:solidFill>
                            <a:schemeClr val="tx1"/>
                          </a:solidFill>
                        </a:rPr>
                        <a:t>Use picture cue cards to talk about an object: “What colour is it? Where would you find it? </a:t>
                      </a:r>
                    </a:p>
                    <a:p>
                      <a:pPr algn="ctr"/>
                      <a:r>
                        <a:rPr lang="en-US" sz="1100" b="0" dirty="0">
                          <a:solidFill>
                            <a:schemeClr val="tx1"/>
                          </a:solidFill>
                          <a:latin typeface="+mn-lt"/>
                          <a:cs typeface="Amatic SC" panose="00000500000000000000" pitchFamily="2" charset="-79"/>
                        </a:rPr>
                        <a:t>Sustained focus when listening to a story </a:t>
                      </a:r>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gridSpan="2">
                  <a:txBody>
                    <a:bodyPr/>
                    <a:lstStyle/>
                    <a:p>
                      <a:pPr algn="ctr"/>
                      <a:r>
                        <a:rPr lang="en-US" sz="1100" b="1" dirty="0">
                          <a:solidFill>
                            <a:schemeClr val="bg1">
                              <a:lumMod val="50000"/>
                            </a:schemeClr>
                          </a:solidFill>
                          <a:latin typeface="+mn-lt"/>
                          <a:cs typeface="Amatic SC" panose="00000500000000000000" pitchFamily="2" charset="-79"/>
                        </a:rPr>
                        <a:t>What happened? </a:t>
                      </a:r>
                    </a:p>
                    <a:p>
                      <a:pPr algn="ctr"/>
                      <a:r>
                        <a:rPr lang="en-US" sz="1100" b="0" dirty="0">
                          <a:solidFill>
                            <a:schemeClr val="tx1"/>
                          </a:solidFill>
                          <a:latin typeface="+mn-lt"/>
                          <a:cs typeface="Amatic SC" panose="00000500000000000000" pitchFamily="2" charset="-79"/>
                        </a:rPr>
                        <a:t>Settling in activities </a:t>
                      </a:r>
                    </a:p>
                    <a:p>
                      <a:pPr algn="ctr"/>
                      <a:r>
                        <a:rPr lang="en-US" sz="1100" b="0" dirty="0">
                          <a:solidFill>
                            <a:schemeClr val="tx1"/>
                          </a:solidFill>
                          <a:latin typeface="+mn-lt"/>
                          <a:cs typeface="Amatic SC" panose="00000500000000000000" pitchFamily="2" charset="-79"/>
                        </a:rPr>
                        <a:t>Discovering Passions </a:t>
                      </a:r>
                    </a:p>
                    <a:p>
                      <a:pPr algn="ctr"/>
                      <a:r>
                        <a:rPr lang="en-US" sz="1100" b="0" dirty="0">
                          <a:solidFill>
                            <a:schemeClr val="tx1"/>
                          </a:solidFill>
                        </a:rPr>
                        <a:t>Re-read some books so children learn the language necessary to talk about what is happening in each illustration and relate it to their own lives</a:t>
                      </a:r>
                      <a:endParaRPr lang="en-GB" sz="1100" b="0" dirty="0">
                        <a:solidFill>
                          <a:schemeClr val="tx1"/>
                        </a:solidFill>
                        <a:latin typeface="+mn-lt"/>
                        <a:cs typeface="Amatic SC" panose="00000500000000000000" pitchFamily="2" charset="-79"/>
                      </a:endParaRPr>
                    </a:p>
                    <a:p>
                      <a:pPr algn="l"/>
                      <a:endParaRPr lang="en-GB" sz="11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1100" b="1" u="sng" dirty="0">
                          <a:solidFill>
                            <a:schemeClr val="bg1">
                              <a:lumMod val="50000"/>
                            </a:schemeClr>
                          </a:solidFill>
                          <a:latin typeface="+mn-lt"/>
                          <a:cs typeface="Amatic SC" panose="00000500000000000000" pitchFamily="2" charset="-79"/>
                        </a:rPr>
                        <a:t>Time to share! </a:t>
                      </a:r>
                    </a:p>
                    <a:p>
                      <a:pPr algn="ctr"/>
                      <a:r>
                        <a:rPr lang="en-US" sz="1100" b="0" dirty="0">
                          <a:solidFill>
                            <a:schemeClr val="tx1"/>
                          </a:solidFill>
                          <a:latin typeface="+mn-lt"/>
                          <a:cs typeface="Amatic SC" panose="00000500000000000000" pitchFamily="2" charset="-79"/>
                        </a:rPr>
                        <a:t>Show and tell </a:t>
                      </a:r>
                    </a:p>
                    <a:p>
                      <a:pPr algn="ctr"/>
                      <a:r>
                        <a:rPr lang="en-US" sz="1100" b="0" dirty="0">
                          <a:solidFill>
                            <a:schemeClr val="tx1"/>
                          </a:solidFill>
                          <a:latin typeface="+mn-lt"/>
                          <a:cs typeface="Amatic SC" panose="00000500000000000000" pitchFamily="2" charset="-79"/>
                        </a:rPr>
                        <a:t>Weekend news </a:t>
                      </a:r>
                    </a:p>
                    <a:p>
                      <a:pPr algn="ctr"/>
                      <a:r>
                        <a:rPr lang="en-US" sz="1100" b="0" dirty="0">
                          <a:solidFill>
                            <a:schemeClr val="tx1"/>
                          </a:solidFill>
                          <a:latin typeface="+mn-lt"/>
                          <a:cs typeface="Amatic SC" panose="00000500000000000000" pitchFamily="2" charset="-79"/>
                        </a:rPr>
                        <a:t>Discovering Passions </a:t>
                      </a:r>
                    </a:p>
                    <a:p>
                      <a:pPr algn="ctr"/>
                      <a:r>
                        <a:rPr lang="en-US" sz="1100" dirty="0"/>
                        <a:t>Read aloud books to children that will extend their knowledge of the world and illustrate a current topic. Select books containing photographs and pictures, for example, places in different weather conditions and seasons. </a:t>
                      </a:r>
                      <a:endParaRPr lang="en-GB" sz="1100" b="0" dirty="0">
                        <a:solidFill>
                          <a:schemeClr val="tx1"/>
                        </a:solidFill>
                        <a:latin typeface="+mn-lt"/>
                        <a:cs typeface="Amatic SC" panose="00000500000000000000" pitchFamily="2" charset="-79"/>
                      </a:endParaRPr>
                    </a:p>
                    <a:p>
                      <a:pPr algn="l"/>
                      <a:endParaRPr lang="en-GB" sz="11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bl>
          </a:graphicData>
        </a:graphic>
      </p:graphicFrame>
      <p:pic>
        <p:nvPicPr>
          <p:cNvPr id="7" name="Picture 6">
            <a:extLst>
              <a:ext uri="{FF2B5EF4-FFF2-40B4-BE49-F238E27FC236}">
                <a16:creationId xmlns:a16="http://schemas.microsoft.com/office/drawing/2014/main" id="{B104108D-1DFF-4989-BD29-E5963E27A1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066731" y="0"/>
            <a:ext cx="848557" cy="848557"/>
          </a:xfrm>
          <a:prstGeom prst="rect">
            <a:avLst/>
          </a:prstGeom>
        </p:spPr>
      </p:pic>
      <p:pic>
        <p:nvPicPr>
          <p:cNvPr id="8" name="Picture 7" descr="Description: MR 26 Jan WH Primar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2565" y="317384"/>
            <a:ext cx="933450" cy="638175"/>
          </a:xfrm>
          <a:prstGeom prst="rect">
            <a:avLst/>
          </a:prstGeom>
          <a:noFill/>
          <a:ln>
            <a:noFill/>
          </a:ln>
        </p:spPr>
      </p:pic>
    </p:spTree>
    <p:extLst>
      <p:ext uri="{BB962C8B-B14F-4D97-AF65-F5344CB8AC3E}">
        <p14:creationId xmlns:p14="http://schemas.microsoft.com/office/powerpoint/2010/main" val="4193036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842545131"/>
              </p:ext>
            </p:extLst>
          </p:nvPr>
        </p:nvGraphicFramePr>
        <p:xfrm>
          <a:off x="187378" y="467118"/>
          <a:ext cx="11922031" cy="4474380"/>
        </p:xfrm>
        <a:graphic>
          <a:graphicData uri="http://schemas.openxmlformats.org/drawingml/2006/table">
            <a:tbl>
              <a:tblPr firstRow="1" bandRow="1">
                <a:tableStyleId>{5C22544A-7EE6-4342-B048-85BDC9FD1C3A}</a:tableStyleId>
              </a:tblPr>
              <a:tblGrid>
                <a:gridCol w="1682078">
                  <a:extLst>
                    <a:ext uri="{9D8B030D-6E8A-4147-A177-3AD203B41FA5}">
                      <a16:colId xmlns:a16="http://schemas.microsoft.com/office/drawing/2014/main" val="385991600"/>
                    </a:ext>
                  </a:extLst>
                </a:gridCol>
                <a:gridCol w="1490568">
                  <a:extLst>
                    <a:ext uri="{9D8B030D-6E8A-4147-A177-3AD203B41FA5}">
                      <a16:colId xmlns:a16="http://schemas.microsoft.com/office/drawing/2014/main" val="2865123548"/>
                    </a:ext>
                  </a:extLst>
                </a:gridCol>
                <a:gridCol w="201826">
                  <a:extLst>
                    <a:ext uri="{9D8B030D-6E8A-4147-A177-3AD203B41FA5}">
                      <a16:colId xmlns:a16="http://schemas.microsoft.com/office/drawing/2014/main" val="872926247"/>
                    </a:ext>
                  </a:extLst>
                </a:gridCol>
                <a:gridCol w="1506529">
                  <a:extLst>
                    <a:ext uri="{9D8B030D-6E8A-4147-A177-3AD203B41FA5}">
                      <a16:colId xmlns:a16="http://schemas.microsoft.com/office/drawing/2014/main" val="663868259"/>
                    </a:ext>
                  </a:extLst>
                </a:gridCol>
                <a:gridCol w="201826">
                  <a:extLst>
                    <a:ext uri="{9D8B030D-6E8A-4147-A177-3AD203B41FA5}">
                      <a16:colId xmlns:a16="http://schemas.microsoft.com/office/drawing/2014/main" val="1315738151"/>
                    </a:ext>
                  </a:extLst>
                </a:gridCol>
                <a:gridCol w="1522487">
                  <a:extLst>
                    <a:ext uri="{9D8B030D-6E8A-4147-A177-3AD203B41FA5}">
                      <a16:colId xmlns:a16="http://schemas.microsoft.com/office/drawing/2014/main" val="167047094"/>
                    </a:ext>
                  </a:extLst>
                </a:gridCol>
                <a:gridCol w="234878">
                  <a:extLst>
                    <a:ext uri="{9D8B030D-6E8A-4147-A177-3AD203B41FA5}">
                      <a16:colId xmlns:a16="http://schemas.microsoft.com/office/drawing/2014/main" val="2709165749"/>
                    </a:ext>
                  </a:extLst>
                </a:gridCol>
                <a:gridCol w="1636459">
                  <a:extLst>
                    <a:ext uri="{9D8B030D-6E8A-4147-A177-3AD203B41FA5}">
                      <a16:colId xmlns:a16="http://schemas.microsoft.com/office/drawing/2014/main" val="2243997706"/>
                    </a:ext>
                  </a:extLst>
                </a:gridCol>
                <a:gridCol w="143137">
                  <a:extLst>
                    <a:ext uri="{9D8B030D-6E8A-4147-A177-3AD203B41FA5}">
                      <a16:colId xmlns:a16="http://schemas.microsoft.com/office/drawing/2014/main" val="2335150482"/>
                    </a:ext>
                  </a:extLst>
                </a:gridCol>
                <a:gridCol w="1613093">
                  <a:extLst>
                    <a:ext uri="{9D8B030D-6E8A-4147-A177-3AD203B41FA5}">
                      <a16:colId xmlns:a16="http://schemas.microsoft.com/office/drawing/2014/main" val="2836676925"/>
                    </a:ext>
                  </a:extLst>
                </a:gridCol>
                <a:gridCol w="1689150">
                  <a:extLst>
                    <a:ext uri="{9D8B030D-6E8A-4147-A177-3AD203B41FA5}">
                      <a16:colId xmlns:a16="http://schemas.microsoft.com/office/drawing/2014/main" val="4046203905"/>
                    </a:ext>
                  </a:extLst>
                </a:gridCol>
              </a:tblGrid>
              <a:tr h="372289">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GB" sz="36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dirty="0"/>
                    </a:p>
                  </a:txBody>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GB"/>
                    </a:p>
                  </a:txBody>
                  <a:tcPr/>
                </a:tc>
                <a:tc gridSpan="2">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pPr algn="ct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Fun at the seaside!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989017">
                <a:tc>
                  <a:txBody>
                    <a:bodyPr/>
                    <a:lstStyle/>
                    <a:p>
                      <a:pPr algn="ctr"/>
                      <a:r>
                        <a:rPr lang="en-US" sz="2000" b="1" dirty="0">
                          <a:latin typeface="Amatic SC" panose="00000500000000000000" pitchFamily="2" charset="-79"/>
                          <a:cs typeface="Amatic SC" panose="00000500000000000000" pitchFamily="2" charset="-79"/>
                        </a:rPr>
                        <a:t>Personal, Social and Emotional Development  </a:t>
                      </a:r>
                      <a:endParaRPr lang="en-GB" sz="20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10">
                  <a:txBody>
                    <a:bodyPr/>
                    <a:lstStyle/>
                    <a:p>
                      <a:pPr algn="l"/>
                      <a:r>
                        <a:rPr lang="en-US" sz="1400" dirty="0"/>
                        <a:t>Children’s personal, social and emotional development (PSED) is </a:t>
                      </a:r>
                      <a:r>
                        <a:rPr lang="en-US" sz="1400" b="1" dirty="0"/>
                        <a:t>crucial for children to lead healthy and happy lives</a:t>
                      </a:r>
                      <a:r>
                        <a:rPr lang="en-US" sz="1400" dirty="0"/>
                        <a:t> and is fundamental to their cognitive development. </a:t>
                      </a:r>
                      <a:endParaRPr lang="en-GB" sz="1400" b="1"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tc>
                <a:tc hMerge="1">
                  <a:txBody>
                    <a:bodyPr/>
                    <a:lstStyle/>
                    <a:p>
                      <a:pPr algn="ctr"/>
                      <a:endParaRPr lang="en-US" sz="1100" dirty="0">
                        <a:solidFill>
                          <a:schemeClr val="bg1">
                            <a:lumMod val="50000"/>
                          </a:schemeClr>
                        </a:solidFill>
                        <a:latin typeface="+mn-lt"/>
                        <a:cs typeface="Amatic SC" panose="00000500000000000000" pitchFamily="2" charset="-79"/>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1100" dirty="0">
                        <a:solidFill>
                          <a:schemeClr val="bg1">
                            <a:lumMod val="50000"/>
                          </a:schemeClr>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63662612"/>
                  </a:ext>
                </a:extLst>
              </a:tr>
              <a:tr h="989017">
                <a:tc rowSpan="2">
                  <a:txBody>
                    <a:bodyPr/>
                    <a:lstStyle/>
                    <a:p>
                      <a:pPr algn="ctr"/>
                      <a:r>
                        <a:rPr lang="en-US" sz="2000" b="1" dirty="0">
                          <a:latin typeface="Amatic SC" panose="00000500000000000000" pitchFamily="2" charset="-79"/>
                          <a:cs typeface="Amatic SC" panose="00000500000000000000" pitchFamily="2" charset="-79"/>
                        </a:rPr>
                        <a:t>Managing Self </a:t>
                      </a:r>
                    </a:p>
                    <a:p>
                      <a:pPr algn="ctr"/>
                      <a:endParaRPr lang="en-US" sz="2000" b="1" dirty="0">
                        <a:latin typeface="Amatic SC" panose="00000500000000000000" pitchFamily="2" charset="-79"/>
                        <a:cs typeface="Amatic SC" panose="00000500000000000000" pitchFamily="2" charset="-79"/>
                      </a:endParaRPr>
                    </a:p>
                    <a:p>
                      <a:pPr algn="ctr"/>
                      <a:r>
                        <a:rPr lang="en-US" sz="2400" b="1" dirty="0">
                          <a:latin typeface="Amatic SC" panose="00000500000000000000" pitchFamily="2" charset="-79"/>
                          <a:cs typeface="Amatic SC" panose="00000500000000000000" pitchFamily="2" charset="-79"/>
                        </a:rPr>
                        <a:t>Self -  Regulation</a:t>
                      </a:r>
                    </a:p>
                    <a:p>
                      <a:pPr algn="ctr"/>
                      <a:endParaRPr lang="en-US" sz="2400" b="1" dirty="0">
                        <a:solidFill>
                          <a:srgbClr val="CC66FF"/>
                        </a:solidFill>
                        <a:latin typeface="Amatic SC" panose="00000500000000000000" pitchFamily="2" charset="-79"/>
                        <a:cs typeface="Amatic SC" panose="00000500000000000000" pitchFamily="2" charset="-79"/>
                      </a:endParaRPr>
                    </a:p>
                    <a:p>
                      <a:pPr algn="ctr"/>
                      <a:endParaRPr lang="en-GB" sz="1800" b="1" dirty="0">
                        <a:solidFill>
                          <a:srgbClr val="CC66FF"/>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lang="en-US" sz="900" b="0" dirty="0">
                          <a:solidFill>
                            <a:schemeClr val="tx1"/>
                          </a:solidFill>
                        </a:rPr>
                        <a:t>New Beginnings </a:t>
                      </a:r>
                    </a:p>
                    <a:p>
                      <a:pPr algn="ctr"/>
                      <a:r>
                        <a:rPr lang="en-US" sz="900" dirty="0">
                          <a:solidFill>
                            <a:schemeClr val="tx1"/>
                          </a:solidFill>
                        </a:rPr>
                        <a:t>See themselves as a valuable individual.</a:t>
                      </a:r>
                      <a:endParaRPr lang="en-US" sz="900" b="0" dirty="0">
                        <a:solidFill>
                          <a:schemeClr val="tx1"/>
                        </a:solidFill>
                      </a:endParaRPr>
                    </a:p>
                    <a:p>
                      <a:pPr algn="ctr"/>
                      <a:r>
                        <a:rPr lang="en-US" sz="900" b="0" dirty="0">
                          <a:solidFill>
                            <a:schemeClr val="tx1"/>
                          </a:solidFill>
                        </a:rPr>
                        <a:t>Being me in my world </a:t>
                      </a:r>
                    </a:p>
                    <a:p>
                      <a:pPr algn="ctr"/>
                      <a:r>
                        <a:rPr lang="en-US" sz="900" b="0" dirty="0">
                          <a:solidFill>
                            <a:schemeClr val="tx1"/>
                          </a:solidFill>
                        </a:rPr>
                        <a:t>Class Rule Rules and Routines </a:t>
                      </a:r>
                    </a:p>
                    <a:p>
                      <a:pPr algn="ctr"/>
                      <a:r>
                        <a:rPr lang="en-US" sz="900" b="0" dirty="0">
                          <a:solidFill>
                            <a:schemeClr val="tx1"/>
                          </a:solidFill>
                        </a:rPr>
                        <a:t>Supporting children to build relationships</a:t>
                      </a:r>
                    </a:p>
                    <a:p>
                      <a:pPr algn="ctr"/>
                      <a:r>
                        <a:rPr lang="en-US" sz="900" b="0" dirty="0">
                          <a:solidFill>
                            <a:schemeClr val="tx1"/>
                          </a:solidFill>
                          <a:latin typeface="+mn-lt"/>
                          <a:cs typeface="Amatic SC" panose="00000500000000000000" pitchFamily="2" charset="-79"/>
                        </a:rPr>
                        <a:t>Dreams and Goals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gridSpan="2">
                  <a:txBody>
                    <a:bodyPr/>
                    <a:lstStyle/>
                    <a:p>
                      <a:pPr algn="ctr"/>
                      <a:r>
                        <a:rPr lang="en-US" sz="900" b="0" dirty="0">
                          <a:solidFill>
                            <a:schemeClr val="tx1"/>
                          </a:solidFill>
                        </a:rPr>
                        <a:t>Getting on and falling out. </a:t>
                      </a:r>
                    </a:p>
                    <a:p>
                      <a:pPr algn="ctr"/>
                      <a:r>
                        <a:rPr lang="en-US" sz="900" b="0" dirty="0">
                          <a:solidFill>
                            <a:schemeClr val="tx1"/>
                          </a:solidFill>
                        </a:rPr>
                        <a:t>How to deal with anger Emotions</a:t>
                      </a:r>
                    </a:p>
                    <a:p>
                      <a:pPr algn="ctr"/>
                      <a:r>
                        <a:rPr lang="en-US" sz="900" b="0" dirty="0">
                          <a:solidFill>
                            <a:schemeClr val="tx1"/>
                          </a:solidFill>
                        </a:rPr>
                        <a:t>Self - Confidence </a:t>
                      </a:r>
                    </a:p>
                    <a:p>
                      <a:pPr algn="ctr"/>
                      <a:r>
                        <a:rPr lang="en-US" sz="900" dirty="0"/>
                        <a:t>Build constructive and respectful relationships.</a:t>
                      </a:r>
                    </a:p>
                    <a:p>
                      <a:pPr algn="ctr"/>
                      <a:r>
                        <a:rPr lang="en-US" sz="900" dirty="0"/>
                        <a:t>Ask children to explain to others how they thought about a problem or an emotion and how they dealt with it.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Good to be me Feelings </a:t>
                      </a:r>
                    </a:p>
                    <a:p>
                      <a:pPr algn="ctr"/>
                      <a:r>
                        <a:rPr lang="en-US" sz="900" b="0" dirty="0">
                          <a:solidFill>
                            <a:schemeClr val="tx1"/>
                          </a:solidFill>
                        </a:rPr>
                        <a:t>Learning about qualities and differences </a:t>
                      </a:r>
                    </a:p>
                    <a:p>
                      <a:pPr algn="ctr"/>
                      <a:r>
                        <a:rPr lang="en-US" sz="900" b="0" dirty="0">
                          <a:solidFill>
                            <a:schemeClr val="tx1"/>
                          </a:solidFill>
                          <a:latin typeface="+mn-lt"/>
                          <a:cs typeface="Amatic SC" panose="00000500000000000000" pitchFamily="2" charset="-79"/>
                        </a:rPr>
                        <a:t>Celebrating differences</a:t>
                      </a:r>
                    </a:p>
                    <a:p>
                      <a:pPr algn="ctr"/>
                      <a:r>
                        <a:rPr lang="en-US" sz="900" dirty="0"/>
                        <a:t>Identify and moderate their own feelings socially and emotionally.</a:t>
                      </a:r>
                    </a:p>
                    <a:p>
                      <a:pPr algn="ctr"/>
                      <a:r>
                        <a:rPr lang="en-US" sz="900" dirty="0"/>
                        <a:t>Encourage them to think about their own feelings and those of others by giving explicit examples of how others might feel in particular scenarios </a:t>
                      </a:r>
                      <a:r>
                        <a:rPr lang="en-US" sz="900" b="0" dirty="0">
                          <a:solidFill>
                            <a:schemeClr val="tx1"/>
                          </a:solidFill>
                          <a:latin typeface="+mn-lt"/>
                          <a:cs typeface="Amatic SC" panose="00000500000000000000" pitchFamily="2" charset="-79"/>
                        </a:rPr>
                        <a:t> </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pPr algn="ctr"/>
                      <a:r>
                        <a:rPr lang="en-US" sz="900" b="0" dirty="0">
                          <a:solidFill>
                            <a:schemeClr val="tx1"/>
                          </a:solidFill>
                        </a:rPr>
                        <a:t>Relationships </a:t>
                      </a:r>
                    </a:p>
                    <a:p>
                      <a:pPr algn="ctr"/>
                      <a:r>
                        <a:rPr lang="en-US" sz="900" b="0" dirty="0">
                          <a:solidFill>
                            <a:schemeClr val="tx1"/>
                          </a:solidFill>
                        </a:rPr>
                        <a:t>What makes a good friend? </a:t>
                      </a:r>
                    </a:p>
                    <a:p>
                      <a:pPr algn="ctr"/>
                      <a:r>
                        <a:rPr lang="en-US" sz="900" b="0" dirty="0">
                          <a:solidFill>
                            <a:schemeClr val="tx1"/>
                          </a:solidFill>
                        </a:rPr>
                        <a:t>Healthy me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rPr>
                        <a:t>Random acts of Kindness </a:t>
                      </a:r>
                    </a:p>
                    <a:p>
                      <a:pPr algn="ctr"/>
                      <a:r>
                        <a:rPr lang="en-US" sz="900" b="0" dirty="0">
                          <a:solidFill>
                            <a:schemeClr val="tx1"/>
                          </a:solidFill>
                          <a:latin typeface="+mn-lt"/>
                          <a:cs typeface="Amatic SC" panose="00000500000000000000" pitchFamily="2" charset="-79"/>
                        </a:rPr>
                        <a:t>Looking after pets </a:t>
                      </a:r>
                    </a:p>
                    <a:p>
                      <a:pPr algn="ctr"/>
                      <a:r>
                        <a:rPr lang="en-US" sz="900" b="0" dirty="0">
                          <a:solidFill>
                            <a:schemeClr val="tx1"/>
                          </a:solidFill>
                          <a:latin typeface="+mn-lt"/>
                          <a:cs typeface="Amatic SC" panose="00000500000000000000" pitchFamily="2" charset="-79"/>
                        </a:rPr>
                        <a:t>Looking After our Planet </a:t>
                      </a:r>
                    </a:p>
                    <a:p>
                      <a:pPr algn="ctr"/>
                      <a:r>
                        <a:rPr lang="en-US" sz="900" dirty="0"/>
                        <a:t>Give children strategies for staying calm in the face of frustration. Talk them through why we take turns, wait politely, tidy up after ourselves and so on</a:t>
                      </a:r>
                      <a:endParaRPr lang="en-GB" sz="900" b="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r>
                        <a:rPr lang="en-US" sz="1200" b="0" dirty="0">
                          <a:solidFill>
                            <a:schemeClr val="tx1"/>
                          </a:solidFill>
                        </a:rPr>
                        <a:t>Looking after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1FFFF"/>
                    </a:solidFill>
                  </a:tcPr>
                </a:tc>
                <a:tc>
                  <a:txBody>
                    <a:bodyPr/>
                    <a:lstStyle/>
                    <a:p>
                      <a:pPr algn="ctr"/>
                      <a:r>
                        <a:rPr lang="en-US" sz="900" b="0" dirty="0">
                          <a:solidFill>
                            <a:schemeClr val="tx1"/>
                          </a:solidFill>
                        </a:rPr>
                        <a:t>Looking after others</a:t>
                      </a:r>
                    </a:p>
                    <a:p>
                      <a:pPr algn="ctr"/>
                      <a:r>
                        <a:rPr lang="en-US" sz="900" b="0" dirty="0">
                          <a:solidFill>
                            <a:schemeClr val="tx1"/>
                          </a:solidFill>
                        </a:rPr>
                        <a:t>Friendships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cs typeface="Amatic SC" panose="00000500000000000000" pitchFamily="2" charset="-79"/>
                        </a:rPr>
                        <a:t>Dreams and Goals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Show resilience and perseverance in the face of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dirty="0"/>
                        <a:t>Discuss why we take turns, wait politely, tidy up after ourselves and so on.</a:t>
                      </a:r>
                      <a:endParaRPr lang="en-GB" sz="900" b="0" dirty="0">
                        <a:solidFill>
                          <a:schemeClr val="tx1"/>
                        </a:solidFill>
                        <a:latin typeface="+mn-lt"/>
                        <a:cs typeface="Amatic SC" panose="00000500000000000000" pitchFamily="2" charset="-79"/>
                      </a:endParaRPr>
                    </a:p>
                    <a:p>
                      <a:pPr algn="ctr"/>
                      <a:endParaRPr lang="en-US" sz="900" b="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900" b="0" dirty="0">
                          <a:solidFill>
                            <a:schemeClr val="tx1"/>
                          </a:solidFill>
                          <a:latin typeface="+mn-lt"/>
                          <a:cs typeface="Amatic SC" panose="00000500000000000000" pitchFamily="2" charset="-79"/>
                        </a:rPr>
                        <a:t>Taking part in sports day -  Winning and loosing </a:t>
                      </a:r>
                    </a:p>
                    <a:p>
                      <a:pPr algn="ctr"/>
                      <a:r>
                        <a:rPr lang="en-US" sz="900" b="0" dirty="0">
                          <a:solidFill>
                            <a:schemeClr val="tx1"/>
                          </a:solidFill>
                          <a:latin typeface="+mn-lt"/>
                          <a:cs typeface="Amatic SC" panose="00000500000000000000" pitchFamily="2" charset="-79"/>
                        </a:rPr>
                        <a:t>Changing me </a:t>
                      </a:r>
                    </a:p>
                    <a:p>
                      <a:pPr algn="ctr"/>
                      <a:r>
                        <a:rPr lang="en-US" sz="900" b="0" dirty="0">
                          <a:solidFill>
                            <a:schemeClr val="tx1"/>
                          </a:solidFill>
                          <a:latin typeface="+mn-lt"/>
                          <a:cs typeface="Amatic SC" panose="00000500000000000000" pitchFamily="2" charset="-79"/>
                        </a:rPr>
                        <a:t>Look how far I've come! </a:t>
                      </a:r>
                    </a:p>
                    <a:p>
                      <a:pPr algn="ctr"/>
                      <a:r>
                        <a:rPr lang="en-US" sz="900" dirty="0"/>
                        <a:t>Model positive behaviour and highlight exemplary behaviour of children in class, narrating what was kind and considerate about the behaviour.</a:t>
                      </a:r>
                      <a:endParaRPr lang="en-GB" sz="9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90435388"/>
                  </a:ext>
                </a:extLst>
              </a:tr>
              <a:tr h="989017">
                <a:tc vMerge="1">
                  <a:txBody>
                    <a:bodyPr/>
                    <a:lstStyle/>
                    <a:p>
                      <a:pPr algn="ctr"/>
                      <a:r>
                        <a:rPr lang="en-US" sz="2400" b="1" dirty="0">
                          <a:latin typeface="Amatic SC" panose="00000500000000000000" pitchFamily="2" charset="-79"/>
                          <a:cs typeface="Amatic SC" panose="00000500000000000000" pitchFamily="2" charset="-79"/>
                        </a:rPr>
                        <a:t>Self -  Regulation</a:t>
                      </a:r>
                    </a:p>
                    <a:p>
                      <a:pPr algn="ctr"/>
                      <a:r>
                        <a:rPr lang="en-US" sz="1800" b="1" dirty="0">
                          <a:latin typeface="Amatic SC" panose="00000500000000000000" pitchFamily="2" charset="-79"/>
                          <a:cs typeface="Amatic SC" panose="00000500000000000000" pitchFamily="2" charset="-79"/>
                        </a:rPr>
                        <a:t>Link to Behaviour for Learning  </a:t>
                      </a:r>
                      <a:endParaRPr lang="en-GB" sz="180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marL="0" indent="0" algn="l">
                        <a:buFont typeface="Wingdings" panose="05000000000000000000" pitchFamily="2" charset="2"/>
                        <a:buNone/>
                      </a:pPr>
                      <a:r>
                        <a:rPr lang="en-US" sz="900" dirty="0">
                          <a:solidFill>
                            <a:schemeClr val="tx1"/>
                          </a:solidFill>
                          <a:latin typeface="+mn-lt"/>
                          <a:cs typeface="RM Typerighter old" panose="00000400000000000000" pitchFamily="2" charset="-79"/>
                        </a:rPr>
                        <a:t>Show an understanding of their own feelings and those of others and begin to </a:t>
                      </a:r>
                      <a:r>
                        <a:rPr lang="en-US" sz="900" b="1" dirty="0">
                          <a:solidFill>
                            <a:schemeClr val="tx1"/>
                          </a:solidFill>
                          <a:latin typeface="+mn-lt"/>
                          <a:cs typeface="RM Typerighter old" panose="00000400000000000000" pitchFamily="2" charset="-79"/>
                        </a:rPr>
                        <a:t>regulate their behaviour accordingly</a:t>
                      </a:r>
                      <a:r>
                        <a:rPr lang="en-US" sz="900" dirty="0">
                          <a:solidFill>
                            <a:schemeClr val="tx1"/>
                          </a:solidFill>
                          <a:latin typeface="+mn-lt"/>
                          <a:cs typeface="RM Typerighter old" panose="00000400000000000000" pitchFamily="2" charset="-79"/>
                        </a:rPr>
                        <a:t>. Set and work towards simple goals, being able to wait for what they want and </a:t>
                      </a:r>
                      <a:r>
                        <a:rPr lang="en-US" sz="900" b="1" dirty="0">
                          <a:solidFill>
                            <a:schemeClr val="tx1"/>
                          </a:solidFill>
                          <a:latin typeface="+mn-lt"/>
                          <a:cs typeface="RM Typerighter old" panose="00000400000000000000" pitchFamily="2" charset="-79"/>
                        </a:rPr>
                        <a:t>control their immediate impulses when appropriate</a:t>
                      </a:r>
                      <a:r>
                        <a:rPr lang="en-US" sz="900" dirty="0">
                          <a:solidFill>
                            <a:schemeClr val="tx1"/>
                          </a:solidFill>
                          <a:latin typeface="+mn-lt"/>
                          <a:cs typeface="RM Typerighter old" panose="00000400000000000000" pitchFamily="2" charset="-79"/>
                        </a:rPr>
                        <a:t>. Give </a:t>
                      </a:r>
                      <a:r>
                        <a:rPr lang="en-US" sz="900" b="1" dirty="0">
                          <a:solidFill>
                            <a:schemeClr val="tx1"/>
                          </a:solidFill>
                          <a:latin typeface="+mn-lt"/>
                          <a:cs typeface="RM Typerighter old" panose="00000400000000000000" pitchFamily="2" charset="-79"/>
                        </a:rPr>
                        <a:t>focused attention to what the teacher says</a:t>
                      </a:r>
                      <a:r>
                        <a:rPr lang="en-US" sz="900" dirty="0">
                          <a:solidFill>
                            <a:schemeClr val="tx1"/>
                          </a:solidFill>
                          <a:latin typeface="+mn-lt"/>
                          <a:cs typeface="RM Typerighter old" panose="00000400000000000000" pitchFamily="2" charset="-79"/>
                        </a:rPr>
                        <a:t>, responding appropriately even when engaged in activity, and show an ability to follow instructions involving several ideas or actions.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endParaRPr lang="en-GB"/>
                    </a:p>
                  </a:txBody>
                  <a:tcPr>
                    <a:lnT w="12700" cap="flat" cmpd="sng" algn="ctr">
                      <a:solidFill>
                        <a:schemeClr val="tx1"/>
                      </a:solidFill>
                      <a:prstDash val="solid"/>
                      <a:round/>
                      <a:headEnd type="none" w="med" len="med"/>
                      <a:tailEnd type="none" w="med" len="med"/>
                    </a:lnT>
                  </a:tcPr>
                </a:tc>
                <a:tc hMerge="1">
                  <a:txBody>
                    <a:bodyPr/>
                    <a:lstStyle/>
                    <a:p>
                      <a:pPr algn="ctr"/>
                      <a:endParaRPr lang="en-GB" sz="1400" dirty="0">
                        <a:latin typeface="Amatic SC" panose="00000500000000000000" pitchFamily="2" charset="-79"/>
                        <a:cs typeface="Amatic SC" panose="00000500000000000000" pitchFamily="2" charset="-79"/>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hMerge="1">
                  <a:txBody>
                    <a:bodyPr/>
                    <a:lstStyle/>
                    <a:p>
                      <a:endParaRPr lang="en-GB"/>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EFFF"/>
                    </a:solidFill>
                  </a:tcPr>
                </a:tc>
                <a:tc gridSpan="4">
                  <a:txBody>
                    <a:bodyPr/>
                    <a:lstStyle/>
                    <a:p>
                      <a:pPr algn="ctr"/>
                      <a:endParaRPr lang="en-GB" sz="1100" i="1"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endParaRPr lang="en-GB"/>
                    </a:p>
                  </a:txBody>
                  <a:tcPr/>
                </a:tc>
                <a:tc hMerge="1">
                  <a:txBody>
                    <a:bodyPr/>
                    <a:lstStyle/>
                    <a:p>
                      <a:pPr algn="ctr"/>
                      <a:endParaRPr lang="en-GB"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80869022"/>
                  </a:ext>
                </a:extLst>
              </a:tr>
            </a:tbl>
          </a:graphicData>
        </a:graphic>
      </p:graphicFrame>
      <p:pic>
        <p:nvPicPr>
          <p:cNvPr id="8" name="Picture 7" descr="Description: MR 26 Jan WH Prima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65" y="148029"/>
            <a:ext cx="933450" cy="638175"/>
          </a:xfrm>
          <a:prstGeom prst="rect">
            <a:avLst/>
          </a:prstGeom>
          <a:noFill/>
          <a:ln>
            <a:noFill/>
          </a:ln>
        </p:spPr>
      </p:pic>
      <p:pic>
        <p:nvPicPr>
          <p:cNvPr id="11" name="Picture 10">
            <a:extLst>
              <a:ext uri="{FF2B5EF4-FFF2-40B4-BE49-F238E27FC236}">
                <a16:creationId xmlns:a16="http://schemas.microsoft.com/office/drawing/2014/main" id="{52E055B6-F448-4C08-B24C-A9523B238E5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12403" y="49992"/>
            <a:ext cx="417124" cy="417124"/>
          </a:xfrm>
          <a:prstGeom prst="rect">
            <a:avLst/>
          </a:prstGeom>
        </p:spPr>
      </p:pic>
    </p:spTree>
    <p:extLst>
      <p:ext uri="{BB962C8B-B14F-4D97-AF65-F5344CB8AC3E}">
        <p14:creationId xmlns:p14="http://schemas.microsoft.com/office/powerpoint/2010/main" val="14408189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Plan </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2754573491"/>
              </p:ext>
            </p:extLst>
          </p:nvPr>
        </p:nvGraphicFramePr>
        <p:xfrm>
          <a:off x="472644" y="500600"/>
          <a:ext cx="11459371" cy="5378473"/>
        </p:xfrm>
        <a:graphic>
          <a:graphicData uri="http://schemas.openxmlformats.org/drawingml/2006/table">
            <a:tbl>
              <a:tblPr firstRow="1" bandRow="1">
                <a:tableStyleId>{5C22544A-7EE6-4342-B048-85BDC9FD1C3A}</a:tableStyleId>
              </a:tblPr>
              <a:tblGrid>
                <a:gridCol w="1579440">
                  <a:extLst>
                    <a:ext uri="{9D8B030D-6E8A-4147-A177-3AD203B41FA5}">
                      <a16:colId xmlns:a16="http://schemas.microsoft.com/office/drawing/2014/main" val="385991600"/>
                    </a:ext>
                  </a:extLst>
                </a:gridCol>
                <a:gridCol w="1694666">
                  <a:extLst>
                    <a:ext uri="{9D8B030D-6E8A-4147-A177-3AD203B41FA5}">
                      <a16:colId xmlns:a16="http://schemas.microsoft.com/office/drawing/2014/main" val="2865123548"/>
                    </a:ext>
                  </a:extLst>
                </a:gridCol>
                <a:gridCol w="1637053">
                  <a:extLst>
                    <a:ext uri="{9D8B030D-6E8A-4147-A177-3AD203B41FA5}">
                      <a16:colId xmlns:a16="http://schemas.microsoft.com/office/drawing/2014/main" val="872926247"/>
                    </a:ext>
                  </a:extLst>
                </a:gridCol>
                <a:gridCol w="1637053">
                  <a:extLst>
                    <a:ext uri="{9D8B030D-6E8A-4147-A177-3AD203B41FA5}">
                      <a16:colId xmlns:a16="http://schemas.microsoft.com/office/drawing/2014/main" val="1315738151"/>
                    </a:ext>
                  </a:extLst>
                </a:gridCol>
                <a:gridCol w="1637053">
                  <a:extLst>
                    <a:ext uri="{9D8B030D-6E8A-4147-A177-3AD203B41FA5}">
                      <a16:colId xmlns:a16="http://schemas.microsoft.com/office/drawing/2014/main" val="2709165749"/>
                    </a:ext>
                  </a:extLst>
                </a:gridCol>
                <a:gridCol w="1637053">
                  <a:extLst>
                    <a:ext uri="{9D8B030D-6E8A-4147-A177-3AD203B41FA5}">
                      <a16:colId xmlns:a16="http://schemas.microsoft.com/office/drawing/2014/main" val="2335150482"/>
                    </a:ext>
                  </a:extLst>
                </a:gridCol>
                <a:gridCol w="1637053">
                  <a:extLst>
                    <a:ext uri="{9D8B030D-6E8A-4147-A177-3AD203B41FA5}">
                      <a16:colId xmlns:a16="http://schemas.microsoft.com/office/drawing/2014/main" val="4046203905"/>
                    </a:ext>
                  </a:extLst>
                </a:gridCol>
              </a:tblGrid>
              <a:tr h="460550">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Autumn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lumMod val="50000"/>
                            </a:schemeClr>
                          </a:solidFill>
                          <a:latin typeface="Amatic SC" panose="00000500000000000000" pitchFamily="2" charset="-79"/>
                          <a:cs typeface="Amatic SC" panose="00000500000000000000" pitchFamily="2" charset="-79"/>
                        </a:rPr>
                        <a:t>Autumn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Spring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1</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400" dirty="0">
                          <a:solidFill>
                            <a:schemeClr val="bg1">
                              <a:lumMod val="50000"/>
                            </a:schemeClr>
                          </a:solidFill>
                          <a:latin typeface="Amatic SC" panose="00000500000000000000" pitchFamily="2" charset="-79"/>
                          <a:cs typeface="Amatic SC" panose="00000500000000000000" pitchFamily="2" charset="-79"/>
                        </a:rPr>
                        <a:t>Summer 2</a:t>
                      </a:r>
                      <a:endParaRPr lang="en-GB" sz="24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4">
                  <a:txBody>
                    <a:bodyPr/>
                    <a:lstStyle/>
                    <a:p>
                      <a:pPr algn="ctr"/>
                      <a:r>
                        <a:rPr lang="en-US" sz="2000" b="1" dirty="0">
                          <a:latin typeface="Amatic SC" panose="00000500000000000000" pitchFamily="2" charset="-79"/>
                          <a:cs typeface="Amatic SC" panose="00000500000000000000" pitchFamily="2" charset="-79"/>
                        </a:rPr>
                        <a:t>Physical development </a:t>
                      </a: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endParaRPr lang="en-US" sz="1000" b="0" dirty="0">
                        <a:latin typeface="Amatic SC" panose="00000500000000000000" pitchFamily="2" charset="-79"/>
                        <a:cs typeface="Amatic SC" panose="00000500000000000000" pitchFamily="2" charset="-79"/>
                      </a:endParaRPr>
                    </a:p>
                    <a:p>
                      <a:pPr algn="ctr"/>
                      <a:r>
                        <a:rPr lang="en-US" sz="3200" b="0" dirty="0">
                          <a:latin typeface="Amatic SC" panose="00000500000000000000" pitchFamily="2" charset="-79"/>
                          <a:cs typeface="Amatic SC" panose="00000500000000000000" pitchFamily="2" charset="-79"/>
                        </a:rPr>
                        <a:t>Fine motor </a:t>
                      </a:r>
                    </a:p>
                    <a:p>
                      <a:pPr algn="ctr"/>
                      <a:r>
                        <a:rPr lang="en-US" sz="700" dirty="0"/>
                        <a:t>Continuously check the process of children’s handwriting (pencil grip and letter formation, including directionality). Provide extra help and guidance when needed.</a:t>
                      </a:r>
                    </a:p>
                    <a:p>
                      <a:pPr algn="ctr"/>
                      <a:endParaRPr lang="en-US" sz="800" dirty="0"/>
                    </a:p>
                    <a:p>
                      <a:pPr algn="ctr"/>
                      <a:r>
                        <a:rPr lang="en-US" sz="1400" b="1" dirty="0">
                          <a:solidFill>
                            <a:srgbClr val="CC66FF"/>
                          </a:solidFill>
                          <a:latin typeface="Amatic SC" panose="00000500000000000000" pitchFamily="2" charset="-79"/>
                          <a:cs typeface="Amatic SC" panose="00000500000000000000" pitchFamily="2" charset="-79"/>
                        </a:rPr>
                        <a:t>Daily opportunities for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0" dirty="0">
                          <a:latin typeface="Amatic SC" panose="00000500000000000000" pitchFamily="2" charset="-79"/>
                          <a:cs typeface="Amatic SC" panose="00000500000000000000" pitchFamily="2" charset="-79"/>
                        </a:rPr>
                        <a:t>Gross motor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32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6">
                  <a:txBody>
                    <a:bodyPr/>
                    <a:lstStyle/>
                    <a:p>
                      <a:pPr algn="l"/>
                      <a:r>
                        <a:rPr lang="en-US" sz="1400" dirty="0"/>
                        <a:t>Physical activity is </a:t>
                      </a:r>
                      <a:r>
                        <a:rPr lang="en-US" sz="1400" b="1" dirty="0"/>
                        <a:t>vital</a:t>
                      </a:r>
                      <a:r>
                        <a:rPr lang="en-US" sz="1400" dirty="0"/>
                        <a:t> in children’s all-round development, enabling them to </a:t>
                      </a:r>
                      <a:r>
                        <a:rPr lang="en-US" sz="1400" b="1" dirty="0"/>
                        <a:t>pursue happy, healthy and active lives</a:t>
                      </a:r>
                      <a:r>
                        <a:rPr lang="en-US" sz="1400" dirty="0"/>
                        <a:t>. </a:t>
                      </a:r>
                    </a:p>
                    <a:p>
                      <a:pPr algn="l"/>
                      <a:endParaRPr lang="en-US" sz="1050" b="1"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2773595032"/>
                  </a:ext>
                </a:extLst>
              </a:tr>
              <a:tr h="989017">
                <a:tc vMerge="1">
                  <a:txBody>
                    <a:bodyPr/>
                    <a:lstStyle/>
                    <a:p>
                      <a:pPr algn="ctr"/>
                      <a:r>
                        <a:rPr lang="en-US" sz="4000" b="0" dirty="0">
                          <a:latin typeface="Amatic SC" panose="00000500000000000000" pitchFamily="2" charset="-79"/>
                          <a:cs typeface="Amatic SC" panose="00000500000000000000" pitchFamily="2" charset="-79"/>
                        </a:rPr>
                        <a:t>Fine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Manipulate objects with good fine motor skills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Draw lines and circles using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Hold pencil/paint brush beyond whole hand grasp</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Pencil Grip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Threading, cutting, weaving, playdough, Fine Motor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rPr>
                        <a:t>Develop muscle tone to put pencil pressure on paper Use tools to effect changes to materials Show preference for dominant hand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Engage children in structured activities: guide them in what to draw, write or copy. Teach and model correct letter formation.</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Begin to form letters correctly Handle tools, objects, construction and malleable materials with increasing control</a:t>
                      </a:r>
                    </a:p>
                    <a:p>
                      <a:pPr algn="ctr"/>
                      <a:r>
                        <a:rPr lang="en-US" sz="800" dirty="0"/>
                        <a:t>Encourage children to draw freely.</a:t>
                      </a:r>
                    </a:p>
                    <a:p>
                      <a:pPr algn="ctr"/>
                      <a:r>
                        <a:rPr lang="en-US" sz="800" b="0" i="0" kern="1200" dirty="0">
                          <a:solidFill>
                            <a:schemeClr val="dk1"/>
                          </a:solidFill>
                          <a:effectLst/>
                          <a:latin typeface="+mn-lt"/>
                          <a:ea typeface="+mn-ea"/>
                          <a:cs typeface="+mn-cs"/>
                        </a:rPr>
                        <a:t>Holding Small Items / </a:t>
                      </a:r>
                    </a:p>
                    <a:p>
                      <a:pPr algn="ctr"/>
                      <a:r>
                        <a:rPr lang="en-US" sz="800" b="0" i="0" kern="1200" dirty="0">
                          <a:solidFill>
                            <a:schemeClr val="dk1"/>
                          </a:solidFill>
                          <a:effectLst/>
                          <a:latin typeface="+mn-lt"/>
                          <a:ea typeface="+mn-ea"/>
                          <a:cs typeface="+mn-cs"/>
                        </a:rPr>
                        <a:t>Button Clothing / </a:t>
                      </a:r>
                    </a:p>
                    <a:p>
                      <a:pPr algn="ctr"/>
                      <a:r>
                        <a:rPr lang="en-US" sz="800" b="0" i="0" kern="1200" dirty="0">
                          <a:solidFill>
                            <a:schemeClr val="dk1"/>
                          </a:solidFill>
                          <a:effectLst/>
                          <a:latin typeface="+mn-lt"/>
                          <a:ea typeface="+mn-ea"/>
                          <a:cs typeface="+mn-cs"/>
                        </a:rPr>
                        <a:t>Cutting with Scissors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Hold pencil effectively with comfortable grip Forms recognisable letters most correctly formed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US" sz="800" dirty="0">
                          <a:solidFill>
                            <a:schemeClr val="tx1"/>
                          </a:solidFill>
                        </a:rPr>
                        <a:t>Develop pencil grip and letter formation continually </a:t>
                      </a:r>
                    </a:p>
                    <a:p>
                      <a:pPr algn="ctr" fontAlgn="base"/>
                      <a:r>
                        <a:rPr lang="en-US" sz="800" b="0" i="0" kern="1200" dirty="0">
                          <a:solidFill>
                            <a:schemeClr val="dk1"/>
                          </a:solidFill>
                          <a:effectLst/>
                          <a:latin typeface="+mn-lt"/>
                          <a:ea typeface="+mn-ea"/>
                          <a:cs typeface="+mn-cs"/>
                        </a:rPr>
                        <a:t>Use one hand consistently for fine motor tasks</a:t>
                      </a:r>
                    </a:p>
                    <a:p>
                      <a:pPr algn="ctr" fontAlgn="base"/>
                      <a:r>
                        <a:rPr lang="en-US" sz="800" b="0" i="0" kern="1200" dirty="0">
                          <a:solidFill>
                            <a:schemeClr val="dk1"/>
                          </a:solidFill>
                          <a:effectLst/>
                          <a:latin typeface="+mn-lt"/>
                          <a:ea typeface="+mn-ea"/>
                          <a:cs typeface="+mn-cs"/>
                        </a:rPr>
                        <a:t>Cut along a straight line with scissors / </a:t>
                      </a:r>
                    </a:p>
                    <a:p>
                      <a:pPr algn="ctr" fontAlgn="base"/>
                      <a:r>
                        <a:rPr lang="en-US" sz="800" b="0" i="0" kern="1200" dirty="0">
                          <a:solidFill>
                            <a:schemeClr val="dk1"/>
                          </a:solidFill>
                          <a:effectLst/>
                          <a:latin typeface="+mn-lt"/>
                          <a:ea typeface="+mn-ea"/>
                          <a:cs typeface="+mn-cs"/>
                        </a:rPr>
                        <a:t>Start to cut along a curved line, like a circle / Draw a cross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Threading, cutting, weaving, playdough, Fine Motor activities. </a:t>
                      </a:r>
                    </a:p>
                    <a:p>
                      <a:pPr algn="ctr"/>
                      <a:r>
                        <a:rPr lang="en-GB" sz="800" dirty="0">
                          <a:solidFill>
                            <a:schemeClr val="tx1"/>
                          </a:solidFill>
                        </a:rPr>
                        <a:t>Form letters correctly</a:t>
                      </a:r>
                    </a:p>
                    <a:p>
                      <a:pPr algn="ctr" fontAlgn="base"/>
                      <a:r>
                        <a:rPr lang="en-US" sz="800" b="0" i="0" kern="1200" dirty="0">
                          <a:solidFill>
                            <a:schemeClr val="dk1"/>
                          </a:solidFill>
                          <a:effectLst/>
                          <a:latin typeface="+mn-lt"/>
                          <a:ea typeface="+mn-ea"/>
                          <a:cs typeface="+mn-cs"/>
                        </a:rPr>
                        <a:t>Copy a square</a:t>
                      </a:r>
                    </a:p>
                    <a:p>
                      <a:pPr algn="ctr" fontAlgn="base"/>
                      <a:r>
                        <a:rPr lang="en-US" sz="800" b="0" i="0" kern="1200" dirty="0">
                          <a:solidFill>
                            <a:schemeClr val="dk1"/>
                          </a:solidFill>
                          <a:effectLst/>
                          <a:latin typeface="+mn-lt"/>
                          <a:ea typeface="+mn-ea"/>
                          <a:cs typeface="+mn-cs"/>
                        </a:rPr>
                        <a:t>Begin to draw diagonal lines, like in a triangle / Start to colour inside the lines of a picture</a:t>
                      </a:r>
                    </a:p>
                    <a:p>
                      <a:pPr algn="ctr" fontAlgn="base"/>
                      <a:r>
                        <a:rPr lang="en-US" sz="800" b="0" i="0" kern="1200" dirty="0">
                          <a:solidFill>
                            <a:schemeClr val="dk1"/>
                          </a:solidFill>
                          <a:effectLst/>
                          <a:latin typeface="+mn-lt"/>
                          <a:ea typeface="+mn-ea"/>
                          <a:cs typeface="+mn-cs"/>
                        </a:rPr>
                        <a:t>Start to draw pictures that are recognisable / </a:t>
                      </a:r>
                    </a:p>
                    <a:p>
                      <a:pPr algn="ctr" fontAlgn="base"/>
                      <a:r>
                        <a:rPr lang="en-US" sz="800" b="0" i="0" kern="1200" dirty="0">
                          <a:solidFill>
                            <a:schemeClr val="dk1"/>
                          </a:solidFill>
                          <a:effectLst/>
                          <a:latin typeface="+mn-lt"/>
                          <a:ea typeface="+mn-ea"/>
                          <a:cs typeface="+mn-cs"/>
                        </a:rPr>
                        <a:t>Build things with smaller linking blocks, such as Duplo or Lego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0" dirty="0">
                          <a:latin typeface="Amatic SC" panose="00000500000000000000" pitchFamily="2" charset="-79"/>
                          <a:cs typeface="Amatic SC" panose="00000500000000000000" pitchFamily="2" charset="-79"/>
                        </a:rPr>
                        <a:t>Gross motor </a:t>
                      </a:r>
                      <a:endParaRPr lang="en-GB" sz="4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latin typeface="+mn-lt"/>
                          <a:cs typeface="Amatic SC" panose="00000500000000000000" pitchFamily="2" charset="-79"/>
                        </a:rPr>
                        <a:t>Cooperation games i.e. parachute games.</a:t>
                      </a:r>
                    </a:p>
                    <a:p>
                      <a:pPr algn="ctr"/>
                      <a:r>
                        <a:rPr lang="en-US" sz="800" dirty="0">
                          <a:solidFill>
                            <a:schemeClr val="tx1"/>
                          </a:solidFill>
                          <a:latin typeface="+mn-lt"/>
                          <a:cs typeface="Amatic SC" panose="00000500000000000000" pitchFamily="2" charset="-79"/>
                        </a:rPr>
                        <a:t>Climbing – outdoor equipment</a:t>
                      </a:r>
                    </a:p>
                    <a:p>
                      <a:pPr algn="ctr"/>
                      <a:r>
                        <a:rPr lang="en-US" sz="800" dirty="0">
                          <a:solidFill>
                            <a:schemeClr val="tx1"/>
                          </a:solidFill>
                          <a:latin typeface="+mn-lt"/>
                          <a:cs typeface="Amatic SC" panose="00000500000000000000" pitchFamily="2" charset="-79"/>
                        </a:rPr>
                        <a:t> Different ways of moving to be explored with children</a:t>
                      </a:r>
                    </a:p>
                    <a:p>
                      <a:pPr algn="ctr"/>
                      <a:r>
                        <a:rPr lang="en-US" sz="800" dirty="0">
                          <a:solidFill>
                            <a:schemeClr val="tx1"/>
                          </a:solidFill>
                          <a:latin typeface="+mn-lt"/>
                          <a:cs typeface="Amatic SC" panose="00000500000000000000" pitchFamily="2" charset="-79"/>
                        </a:rPr>
                        <a:t>Changing for PE / </a:t>
                      </a:r>
                      <a:r>
                        <a:rPr lang="en-US" sz="800" dirty="0"/>
                        <a:t>Help individual children to develop good personal hygiene. Acknowledge and praise their efforts. Provide regular reminders about thorough handwashing and toileting.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Ball skills- throwing and catching.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Crates play- climbing. Skipping ropes in outside area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Provide a range of wheeled resources for children to balance, sit or ride on, or pull and push. Two-wheeled balance bikes and pedal bikes without stabilisers, skateboards, wheelbarrows, prams and carts are all good options</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Ball skills- aiming, dribbling, pushing, throwing &amp; catching, patting, or kicking</a:t>
                      </a:r>
                    </a:p>
                    <a:p>
                      <a:pPr algn="ctr"/>
                      <a:r>
                        <a:rPr lang="en-US" sz="800" dirty="0"/>
                        <a:t>Ensure that spaces are accessible to children with varying confidence levels, skills and needs. Provide a wide range of activities to support a broad range of abilities.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 moving to music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Balance- children moving with confidence </a:t>
                      </a:r>
                    </a:p>
                    <a:p>
                      <a:pPr algn="ctr"/>
                      <a:r>
                        <a:rPr lang="en-US" sz="800" dirty="0">
                          <a:solidFill>
                            <a:schemeClr val="tx1"/>
                          </a:solidFill>
                          <a:latin typeface="+mn-lt"/>
                          <a:cs typeface="Amatic SC" panose="00000500000000000000" pitchFamily="2" charset="-79"/>
                        </a:rPr>
                        <a:t>dance related activities </a:t>
                      </a:r>
                    </a:p>
                    <a:p>
                      <a:pPr algn="ctr"/>
                      <a:r>
                        <a:rPr lang="en-US" sz="800" dirty="0"/>
                        <a:t>Provide opportunities for children to, spin, rock, tilt, fall, slide and bounce. </a:t>
                      </a:r>
                    </a:p>
                    <a:p>
                      <a:pPr algn="ctr"/>
                      <a:r>
                        <a:rPr lang="en-US" sz="800" dirty="0"/>
                        <a:t>Use picture books and other resources to explain the importance of the different aspects of a healthy lifestyle. </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Obstacle activities</a:t>
                      </a:r>
                    </a:p>
                    <a:p>
                      <a:pPr algn="ctr"/>
                      <a:r>
                        <a:rPr lang="en-US" sz="800" dirty="0">
                          <a:solidFill>
                            <a:schemeClr val="tx1"/>
                          </a:solidFill>
                          <a:latin typeface="+mn-lt"/>
                          <a:cs typeface="Amatic SC" panose="00000500000000000000" pitchFamily="2" charset="-79"/>
                        </a:rPr>
                        <a:t>children moving over, under, through and around equipment</a:t>
                      </a:r>
                    </a:p>
                    <a:p>
                      <a:pPr algn="ctr"/>
                      <a:r>
                        <a:rPr lang="en-US" sz="800" dirty="0"/>
                        <a:t>Encourage children to be highly active and get out of breath several times every day. Provide opportunities for children to, spin, rock, tilt, fall, slide and bounce. </a:t>
                      </a:r>
                    </a:p>
                    <a:p>
                      <a:pPr algn="ctr"/>
                      <a:r>
                        <a:rPr lang="en-US" sz="800" dirty="0">
                          <a:solidFill>
                            <a:schemeClr val="tx1"/>
                          </a:solidFill>
                          <a:latin typeface="+mn-lt"/>
                          <a:cs typeface="Amatic SC" panose="00000500000000000000" pitchFamily="2" charset="-79"/>
                        </a:rPr>
                        <a:t>Dance / moving to music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800" dirty="0">
                          <a:solidFill>
                            <a:schemeClr val="tx1"/>
                          </a:solidFill>
                          <a:latin typeface="+mn-lt"/>
                          <a:cs typeface="Amatic SC" panose="00000500000000000000" pitchFamily="2" charset="-79"/>
                        </a:rPr>
                        <a:t>Races / team games involving gross motor movements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dance related activities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t>Allow less competent and confident children to spend time initially observing and listening, without feeling pressured to join in.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800" dirty="0">
                          <a:solidFill>
                            <a:schemeClr val="tx1"/>
                          </a:solidFill>
                          <a:latin typeface="+mn-lt"/>
                          <a:cs typeface="Amatic SC" panose="00000500000000000000" pitchFamily="2" charset="-79"/>
                        </a:rPr>
                        <a:t>Gymnastics ./ Balance </a:t>
                      </a:r>
                      <a:endParaRPr lang="en-GB" sz="800" dirty="0">
                        <a:solidFill>
                          <a:schemeClr val="tx1"/>
                        </a:solidFill>
                        <a:latin typeface="+mn-lt"/>
                        <a:cs typeface="Amatic SC" panose="00000500000000000000" pitchFamily="2" charset="-79"/>
                      </a:endParaRPr>
                    </a:p>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0869022"/>
                  </a:ext>
                </a:extLst>
              </a:tr>
              <a:tr h="989017">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6">
                  <a:txBody>
                    <a:bodyPr/>
                    <a:lstStyle/>
                    <a:p>
                      <a:pPr algn="ctr"/>
                      <a:r>
                        <a:rPr lang="en-US" sz="800" dirty="0"/>
                        <a:t>From Development </a:t>
                      </a:r>
                      <a:r>
                        <a:rPr lang="en-US" sz="800" dirty="0" smtClean="0"/>
                        <a:t>Matters’:</a:t>
                      </a:r>
                      <a:endParaRPr lang="en-US" sz="800" dirty="0"/>
                    </a:p>
                    <a:p>
                      <a:pPr algn="ctr"/>
                      <a:r>
                        <a:rPr lang="en-US" sz="800" dirty="0"/>
                        <a:t>Revise and refine the fundamental movement skills they have already acquired: - rolling - crawling - walking - jumping - running - hopping - skipping – climbing</a:t>
                      </a:r>
                    </a:p>
                    <a:p>
                      <a:pPr algn="ctr"/>
                      <a:r>
                        <a:rPr lang="en-US" sz="800" dirty="0"/>
                        <a:t>Progress towards a more fluent style of moving, with developing control and grace.</a:t>
                      </a:r>
                    </a:p>
                    <a:p>
                      <a:pPr algn="ctr"/>
                      <a:r>
                        <a:rPr lang="en-US" sz="800" dirty="0"/>
                        <a:t>Develop the overall body strength, co-ordination, balance and agility needed to engage successfully with future physical education sessions and other physical disciplines including dance, gymnastics, sport and swimming.</a:t>
                      </a:r>
                    </a:p>
                    <a:p>
                      <a:pPr algn="ctr"/>
                      <a:r>
                        <a:rPr lang="en-US" sz="800" dirty="0"/>
                        <a:t>Develop their small motor skills so that they can use a range of tools competently, safely and confidently. Suggested tools: pencils for drawing and writing, paintbrushes, scissors, knives, forks and spoons. </a:t>
                      </a:r>
                    </a:p>
                    <a:p>
                      <a:pPr algn="ctr"/>
                      <a:r>
                        <a:rPr lang="en-US" sz="800" dirty="0"/>
                        <a:t>Use their core muscle strength to achieve a good posture when sitting at a table or sitting on the floor.</a:t>
                      </a:r>
                    </a:p>
                    <a:p>
                      <a:pPr algn="ctr"/>
                      <a:r>
                        <a:rPr lang="en-US" sz="800" dirty="0"/>
                        <a:t>Confidently and safely use a range of large and small apparatus indoors and outside, alone and in a group. Develop overall body-strength, balance, co-ordination and agility.</a:t>
                      </a:r>
                    </a:p>
                    <a:p>
                      <a:pPr algn="ctr"/>
                      <a:r>
                        <a:rPr lang="en-US" sz="800" dirty="0"/>
                        <a:t>Further develop and refine a range of ball skills including: throwing, catching, kicking, passing, batting, and aiming. Develop confidence, competence, precision and accuracy when engaging in activities that involve a ball.</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algn="ct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3929556540"/>
                  </a:ext>
                </a:extLst>
              </a:tr>
            </a:tbl>
          </a:graphicData>
        </a:graphic>
      </p:graphicFrame>
      <p:pic>
        <p:nvPicPr>
          <p:cNvPr id="8" name="Picture 7" descr="Description: MR 26 Jan WH Primar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4024" y="181512"/>
            <a:ext cx="933450" cy="638175"/>
          </a:xfrm>
          <a:prstGeom prst="rect">
            <a:avLst/>
          </a:prstGeom>
          <a:noFill/>
          <a:ln>
            <a:noFill/>
          </a:ln>
        </p:spPr>
      </p:pic>
      <p:pic>
        <p:nvPicPr>
          <p:cNvPr id="9" name="Picture 8">
            <a:extLst>
              <a:ext uri="{FF2B5EF4-FFF2-40B4-BE49-F238E27FC236}">
                <a16:creationId xmlns:a16="http://schemas.microsoft.com/office/drawing/2014/main" id="{128822E2-39EF-4679-81F8-C43940C418C2}"/>
              </a:ext>
            </a:extLst>
          </p:cNvPr>
          <p:cNvPicPr>
            <a:picLocks noChangeAspect="1"/>
          </p:cNvPicPr>
          <p:nvPr/>
        </p:nvPicPr>
        <p:blipFill>
          <a:blip r:embed="rId3" cstate="hqprint">
            <a:extLst>
              <a:ext uri="{BEBA8EAE-BF5A-486C-A8C5-ECC9F3942E4B}">
                <a14:imgProps xmlns:a14="http://schemas.microsoft.com/office/drawing/2010/main">
                  <a14:imgLayer r:embed="rId4">
                    <a14:imgEffect>
                      <a14:backgroundRemoval t="3125" b="98633" l="9961" r="89844">
                        <a14:foregroundMark x1="64063" y1="9961" x2="55664" y2="6250"/>
                        <a14:foregroundMark x1="51563" y1="3125" x2="51563" y2="3125"/>
                        <a14:foregroundMark x1="46484" y1="96484" x2="46484" y2="96484"/>
                        <a14:foregroundMark x1="64648" y1="98633" x2="64648" y2="98633"/>
                        <a14:foregroundMark x1="78516" y1="48633" x2="78516" y2="48633"/>
                        <a14:backgroundMark x1="59570" y1="50781" x2="59570" y2="50781"/>
                        <a14:backgroundMark x1="59570" y1="50781" x2="59570" y2="50781"/>
                        <a14:backgroundMark x1="58594" y1="49609" x2="40820" y2="48242"/>
                        <a14:backgroundMark x1="65039" y1="48242" x2="49609" y2="53125"/>
                      </a14:backgroundRemoval>
                    </a14:imgEffect>
                  </a14:imgLayer>
                </a14:imgProps>
              </a:ext>
              <a:ext uri="{28A0092B-C50C-407E-A947-70E740481C1C}">
                <a14:useLocalDpi xmlns:a14="http://schemas.microsoft.com/office/drawing/2010/main" val="0"/>
              </a:ext>
            </a:extLst>
          </a:blip>
          <a:stretch>
            <a:fillRect/>
          </a:stretch>
        </p:blipFill>
        <p:spPr>
          <a:xfrm rot="20385759">
            <a:off x="3472250" y="118171"/>
            <a:ext cx="445770" cy="445770"/>
          </a:xfrm>
          <a:prstGeom prst="rect">
            <a:avLst/>
          </a:prstGeom>
        </p:spPr>
      </p:pic>
    </p:spTree>
    <p:extLst>
      <p:ext uri="{BB962C8B-B14F-4D97-AF65-F5344CB8AC3E}">
        <p14:creationId xmlns:p14="http://schemas.microsoft.com/office/powerpoint/2010/main" val="5409661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3FE212D-BFC9-4D6B-BB25-2170A4F1783E}"/>
              </a:ext>
            </a:extLst>
          </p:cNvPr>
          <p:cNvSpPr txBox="1">
            <a:spLocks/>
          </p:cNvSpPr>
          <p:nvPr/>
        </p:nvSpPr>
        <p:spPr>
          <a:xfrm>
            <a:off x="838200" y="-729843"/>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dirty="0">
                <a:latin typeface="Amatic SC" panose="00000500000000000000" pitchFamily="2" charset="-79"/>
                <a:cs typeface="Amatic SC" panose="00000500000000000000" pitchFamily="2" charset="-79"/>
              </a:rPr>
              <a:t>Reception Long Term </a:t>
            </a:r>
            <a:r>
              <a:rPr lang="en-US" sz="3600" dirty="0" smtClean="0">
                <a:latin typeface="Amatic SC" panose="00000500000000000000" pitchFamily="2" charset="-79"/>
                <a:cs typeface="Amatic SC" panose="00000500000000000000" pitchFamily="2" charset="-79"/>
              </a:rPr>
              <a:t>Plan</a:t>
            </a:r>
            <a:endParaRPr lang="en-GB" sz="3600" dirty="0">
              <a:latin typeface="Amatic SC" panose="00000500000000000000" pitchFamily="2" charset="-79"/>
              <a:cs typeface="Amatic SC" panose="00000500000000000000" pitchFamily="2" charset="-79"/>
            </a:endParaRPr>
          </a:p>
        </p:txBody>
      </p:sp>
      <p:graphicFrame>
        <p:nvGraphicFramePr>
          <p:cNvPr id="3" name="Table 4">
            <a:extLst>
              <a:ext uri="{FF2B5EF4-FFF2-40B4-BE49-F238E27FC236}">
                <a16:creationId xmlns:a16="http://schemas.microsoft.com/office/drawing/2014/main" id="{C309D6EC-D8CA-42E0-9877-E82797564D7C}"/>
              </a:ext>
            </a:extLst>
          </p:cNvPr>
          <p:cNvGraphicFramePr>
            <a:graphicFrameLocks noGrp="1"/>
          </p:cNvGraphicFramePr>
          <p:nvPr>
            <p:extLst>
              <p:ext uri="{D42A27DB-BD31-4B8C-83A1-F6EECF244321}">
                <p14:modId xmlns:p14="http://schemas.microsoft.com/office/powerpoint/2010/main" val="3604729169"/>
              </p:ext>
            </p:extLst>
          </p:nvPr>
        </p:nvGraphicFramePr>
        <p:xfrm>
          <a:off x="385894" y="719664"/>
          <a:ext cx="11459364" cy="5626515"/>
        </p:xfrm>
        <a:graphic>
          <a:graphicData uri="http://schemas.openxmlformats.org/drawingml/2006/table">
            <a:tbl>
              <a:tblPr firstRow="1" bandRow="1">
                <a:tableStyleId>{5C22544A-7EE6-4342-B048-85BDC9FD1C3A}</a:tableStyleId>
              </a:tblPr>
              <a:tblGrid>
                <a:gridCol w="1637052">
                  <a:extLst>
                    <a:ext uri="{9D8B030D-6E8A-4147-A177-3AD203B41FA5}">
                      <a16:colId xmlns:a16="http://schemas.microsoft.com/office/drawing/2014/main" val="385991600"/>
                    </a:ext>
                  </a:extLst>
                </a:gridCol>
                <a:gridCol w="1637052">
                  <a:extLst>
                    <a:ext uri="{9D8B030D-6E8A-4147-A177-3AD203B41FA5}">
                      <a16:colId xmlns:a16="http://schemas.microsoft.com/office/drawing/2014/main" val="2865123548"/>
                    </a:ext>
                  </a:extLst>
                </a:gridCol>
                <a:gridCol w="1637052">
                  <a:extLst>
                    <a:ext uri="{9D8B030D-6E8A-4147-A177-3AD203B41FA5}">
                      <a16:colId xmlns:a16="http://schemas.microsoft.com/office/drawing/2014/main" val="872926247"/>
                    </a:ext>
                  </a:extLst>
                </a:gridCol>
                <a:gridCol w="1637052">
                  <a:extLst>
                    <a:ext uri="{9D8B030D-6E8A-4147-A177-3AD203B41FA5}">
                      <a16:colId xmlns:a16="http://schemas.microsoft.com/office/drawing/2014/main" val="1315738151"/>
                    </a:ext>
                  </a:extLst>
                </a:gridCol>
                <a:gridCol w="1637052">
                  <a:extLst>
                    <a:ext uri="{9D8B030D-6E8A-4147-A177-3AD203B41FA5}">
                      <a16:colId xmlns:a16="http://schemas.microsoft.com/office/drawing/2014/main" val="2709165749"/>
                    </a:ext>
                  </a:extLst>
                </a:gridCol>
                <a:gridCol w="1637052">
                  <a:extLst>
                    <a:ext uri="{9D8B030D-6E8A-4147-A177-3AD203B41FA5}">
                      <a16:colId xmlns:a16="http://schemas.microsoft.com/office/drawing/2014/main" val="2335150482"/>
                    </a:ext>
                  </a:extLst>
                </a:gridCol>
                <a:gridCol w="1637052">
                  <a:extLst>
                    <a:ext uri="{9D8B030D-6E8A-4147-A177-3AD203B41FA5}">
                      <a16:colId xmlns:a16="http://schemas.microsoft.com/office/drawing/2014/main" val="4046203905"/>
                    </a:ext>
                  </a:extLst>
                </a:gridCol>
              </a:tblGrid>
              <a:tr h="532087">
                <a:tc>
                  <a:txBody>
                    <a:bodyPr/>
                    <a:lstStyle/>
                    <a:p>
                      <a:pPr algn="ctr"/>
                      <a:endParaRPr lang="en-GB"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Autumn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chemeClr val="bg1">
                              <a:lumMod val="50000"/>
                            </a:schemeClr>
                          </a:solidFill>
                          <a:latin typeface="Amatic SC" panose="00000500000000000000" pitchFamily="2" charset="-79"/>
                          <a:cs typeface="Amatic SC" panose="00000500000000000000" pitchFamily="2" charset="-79"/>
                        </a:rPr>
                        <a:t>Autumn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Spring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1</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800" dirty="0">
                          <a:solidFill>
                            <a:schemeClr val="bg1">
                              <a:lumMod val="50000"/>
                            </a:schemeClr>
                          </a:solidFill>
                          <a:latin typeface="Amatic SC" panose="00000500000000000000" pitchFamily="2" charset="-79"/>
                          <a:cs typeface="Amatic SC" panose="00000500000000000000" pitchFamily="2" charset="-79"/>
                        </a:rPr>
                        <a:t>Summer 2</a:t>
                      </a:r>
                      <a:endParaRPr lang="en-GB" sz="2800" dirty="0">
                        <a:solidFill>
                          <a:schemeClr val="bg1">
                            <a:lumMod val="50000"/>
                          </a:schemeClr>
                        </a:solidFill>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913285939"/>
                  </a:ext>
                </a:extLst>
              </a:tr>
              <a:tr h="422123">
                <a:tc>
                  <a:txBody>
                    <a:bodyPr/>
                    <a:lstStyle/>
                    <a:p>
                      <a:pPr algn="ctr"/>
                      <a:r>
                        <a:rPr lang="en-US" sz="2000" b="0" dirty="0">
                          <a:latin typeface="Amatic SC" panose="00000500000000000000" pitchFamily="2" charset="-79"/>
                          <a:cs typeface="Amatic SC" panose="00000500000000000000" pitchFamily="2" charset="-79"/>
                        </a:rPr>
                        <a:t>General Themes </a:t>
                      </a:r>
                      <a:endParaRPr lang="en-GB" sz="20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2000" dirty="0">
                          <a:latin typeface="Amatic SC" panose="00000500000000000000" pitchFamily="2" charset="-79"/>
                          <a:cs typeface="Amatic SC" panose="00000500000000000000" pitchFamily="2" charset="-79"/>
                        </a:rPr>
                        <a:t>All About 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Terrific Tales!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a:latin typeface="Amatic SC" panose="00000500000000000000" pitchFamily="2" charset="-79"/>
                          <a:cs typeface="Amatic SC" panose="00000500000000000000" pitchFamily="2" charset="-79"/>
                        </a:rPr>
                        <a:t>Amazing Animals!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Come Outside!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r>
                        <a:rPr lang="en-US" sz="2000" dirty="0" smtClean="0">
                          <a:latin typeface="Amatic SC" panose="00000500000000000000" pitchFamily="2" charset="-79"/>
                          <a:cs typeface="Amatic SC" panose="00000500000000000000" pitchFamily="2" charset="-79"/>
                        </a:rPr>
                        <a:t>VEHICLES!</a:t>
                      </a:r>
                      <a:endParaRPr lang="en-US" sz="20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Amatic SC" panose="00000500000000000000" pitchFamily="2" charset="-79"/>
                          <a:cs typeface="Amatic SC" panose="00000500000000000000" pitchFamily="2" charset="-79"/>
                        </a:rPr>
                        <a:t>ROAR!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272033691"/>
                  </a:ext>
                </a:extLst>
              </a:tr>
              <a:tr h="422123">
                <a:tc rowSpan="3">
                  <a:txBody>
                    <a:bodyPr/>
                    <a:lstStyle/>
                    <a:p>
                      <a:pPr algn="ctr"/>
                      <a:r>
                        <a:rPr lang="en-US" sz="3600" b="0" dirty="0">
                          <a:latin typeface="Amatic SC" panose="00000500000000000000" pitchFamily="2" charset="-79"/>
                          <a:cs typeface="Amatic SC" panose="00000500000000000000" pitchFamily="2" charset="-79"/>
                        </a:rPr>
                        <a:t>Literacy</a:t>
                      </a:r>
                    </a:p>
                    <a:p>
                      <a:pPr algn="ctr"/>
                      <a:endParaRPr lang="en-US" sz="2400" b="0" dirty="0">
                        <a:latin typeface="Amatic SC" panose="00000500000000000000" pitchFamily="2" charset="-79"/>
                        <a:cs typeface="Amatic SC" panose="00000500000000000000" pitchFamily="2" charset="-79"/>
                      </a:endParaRPr>
                    </a:p>
                    <a:p>
                      <a:pPr algn="ctr"/>
                      <a:r>
                        <a:rPr lang="en-US" sz="2000" b="0" dirty="0">
                          <a:latin typeface="Amatic SC" panose="00000500000000000000" pitchFamily="2" charset="-79"/>
                          <a:cs typeface="Amatic SC" panose="00000500000000000000" pitchFamily="2" charset="-79"/>
                        </a:rPr>
                        <a:t>Comprehension</a:t>
                      </a:r>
                    </a:p>
                    <a:p>
                      <a:pPr algn="ctr"/>
                      <a:r>
                        <a:rPr lang="en-US" sz="2000" b="0" dirty="0">
                          <a:latin typeface="Amatic SC" panose="00000500000000000000" pitchFamily="2" charset="-79"/>
                          <a:cs typeface="Amatic SC" panose="00000500000000000000" pitchFamily="2" charset="-79"/>
                        </a:rPr>
                        <a:t>- Developing a passion for reading</a:t>
                      </a:r>
                    </a:p>
                    <a:p>
                      <a:pPr algn="ctr"/>
                      <a:r>
                        <a:rPr lang="en-US" sz="800" b="0" dirty="0">
                          <a:latin typeface="+mn-lt"/>
                          <a:cs typeface="Amatic SC" panose="00000500000000000000" pitchFamily="2" charset="-79"/>
                        </a:rPr>
                        <a:t>Children will visit the library weekly </a:t>
                      </a:r>
                    </a:p>
                    <a:p>
                      <a:pPr algn="ctr"/>
                      <a:endParaRPr lang="en-US" sz="2800" b="0" dirty="0">
                        <a:latin typeface="Amatic SC" panose="00000500000000000000" pitchFamily="2" charset="-79"/>
                        <a:cs typeface="Amatic SC" panose="00000500000000000000" pitchFamily="2" charset="-79"/>
                      </a:endParaRPr>
                    </a:p>
                    <a:p>
                      <a:pPr algn="ctr"/>
                      <a:r>
                        <a:rPr lang="en-US" sz="2800" b="0" dirty="0">
                          <a:latin typeface="Amatic SC" panose="00000500000000000000" pitchFamily="2" charset="-79"/>
                          <a:cs typeface="Amatic SC" panose="00000500000000000000" pitchFamily="2" charset="-79"/>
                        </a:rPr>
                        <a:t>Word</a:t>
                      </a:r>
                    </a:p>
                    <a:p>
                      <a:pPr algn="ctr"/>
                      <a:r>
                        <a:rPr lang="en-US" sz="2800" b="0" dirty="0">
                          <a:latin typeface="Amatic SC" panose="00000500000000000000" pitchFamily="2" charset="-79"/>
                          <a:cs typeface="Amatic SC" panose="00000500000000000000" pitchFamily="2" charset="-79"/>
                        </a:rPr>
                        <a:t> Reading </a:t>
                      </a:r>
                    </a:p>
                    <a:p>
                      <a:pPr algn="ctr"/>
                      <a:r>
                        <a:rPr lang="en-US" sz="800" b="0" i="0" kern="1200" dirty="0">
                          <a:solidFill>
                            <a:schemeClr val="dk1"/>
                          </a:solidFill>
                          <a:effectLst/>
                          <a:latin typeface="+mn-lt"/>
                          <a:ea typeface="+mn-ea"/>
                          <a:cs typeface="+mn-cs"/>
                        </a:rPr>
                        <a:t>Children will be working in different groups for Phonics. Guided Reading sessions</a:t>
                      </a:r>
                      <a:r>
                        <a:rPr lang="en-US" sz="800" b="0" i="0" kern="1200" baseline="0" dirty="0">
                          <a:solidFill>
                            <a:schemeClr val="dk1"/>
                          </a:solidFill>
                          <a:effectLst/>
                          <a:latin typeface="+mn-lt"/>
                          <a:ea typeface="+mn-ea"/>
                          <a:cs typeface="+mn-cs"/>
                        </a:rPr>
                        <a:t> will be done x4 times a week. </a:t>
                      </a:r>
                      <a:endParaRPr lang="en-GB" sz="8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6">
                  <a:txBody>
                    <a:bodyPr/>
                    <a:lstStyle/>
                    <a:p>
                      <a:pPr algn="ctr"/>
                      <a:r>
                        <a:rPr lang="en-US" sz="1400" dirty="0"/>
                        <a:t>It is crucial for children to develop </a:t>
                      </a:r>
                      <a:r>
                        <a:rPr lang="en-US" sz="1400" b="1" dirty="0"/>
                        <a:t>a life-long love of reading</a:t>
                      </a:r>
                      <a:r>
                        <a:rPr lang="en-US" sz="1400" dirty="0"/>
                        <a:t>. </a:t>
                      </a:r>
                      <a:endParaRPr lang="en-US" sz="1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6E5FB"/>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FF"/>
                    </a:solidFill>
                  </a:tcPr>
                </a:tc>
                <a:tc hMerge="1">
                  <a:txBody>
                    <a:bodyPr/>
                    <a:lstStyle/>
                    <a:p>
                      <a:pPr algn="ct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FFFF"/>
                    </a:solidFill>
                  </a:tcPr>
                </a:tc>
                <a:extLst>
                  <a:ext uri="{0D108BD9-81ED-4DB2-BD59-A6C34878D82A}">
                    <a16:rowId xmlns:a16="http://schemas.microsoft.com/office/drawing/2014/main" val="624877487"/>
                  </a:ext>
                </a:extLst>
              </a:tr>
              <a:tr h="556306">
                <a:tc vMerge="1">
                  <a:txBody>
                    <a:bodyPr/>
                    <a:lstStyle/>
                    <a:p>
                      <a:pPr algn="ctr"/>
                      <a:r>
                        <a:rPr lang="en-US" sz="3600" b="0" dirty="0">
                          <a:latin typeface="Amatic SC" panose="00000500000000000000" pitchFamily="2" charset="-79"/>
                          <a:cs typeface="Amatic SC" panose="00000500000000000000" pitchFamily="2" charset="-79"/>
                        </a:rPr>
                        <a:t>Literacy</a:t>
                      </a:r>
                    </a:p>
                    <a:p>
                      <a:pPr algn="ctr"/>
                      <a:r>
                        <a:rPr lang="en-US" sz="2400" b="0" dirty="0">
                          <a:latin typeface="Amatic SC" panose="00000500000000000000" pitchFamily="2" charset="-79"/>
                          <a:cs typeface="Amatic SC" panose="00000500000000000000" pitchFamily="2" charset="-79"/>
                        </a:rPr>
                        <a:t>Comprehension </a:t>
                      </a:r>
                      <a:endParaRPr lang="en-GB" sz="24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US" sz="800" dirty="0">
                          <a:solidFill>
                            <a:schemeClr val="tx1"/>
                          </a:solidFill>
                        </a:rPr>
                        <a:t>Joining in with rhymes and showing an interest in stories with repeated refrains.  Environment print. Having a favourite story/rhyme. </a:t>
                      </a:r>
                      <a:r>
                        <a:rPr lang="en-US" sz="800" dirty="0"/>
                        <a:t>Understand the five key concepts about print: - print has meaning - print can have different purposes - we read English text from left to right and from top to bottom - the names of the different parts of a book</a:t>
                      </a:r>
                      <a:endParaRPr lang="en-US" sz="800" dirty="0">
                        <a:solidFill>
                          <a:schemeClr val="tx1"/>
                        </a:solidFill>
                      </a:endParaRPr>
                    </a:p>
                    <a:p>
                      <a:pPr algn="ctr"/>
                      <a:r>
                        <a:rPr lang="en-US" sz="800" dirty="0">
                          <a:solidFill>
                            <a:schemeClr val="tx1"/>
                          </a:solidFill>
                        </a:rPr>
                        <a:t>Sequencing familiar stories through the use of pictures to tell the story. Recognising initial sounds. Name writing activities. </a:t>
                      </a:r>
                      <a:r>
                        <a:rPr lang="en-US" sz="800" dirty="0"/>
                        <a:t>Engage in extended conversations about stories, learning new vocabulary.</a:t>
                      </a:r>
                      <a:endParaRPr lang="en-GB" sz="800" dirty="0">
                        <a:solidFill>
                          <a:schemeClr val="tx1"/>
                        </a:solidFill>
                        <a:latin typeface="+mn-lt"/>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800" dirty="0">
                          <a:solidFill>
                            <a:schemeClr val="tx1"/>
                          </a:solidFill>
                        </a:rPr>
                        <a:t>Retell stories related to events through acting/role play. Christmas letters/lists.  Retelling stories using images / apps. Pie Corbett Actions to retell the story – Story Maps.  Retelling of stories.  Editing of story maps and orally retelling new stories. Non-Fiction Focus  Retelling of stories.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Sequence story – use vocabulary of beginning, middle and end. </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Blend sounds into words, so that they can read short words made up of known letter– sound correspondences.</a:t>
                      </a:r>
                    </a:p>
                    <a:p>
                      <a:pPr marL="0" marR="0" lvl="0" indent="0" algn="ctr" defTabSz="914400" rtl="0" eaLnBrk="1" fontAlgn="auto" latinLnBrk="0" hangingPunct="1">
                        <a:lnSpc>
                          <a:spcPct val="107000"/>
                        </a:lnSpc>
                        <a:spcBef>
                          <a:spcPts val="0"/>
                        </a:spcBef>
                        <a:spcAft>
                          <a:spcPts val="0"/>
                        </a:spcAft>
                        <a:buClrTx/>
                        <a:buSzTx/>
                        <a:buFontTx/>
                        <a:buNone/>
                        <a:tabLst/>
                        <a:defRPr/>
                      </a:pPr>
                      <a:r>
                        <a:rPr lang="en-US" sz="800" dirty="0"/>
                        <a:t>Enjoys an increasing range of books</a:t>
                      </a:r>
                    </a:p>
                    <a:p>
                      <a:pPr marL="0" marR="0" lvl="0" indent="0" algn="ctr" defTabSz="914400" rtl="0" eaLnBrk="1" fontAlgn="auto" latinLnBrk="0" hangingPunct="1">
                        <a:lnSpc>
                          <a:spcPct val="107000"/>
                        </a:lnSpc>
                        <a:spcBef>
                          <a:spcPts val="0"/>
                        </a:spcBef>
                        <a:spcAft>
                          <a:spcPts val="0"/>
                        </a:spcAft>
                        <a:buClrTx/>
                        <a:buSzTx/>
                        <a:buFontTx/>
                        <a:buNone/>
                        <a:tabLst/>
                        <a:defRPr/>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800" dirty="0">
                          <a:solidFill>
                            <a:schemeClr val="tx1"/>
                          </a:solidFill>
                        </a:rPr>
                        <a:t>Making up stories with themselves as the main. Encourage children to record stories through picture drawing/mark making for LAs. </a:t>
                      </a:r>
                    </a:p>
                    <a:p>
                      <a:pPr algn="ctr">
                        <a:lnSpc>
                          <a:spcPct val="107000"/>
                        </a:lnSpc>
                        <a:spcAft>
                          <a:spcPts val="800"/>
                        </a:spcAft>
                      </a:pPr>
                      <a:r>
                        <a:rPr lang="en-US" sz="800" dirty="0"/>
                        <a:t>Read simple phrases and sentences made up of words with known letter–sound correspondences and, where necessary, a few exception words. Read a few common exception words. Make the books available for children to share at school and at home. Avoid asking children to read books at home they cannot yet read</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800" dirty="0">
                          <a:solidFill>
                            <a:schemeClr val="tx1"/>
                          </a:solidFill>
                        </a:rPr>
                        <a:t>Information leaflets about animals in the garden/plants and growing.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Re-read books to build up their confidence in word reading, their fluency and their understanding and enjoyment. World Book Day </a:t>
                      </a:r>
                    </a:p>
                    <a:p>
                      <a:pPr algn="ctr">
                        <a:lnSpc>
                          <a:spcPct val="107000"/>
                        </a:lnSpc>
                        <a:spcAft>
                          <a:spcPts val="800"/>
                        </a:spcAft>
                      </a:pPr>
                      <a:r>
                        <a:rPr lang="en-US" sz="800" dirty="0">
                          <a:solidFill>
                            <a:schemeClr val="tx1"/>
                          </a:solidFill>
                        </a:rPr>
                        <a:t>Timeline of how plants grow. </a:t>
                      </a:r>
                    </a:p>
                    <a:p>
                      <a:pPr algn="ctr">
                        <a:lnSpc>
                          <a:spcPct val="107000"/>
                        </a:lnSpc>
                        <a:spcAft>
                          <a:spcPts val="800"/>
                        </a:spcAft>
                      </a:pPr>
                      <a:r>
                        <a:rPr lang="en-US" sz="800" dirty="0"/>
                        <a:t>Uses vocabulary and forms of speech that are increasingly influenced by their experiences of books. </a:t>
                      </a: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They develop their own narratives and explanations by connecting ideas or events</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Stories from other cultures and traditions </a:t>
                      </a:r>
                    </a:p>
                    <a:p>
                      <a:pPr algn="ctr">
                        <a:lnSpc>
                          <a:spcPct val="107000"/>
                        </a:lnSpc>
                        <a:spcAft>
                          <a:spcPts val="800"/>
                        </a:spcAft>
                      </a:pPr>
                      <a:r>
                        <a:rPr lang="en-US" sz="800" dirty="0"/>
                        <a:t>Retell a story with actions and / or picture prompts as part of a group - Use story language when acting out a narrative. Rhyming words. </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Parents reading stories </a:t>
                      </a:r>
                    </a:p>
                    <a:p>
                      <a:pPr algn="ctr">
                        <a:lnSpc>
                          <a:spcPct val="107000"/>
                        </a:lnSpc>
                        <a:spcAft>
                          <a:spcPts val="800"/>
                        </a:spcAft>
                      </a:pPr>
                      <a:r>
                        <a:rPr lang="en-US" sz="800" dirty="0"/>
                        <a:t>Can explain the main events of a story - Can draw pictures of characters/ event / setting in a story. May include labels, sentences or captions.</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Role play area – book characters </a:t>
                      </a:r>
                    </a:p>
                    <a:p>
                      <a:pPr algn="ctr">
                        <a:lnSpc>
                          <a:spcPct val="107000"/>
                        </a:lnSpc>
                        <a:spcAft>
                          <a:spcPts val="0"/>
                        </a:spcAft>
                      </a:pPr>
                      <a:r>
                        <a:rPr lang="en-US" sz="800" dirty="0">
                          <a:solidFill>
                            <a:schemeClr val="tx1"/>
                          </a:solidFill>
                          <a:effectLst/>
                          <a:latin typeface="+mn-lt"/>
                          <a:ea typeface="Calibri" panose="020F0502020204030204" pitchFamily="34" charset="0"/>
                          <a:cs typeface="Amatic SC" panose="00000500000000000000" pitchFamily="2" charset="-79"/>
                        </a:rPr>
                        <a:t>Pajamarama Day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en-US" sz="800" dirty="0"/>
                        <a:t>Can draw pictures of characters/ event / setting in a story</a:t>
                      </a:r>
                      <a:endParaRPr lang="en-US"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US" sz="800" dirty="0"/>
                        <a:t>Listen to stories, accurately anticipating key events &amp; respond to what they hear with relevant comments, questions and reactions. </a:t>
                      </a:r>
                    </a:p>
                    <a:p>
                      <a:pPr algn="ctr">
                        <a:lnSpc>
                          <a:spcPct val="107000"/>
                        </a:lnSpc>
                        <a:spcAft>
                          <a:spcPts val="800"/>
                        </a:spcAft>
                      </a:pPr>
                      <a:r>
                        <a:rPr lang="en-US" sz="800" dirty="0"/>
                        <a:t>Make predictions</a:t>
                      </a:r>
                    </a:p>
                    <a:p>
                      <a:pPr algn="ctr">
                        <a:lnSpc>
                          <a:spcPct val="107000"/>
                        </a:lnSpc>
                        <a:spcAft>
                          <a:spcPts val="800"/>
                        </a:spcAft>
                      </a:pPr>
                      <a:r>
                        <a:rPr lang="en-US" sz="800" dirty="0"/>
                        <a:t>Beginning to understand that a non-fiction is a non-story- it gives information instead. Fiction means story. - Can point to front cover, back cover, spine, blurb, illustration, illustrator, author and title.</a:t>
                      </a:r>
                    </a:p>
                    <a:p>
                      <a:pPr algn="ctr">
                        <a:lnSpc>
                          <a:spcPct val="107000"/>
                        </a:lnSpc>
                        <a:spcAft>
                          <a:spcPts val="800"/>
                        </a:spcAft>
                      </a:pPr>
                      <a:r>
                        <a:rPr lang="en-US" sz="800" dirty="0">
                          <a:solidFill>
                            <a:schemeClr val="tx1"/>
                          </a:solidFill>
                          <a:effectLst/>
                          <a:latin typeface="+mn-lt"/>
                          <a:ea typeface="Calibri" panose="020F0502020204030204" pitchFamily="34" charset="0"/>
                          <a:cs typeface="Amatic SC" panose="00000500000000000000" pitchFamily="2" charset="-79"/>
                        </a:rPr>
                        <a:t>Sort books into categories.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3662612"/>
                  </a:ext>
                </a:extLst>
              </a:tr>
              <a:tr h="1757263">
                <a:tc vMerge="1">
                  <a:txBody>
                    <a:bodyPr/>
                    <a:lstStyle/>
                    <a:p>
                      <a:pPr algn="ctr"/>
                      <a:r>
                        <a:rPr lang="en-US" sz="3600" b="0" dirty="0">
                          <a:latin typeface="Amatic SC" panose="00000500000000000000" pitchFamily="2" charset="-79"/>
                          <a:cs typeface="Amatic SC" panose="00000500000000000000" pitchFamily="2" charset="-79"/>
                        </a:rPr>
                        <a:t>Word Reading </a:t>
                      </a:r>
                      <a:endParaRPr lang="en-GB" sz="3600" b="0" dirty="0">
                        <a:latin typeface="Amatic SC" panose="00000500000000000000" pitchFamily="2" charset="-79"/>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GB" sz="800" b="1" kern="1200" dirty="0">
                          <a:solidFill>
                            <a:schemeClr val="tx1"/>
                          </a:solidFill>
                          <a:effectLst/>
                          <a:latin typeface="+mn-lt"/>
                          <a:ea typeface="+mn-ea"/>
                          <a:cs typeface="Amatic SC" panose="00000500000000000000" pitchFamily="2" charset="-79"/>
                        </a:rPr>
                        <a:t>Phonic Sounds: </a:t>
                      </a:r>
                      <a:r>
                        <a:rPr lang="en-GB" sz="800" kern="1200" dirty="0">
                          <a:solidFill>
                            <a:schemeClr val="tx1"/>
                          </a:solidFill>
                          <a:effectLst/>
                          <a:latin typeface="+mn-lt"/>
                          <a:ea typeface="+mn-ea"/>
                          <a:cs typeface="Amatic SC" panose="00000500000000000000" pitchFamily="2" charset="-79"/>
                        </a:rPr>
                        <a:t>Phase 2 whole class</a:t>
                      </a:r>
                    </a:p>
                    <a:p>
                      <a:pPr algn="ctr"/>
                      <a:r>
                        <a:rPr lang="en-GB" sz="800" b="1" kern="1200" dirty="0">
                          <a:solidFill>
                            <a:schemeClr val="tx1"/>
                          </a:solidFill>
                          <a:effectLst/>
                          <a:latin typeface="+mn-lt"/>
                          <a:ea typeface="+mn-ea"/>
                          <a:cs typeface="Amatic SC" panose="00000500000000000000" pitchFamily="2" charset="-79"/>
                        </a:rPr>
                        <a:t>Reading: </a:t>
                      </a:r>
                      <a:r>
                        <a:rPr lang="en-GB" sz="800" kern="1200" dirty="0">
                          <a:solidFill>
                            <a:schemeClr val="tx1"/>
                          </a:solidFill>
                          <a:effectLst/>
                          <a:latin typeface="+mn-lt"/>
                          <a:ea typeface="+mn-ea"/>
                          <a:cs typeface="Amatic SC" panose="00000500000000000000" pitchFamily="2" charset="-79"/>
                        </a:rPr>
                        <a:t>Initial sounds, oral blending, CVC sounds, reciting know stories, listening to stories with attention and recall.</a:t>
                      </a:r>
                    </a:p>
                    <a:p>
                      <a:pPr algn="ctr"/>
                      <a:r>
                        <a:rPr lang="en-US" sz="800" dirty="0">
                          <a:solidFill>
                            <a:schemeClr val="tx1"/>
                          </a:solidFill>
                        </a:rPr>
                        <a:t>Help children to read the sounds speedily. This will make sound-blending easier</a:t>
                      </a:r>
                    </a:p>
                    <a:p>
                      <a:pPr algn="ctr"/>
                      <a:r>
                        <a:rPr lang="en-US" sz="800" dirty="0"/>
                        <a:t>Listen to children read aloud, ensuring books are consistent with their developing phonic knowledge</a:t>
                      </a:r>
                      <a:endParaRPr lang="en-GB" sz="800" kern="1200" dirty="0">
                        <a:solidFill>
                          <a:schemeClr val="tx1"/>
                        </a:solidFill>
                        <a:effectLst/>
                        <a:latin typeface="+mn-lt"/>
                        <a:ea typeface="+mn-ea"/>
                        <a:cs typeface="Amatic SC" panose="00000500000000000000" pitchFamily="2" charset="-79"/>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a:solidFill>
                            <a:schemeClr val="tx1"/>
                          </a:solidFill>
                          <a:effectLst/>
                          <a:latin typeface="+mn-lt"/>
                          <a:ea typeface="Calibri" panose="020F0502020204030204" pitchFamily="34" charset="0"/>
                          <a:cs typeface="Amatic SC" panose="00000500000000000000" pitchFamily="2" charset="-79"/>
                        </a:rPr>
                        <a:t>Phonic Sounds: </a:t>
                      </a:r>
                      <a:r>
                        <a:rPr lang="en-GB" sz="800" dirty="0" smtClean="0">
                          <a:solidFill>
                            <a:schemeClr val="tx1"/>
                          </a:solidFill>
                          <a:effectLst/>
                          <a:latin typeface="+mn-lt"/>
                          <a:ea typeface="Calibri" panose="020F0502020204030204" pitchFamily="34" charset="0"/>
                          <a:cs typeface="Amatic SC" panose="00000500000000000000" pitchFamily="2" charset="-79"/>
                        </a:rPr>
                        <a:t>Bug Club</a:t>
                      </a:r>
                    </a:p>
                    <a:p>
                      <a:pPr algn="ctr">
                        <a:lnSpc>
                          <a:spcPct val="107000"/>
                        </a:lnSpc>
                        <a:spcAft>
                          <a:spcPts val="0"/>
                        </a:spcAft>
                      </a:pPr>
                      <a:r>
                        <a:rPr lang="en-GB" sz="800" baseline="0" dirty="0" smtClean="0">
                          <a:solidFill>
                            <a:schemeClr val="tx1"/>
                          </a:solidFill>
                          <a:effectLst/>
                          <a:latin typeface="+mn-lt"/>
                          <a:ea typeface="Calibri" panose="020F0502020204030204" pitchFamily="34" charset="0"/>
                          <a:cs typeface="Amatic SC" panose="00000500000000000000" pitchFamily="2" charset="-79"/>
                        </a:rPr>
                        <a:t>Whole class</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Blending CVC sounds, rhyming, alliteration, knows that print is read from left to right. Spotting diagraphs in words. </a:t>
                      </a:r>
                    </a:p>
                    <a:p>
                      <a:pPr algn="ctr">
                        <a:lnSpc>
                          <a:spcPct val="107000"/>
                        </a:lnSpc>
                        <a:spcAft>
                          <a:spcPts val="800"/>
                        </a:spcAft>
                      </a:pPr>
                      <a:r>
                        <a:rPr lang="en-US" sz="800" dirty="0"/>
                        <a:t>Show children how to touch each finger as they say each sound. For exception words such as ‘the’ and ‘said’, help children identify the sound that is tricky to spell.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Phonic Sounds: </a:t>
                      </a:r>
                      <a:r>
                        <a:rPr lang="en-GB" sz="800" dirty="0" smtClean="0">
                          <a:solidFill>
                            <a:schemeClr val="tx1"/>
                          </a:solidFill>
                          <a:effectLst/>
                          <a:latin typeface="+mn-lt"/>
                          <a:ea typeface="Calibri" panose="020F0502020204030204" pitchFamily="34" charset="0"/>
                          <a:cs typeface="Amatic SC" panose="00000500000000000000" pitchFamily="2" charset="-79"/>
                        </a:rPr>
                        <a:t>Bug Club</a:t>
                      </a:r>
                    </a:p>
                    <a:p>
                      <a:pPr algn="ctr">
                        <a:lnSpc>
                          <a:spcPct val="107000"/>
                        </a:lnSpc>
                        <a:spcAft>
                          <a:spcPts val="0"/>
                        </a:spcAft>
                      </a:pPr>
                      <a:r>
                        <a:rPr lang="en-GB" sz="800" baseline="0" dirty="0" smtClean="0">
                          <a:solidFill>
                            <a:schemeClr val="tx1"/>
                          </a:solidFill>
                          <a:effectLst/>
                          <a:latin typeface="+mn-lt"/>
                          <a:ea typeface="Calibri" panose="020F0502020204030204" pitchFamily="34" charset="0"/>
                          <a:cs typeface="Amatic SC" panose="00000500000000000000" pitchFamily="2" charset="-79"/>
                        </a:rPr>
                        <a:t>Whole class</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Rhyming strings, common theme in traditional tales, identifying characters and settings.</a:t>
                      </a:r>
                    </a:p>
                    <a:p>
                      <a:pPr algn="ctr">
                        <a:lnSpc>
                          <a:spcPct val="107000"/>
                        </a:lnSpc>
                        <a:spcAft>
                          <a:spcPts val="800"/>
                        </a:spcAft>
                      </a:pPr>
                      <a:r>
                        <a:rPr lang="en-US" sz="800" dirty="0"/>
                        <a:t>Help children to become familiar with letter groups, such as ‘</a:t>
                      </a:r>
                      <a:r>
                        <a:rPr lang="en-US" sz="800" dirty="0" err="1"/>
                        <a:t>th</a:t>
                      </a:r>
                      <a:r>
                        <a:rPr lang="en-US" sz="800" dirty="0"/>
                        <a:t>’, ‘</a:t>
                      </a:r>
                      <a:r>
                        <a:rPr lang="en-US" sz="800" dirty="0" err="1"/>
                        <a:t>sh</a:t>
                      </a:r>
                      <a:r>
                        <a:rPr lang="en-US" sz="800" dirty="0"/>
                        <a:t>’, ‘</a:t>
                      </a:r>
                      <a:r>
                        <a:rPr lang="en-US" sz="800" dirty="0" err="1"/>
                        <a:t>ch</a:t>
                      </a:r>
                      <a:r>
                        <a:rPr lang="en-US" sz="800" dirty="0"/>
                        <a:t>’, ‘</a:t>
                      </a:r>
                      <a:r>
                        <a:rPr lang="en-US" sz="800" dirty="0" err="1"/>
                        <a:t>ee</a:t>
                      </a:r>
                      <a:r>
                        <a:rPr lang="en-US" sz="800" dirty="0"/>
                        <a:t>’ ‘or’ ‘</a:t>
                      </a:r>
                      <a:r>
                        <a:rPr lang="en-US" sz="800" dirty="0" err="1"/>
                        <a:t>igh</a:t>
                      </a:r>
                      <a:r>
                        <a:rPr lang="en-US" sz="800" dirty="0"/>
                        <a:t>’. Provide opportunities for children to read words containing familiar letter groups: ‘that’, ‘shop’, ‘chin’, ‘feet’, ‘storm’, ‘night’.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Phonic Sounds: </a:t>
                      </a:r>
                      <a:r>
                        <a:rPr lang="en-GB" sz="800" dirty="0" smtClean="0">
                          <a:solidFill>
                            <a:schemeClr val="tx1"/>
                          </a:solidFill>
                          <a:effectLst/>
                          <a:latin typeface="+mn-lt"/>
                          <a:ea typeface="Calibri" panose="020F0502020204030204" pitchFamily="34" charset="0"/>
                          <a:cs typeface="Amatic SC" panose="00000500000000000000" pitchFamily="2" charset="-79"/>
                        </a:rPr>
                        <a:t>Bug Club</a:t>
                      </a:r>
                    </a:p>
                    <a:p>
                      <a:pPr algn="ctr">
                        <a:lnSpc>
                          <a:spcPct val="107000"/>
                        </a:lnSpc>
                        <a:spcAft>
                          <a:spcPts val="0"/>
                        </a:spcAft>
                      </a:pPr>
                      <a:r>
                        <a:rPr lang="en-GB" sz="800" baseline="0" dirty="0" smtClean="0">
                          <a:solidFill>
                            <a:schemeClr val="tx1"/>
                          </a:solidFill>
                          <a:effectLst/>
                          <a:latin typeface="+mn-lt"/>
                          <a:ea typeface="Calibri" panose="020F0502020204030204" pitchFamily="34" charset="0"/>
                          <a:cs typeface="Amatic SC" panose="00000500000000000000" pitchFamily="2" charset="-79"/>
                        </a:rPr>
                        <a:t>Whole class</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smtClean="0">
                          <a:solidFill>
                            <a:schemeClr val="tx1"/>
                          </a:solidFill>
                          <a:effectLst/>
                          <a:latin typeface="+mn-lt"/>
                          <a:ea typeface="Calibri" panose="020F0502020204030204" pitchFamily="34" charset="0"/>
                          <a:cs typeface="Amatic SC" panose="00000500000000000000" pitchFamily="2" charset="-79"/>
                        </a:rPr>
                        <a:t>Reading</a:t>
                      </a:r>
                      <a:r>
                        <a:rPr lang="en-GB" sz="800" b="1" dirty="0">
                          <a:solidFill>
                            <a:schemeClr val="tx1"/>
                          </a:solidFill>
                          <a:effectLst/>
                          <a:latin typeface="+mn-lt"/>
                          <a:ea typeface="Calibri" panose="020F0502020204030204" pitchFamily="34" charset="0"/>
                          <a:cs typeface="Amatic SC" panose="00000500000000000000" pitchFamily="2" charset="-79"/>
                        </a:rPr>
                        <a:t>: </a:t>
                      </a:r>
                      <a:r>
                        <a:rPr lang="en-GB" sz="800" dirty="0">
                          <a:solidFill>
                            <a:schemeClr val="tx1"/>
                          </a:solidFill>
                          <a:effectLst/>
                          <a:latin typeface="+mn-lt"/>
                          <a:ea typeface="Calibri" panose="020F0502020204030204" pitchFamily="34" charset="0"/>
                          <a:cs typeface="Amatic SC" panose="00000500000000000000" pitchFamily="2" charset="-79"/>
                        </a:rPr>
                        <a:t>Story structure-beginning, middle, end. Innovating and retelling stories to an audience, non-fiction books.</a:t>
                      </a:r>
                    </a:p>
                    <a:p>
                      <a:pPr algn="ctr">
                        <a:lnSpc>
                          <a:spcPct val="107000"/>
                        </a:lnSpc>
                        <a:spcAft>
                          <a:spcPts val="800"/>
                        </a:spcAft>
                      </a:pPr>
                      <a:r>
                        <a:rPr lang="en-US" sz="800" dirty="0"/>
                        <a:t>Listen to children read some longer words made up of letter-sound correspondences they know: ‘rabbit’, ‘himself’, ‘jumping’. </a:t>
                      </a:r>
                      <a:endParaRPr lang="en-GB" sz="800" dirty="0">
                        <a:solidFill>
                          <a:schemeClr val="tx1"/>
                        </a:solidFill>
                        <a:effectLst/>
                        <a:latin typeface="+mn-lt"/>
                        <a:ea typeface="Calibri" panose="020F0502020204030204" pitchFamily="34" charset="0"/>
                        <a:cs typeface="Amatic SC" panose="00000500000000000000" pitchFamily="2" charset="-79"/>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lang="en-US" sz="800" dirty="0"/>
                        <a:t>Children should not be required to use other strategies to work out words. </a:t>
                      </a: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Phonic Sounds: </a:t>
                      </a:r>
                      <a:r>
                        <a:rPr lang="en-GB" sz="800" dirty="0" smtClean="0">
                          <a:solidFill>
                            <a:schemeClr val="tx1"/>
                          </a:solidFill>
                          <a:effectLst/>
                          <a:latin typeface="+mn-lt"/>
                          <a:ea typeface="Calibri" panose="020F0502020204030204" pitchFamily="34" charset="0"/>
                          <a:cs typeface="Amatic SC" panose="00000500000000000000" pitchFamily="2" charset="-79"/>
                        </a:rPr>
                        <a:t>Bug Club</a:t>
                      </a:r>
                    </a:p>
                    <a:p>
                      <a:pPr algn="ctr">
                        <a:lnSpc>
                          <a:spcPct val="107000"/>
                        </a:lnSpc>
                        <a:spcAft>
                          <a:spcPts val="0"/>
                        </a:spcAft>
                      </a:pPr>
                      <a:r>
                        <a:rPr lang="en-GB" sz="800" baseline="0" dirty="0" smtClean="0">
                          <a:solidFill>
                            <a:schemeClr val="tx1"/>
                          </a:solidFill>
                          <a:effectLst/>
                          <a:latin typeface="+mn-lt"/>
                          <a:ea typeface="Calibri" panose="020F0502020204030204" pitchFamily="34" charset="0"/>
                          <a:cs typeface="Amatic SC" panose="00000500000000000000" pitchFamily="2" charset="-79"/>
                        </a:rPr>
                        <a:t>Whole class</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r>
                        <a:rPr lang="en-GB" sz="800" dirty="0" smtClean="0">
                          <a:solidFill>
                            <a:schemeClr val="tx1"/>
                          </a:solidFill>
                          <a:effectLst/>
                          <a:latin typeface="+mn-lt"/>
                          <a:ea typeface="Calibri" panose="020F0502020204030204" pitchFamily="34" charset="0"/>
                          <a:cs typeface="Amatic SC" panose="00000500000000000000" pitchFamily="2" charset="-79"/>
                        </a:rPr>
                        <a:t>: </a:t>
                      </a: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Non-fiction texts, Internal blending, Naming letters of the alphabet. Distinguishing capital letters and lower case letters. </a:t>
                      </a:r>
                    </a:p>
                    <a:p>
                      <a:pPr algn="ctr">
                        <a:lnSpc>
                          <a:spcPct val="107000"/>
                        </a:lnSpc>
                        <a:spcAft>
                          <a:spcPts val="800"/>
                        </a:spcAft>
                      </a:pPr>
                      <a:r>
                        <a:rPr lang="en-US" sz="800" dirty="0"/>
                        <a:t>Note correspondences between letters and sounds that are unusual or that they have not yet been taught, such as ‘do’, ‘said’, ‘were’.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GB" sz="800" b="1" dirty="0" smtClean="0">
                          <a:solidFill>
                            <a:schemeClr val="tx1"/>
                          </a:solidFill>
                          <a:effectLst/>
                          <a:latin typeface="+mn-lt"/>
                          <a:ea typeface="Calibri" panose="020F0502020204030204" pitchFamily="34" charset="0"/>
                          <a:cs typeface="Amatic SC" panose="00000500000000000000" pitchFamily="2" charset="-79"/>
                        </a:rPr>
                        <a:t>Phonic Sounds: </a:t>
                      </a:r>
                      <a:r>
                        <a:rPr lang="en-GB" sz="800" dirty="0" smtClean="0">
                          <a:solidFill>
                            <a:schemeClr val="tx1"/>
                          </a:solidFill>
                          <a:effectLst/>
                          <a:latin typeface="+mn-lt"/>
                          <a:ea typeface="Calibri" panose="020F0502020204030204" pitchFamily="34" charset="0"/>
                          <a:cs typeface="Amatic SC" panose="00000500000000000000" pitchFamily="2" charset="-79"/>
                        </a:rPr>
                        <a:t>Bug Club</a:t>
                      </a:r>
                    </a:p>
                    <a:p>
                      <a:pPr algn="ctr">
                        <a:lnSpc>
                          <a:spcPct val="107000"/>
                        </a:lnSpc>
                        <a:spcAft>
                          <a:spcPts val="0"/>
                        </a:spcAft>
                      </a:pPr>
                      <a:r>
                        <a:rPr lang="en-GB" sz="800" baseline="0" dirty="0" smtClean="0">
                          <a:solidFill>
                            <a:schemeClr val="tx1"/>
                          </a:solidFill>
                          <a:effectLst/>
                          <a:latin typeface="+mn-lt"/>
                          <a:ea typeface="Calibri" panose="020F0502020204030204" pitchFamily="34" charset="0"/>
                          <a:cs typeface="Amatic SC" panose="00000500000000000000" pitchFamily="2" charset="-79"/>
                        </a:rPr>
                        <a:t>Whole class</a:t>
                      </a:r>
                      <a:endParaRPr lang="en-GB" sz="800" dirty="0" smtClean="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r>
                        <a:rPr lang="en-GB" sz="800" b="1" dirty="0">
                          <a:solidFill>
                            <a:schemeClr val="tx1"/>
                          </a:solidFill>
                          <a:effectLst/>
                          <a:latin typeface="+mn-lt"/>
                          <a:ea typeface="Calibri" panose="020F0502020204030204" pitchFamily="34" charset="0"/>
                          <a:cs typeface="Amatic SC" panose="00000500000000000000" pitchFamily="2" charset="-79"/>
                        </a:rPr>
                        <a:t>Reading: </a:t>
                      </a:r>
                      <a:r>
                        <a:rPr lang="en-GB" sz="800" dirty="0">
                          <a:solidFill>
                            <a:schemeClr val="tx1"/>
                          </a:solidFill>
                          <a:effectLst/>
                          <a:latin typeface="+mn-lt"/>
                          <a:ea typeface="Calibri" panose="020F0502020204030204" pitchFamily="34" charset="0"/>
                          <a:cs typeface="Amatic SC" panose="00000500000000000000" pitchFamily="2" charset="-79"/>
                        </a:rPr>
                        <a:t>Reading simple sentences with fluency. Reading CVCC and CCVC words confidently. </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End of term assessments</a:t>
                      </a:r>
                    </a:p>
                    <a:p>
                      <a:pPr algn="ctr">
                        <a:lnSpc>
                          <a:spcPct val="107000"/>
                        </a:lnSpc>
                        <a:spcAft>
                          <a:spcPts val="800"/>
                        </a:spcAft>
                      </a:pPr>
                      <a:r>
                        <a:rPr lang="en-GB" sz="800" dirty="0">
                          <a:solidFill>
                            <a:schemeClr val="tx1"/>
                          </a:solidFill>
                          <a:effectLst/>
                          <a:latin typeface="+mn-lt"/>
                          <a:ea typeface="Calibri" panose="020F0502020204030204" pitchFamily="34" charset="0"/>
                          <a:cs typeface="Amatic SC" panose="00000500000000000000" pitchFamily="2" charset="-79"/>
                        </a:rPr>
                        <a:t>Transition work with Year 1 staff </a:t>
                      </a: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p>
                      <a:pPr algn="ctr">
                        <a:lnSpc>
                          <a:spcPct val="107000"/>
                        </a:lnSpc>
                        <a:spcAft>
                          <a:spcPts val="800"/>
                        </a:spcAft>
                      </a:pPr>
                      <a:endParaRPr lang="en-GB" sz="800" dirty="0">
                        <a:solidFill>
                          <a:schemeClr val="tx1"/>
                        </a:solidFill>
                        <a:effectLst/>
                        <a:latin typeface="+mn-lt"/>
                        <a:ea typeface="Calibri" panose="020F0502020204030204" pitchFamily="34" charset="0"/>
                        <a:cs typeface="Amatic SC" panose="00000500000000000000" pitchFamily="2" charset="-79"/>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74909330"/>
                  </a:ext>
                </a:extLst>
              </a:tr>
            </a:tbl>
          </a:graphicData>
        </a:graphic>
      </p:graphicFrame>
      <p:pic>
        <p:nvPicPr>
          <p:cNvPr id="8" name="Picture 7">
            <a:extLst>
              <a:ext uri="{FF2B5EF4-FFF2-40B4-BE49-F238E27FC236}">
                <a16:creationId xmlns:a16="http://schemas.microsoft.com/office/drawing/2014/main" id="{3845C3A2-465D-4ED4-8E86-34EBC63DAF6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3379586" y="156394"/>
            <a:ext cx="501298" cy="501298"/>
          </a:xfrm>
          <a:prstGeom prst="rect">
            <a:avLst/>
          </a:prstGeom>
        </p:spPr>
      </p:pic>
      <p:pic>
        <p:nvPicPr>
          <p:cNvPr id="9" name="Picture 8" descr="Description: MR 26 Jan WH Primary"/>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565" y="317384"/>
            <a:ext cx="933450" cy="638175"/>
          </a:xfrm>
          <a:prstGeom prst="rect">
            <a:avLst/>
          </a:prstGeom>
          <a:noFill/>
          <a:ln>
            <a:noFill/>
          </a:ln>
        </p:spPr>
      </p:pic>
    </p:spTree>
    <p:extLst>
      <p:ext uri="{BB962C8B-B14F-4D97-AF65-F5344CB8AC3E}">
        <p14:creationId xmlns:p14="http://schemas.microsoft.com/office/powerpoint/2010/main" val="4137687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6647</TotalTime>
  <Words>7270</Words>
  <Application>Microsoft Office PowerPoint</Application>
  <PresentationFormat>Widescreen</PresentationFormat>
  <Paragraphs>1057</Paragraphs>
  <Slides>14</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Calibri</vt:lpstr>
      <vt:lpstr>Arial</vt:lpstr>
      <vt:lpstr>Adler</vt:lpstr>
      <vt:lpstr>Acumin Pro</vt:lpstr>
      <vt:lpstr>Courier New</vt:lpstr>
      <vt:lpstr>RM Typerighter old</vt:lpstr>
      <vt:lpstr>Agency FB</vt:lpstr>
      <vt:lpstr>Calibri Light</vt:lpstr>
      <vt:lpstr>Amatic SC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Underwood (Avanti Gardens)</dc:creator>
  <cp:lastModifiedBy>Administrator</cp:lastModifiedBy>
  <cp:revision>198</cp:revision>
  <cp:lastPrinted>2021-11-16T13:55:51Z</cp:lastPrinted>
  <dcterms:created xsi:type="dcterms:W3CDTF">2021-06-03T07:59:39Z</dcterms:created>
  <dcterms:modified xsi:type="dcterms:W3CDTF">2025-09-07T13:23:14Z</dcterms:modified>
</cp:coreProperties>
</file>