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5"/>
  </p:handoutMasterIdLst>
  <p:sldIdLst>
    <p:sldId id="256" r:id="rId2"/>
    <p:sldId id="280" r:id="rId3"/>
    <p:sldId id="257" r:id="rId4"/>
    <p:sldId id="279" r:id="rId5"/>
    <p:sldId id="262" r:id="rId6"/>
    <p:sldId id="258" r:id="rId7"/>
    <p:sldId id="259" r:id="rId8"/>
    <p:sldId id="281" r:id="rId9"/>
    <p:sldId id="266" r:id="rId10"/>
    <p:sldId id="272" r:id="rId11"/>
    <p:sldId id="278" r:id="rId12"/>
    <p:sldId id="282" r:id="rId13"/>
    <p:sldId id="261" r:id="rId14"/>
  </p:sldIdLst>
  <p:sldSz cx="9144000" cy="6858000" type="screen4x3"/>
  <p:notesSz cx="7053263" cy="10180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e Otto" userId="ce122c5c-afd5-4189-bdd3-e6c5f922711e" providerId="ADAL" clId="{6058C9EE-B99B-42DA-82F3-54A37A7DB52F}"/>
    <pc:docChg chg="custSel modSld">
      <pc:chgData name="Louise Otto" userId="ce122c5c-afd5-4189-bdd3-e6c5f922711e" providerId="ADAL" clId="{6058C9EE-B99B-42DA-82F3-54A37A7DB52F}" dt="2026-09-06T20:20:28.039" v="191" actId="20577"/>
      <pc:docMkLst>
        <pc:docMk/>
      </pc:docMkLst>
      <pc:sldChg chg="modSp mod">
        <pc:chgData name="Louise Otto" userId="ce122c5c-afd5-4189-bdd3-e6c5f922711e" providerId="ADAL" clId="{6058C9EE-B99B-42DA-82F3-54A37A7DB52F}" dt="2026-09-06T20:20:28.039" v="191" actId="20577"/>
        <pc:sldMkLst>
          <pc:docMk/>
          <pc:sldMk cId="865697194" sldId="280"/>
        </pc:sldMkLst>
        <pc:spChg chg="mod">
          <ac:chgData name="Louise Otto" userId="ce122c5c-afd5-4189-bdd3-e6c5f922711e" providerId="ADAL" clId="{6058C9EE-B99B-42DA-82F3-54A37A7DB52F}" dt="2026-09-06T20:20:28.039" v="191" actId="20577"/>
          <ac:spMkLst>
            <pc:docMk/>
            <pc:sldMk cId="865697194" sldId="280"/>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509032"/>
          </a:xfrm>
          <a:prstGeom prst="rect">
            <a:avLst/>
          </a:prstGeom>
        </p:spPr>
        <p:txBody>
          <a:bodyPr vert="horz" lIns="98472" tIns="49236" rIns="98472" bIns="49236" rtlCol="0"/>
          <a:lstStyle>
            <a:lvl1pPr algn="l">
              <a:defRPr sz="1300"/>
            </a:lvl1pPr>
          </a:lstStyle>
          <a:p>
            <a:endParaRPr lang="en-GB"/>
          </a:p>
        </p:txBody>
      </p:sp>
      <p:sp>
        <p:nvSpPr>
          <p:cNvPr id="3" name="Date Placeholder 2"/>
          <p:cNvSpPr>
            <a:spLocks noGrp="1"/>
          </p:cNvSpPr>
          <p:nvPr>
            <p:ph type="dt" sz="quarter" idx="1"/>
          </p:nvPr>
        </p:nvSpPr>
        <p:spPr>
          <a:xfrm>
            <a:off x="3995217" y="0"/>
            <a:ext cx="3056414" cy="509032"/>
          </a:xfrm>
          <a:prstGeom prst="rect">
            <a:avLst/>
          </a:prstGeom>
        </p:spPr>
        <p:txBody>
          <a:bodyPr vert="horz" lIns="98472" tIns="49236" rIns="98472" bIns="49236" rtlCol="0"/>
          <a:lstStyle>
            <a:lvl1pPr algn="r">
              <a:defRPr sz="1300"/>
            </a:lvl1pPr>
          </a:lstStyle>
          <a:p>
            <a:fld id="{4906D194-7E05-4BA2-BF4A-5EDFF4D3E4E5}" type="datetimeFigureOut">
              <a:rPr lang="en-GB" smtClean="0"/>
              <a:t>06/09/2026</a:t>
            </a:fld>
            <a:endParaRPr lang="en-GB"/>
          </a:p>
        </p:txBody>
      </p:sp>
      <p:sp>
        <p:nvSpPr>
          <p:cNvPr id="4" name="Footer Placeholder 3"/>
          <p:cNvSpPr>
            <a:spLocks noGrp="1"/>
          </p:cNvSpPr>
          <p:nvPr>
            <p:ph type="ftr" sz="quarter" idx="2"/>
          </p:nvPr>
        </p:nvSpPr>
        <p:spPr>
          <a:xfrm>
            <a:off x="0" y="9669839"/>
            <a:ext cx="3056414" cy="509032"/>
          </a:xfrm>
          <a:prstGeom prst="rect">
            <a:avLst/>
          </a:prstGeom>
        </p:spPr>
        <p:txBody>
          <a:bodyPr vert="horz" lIns="98472" tIns="49236" rIns="98472" bIns="49236" rtlCol="0" anchor="b"/>
          <a:lstStyle>
            <a:lvl1pPr algn="l">
              <a:defRPr sz="1300"/>
            </a:lvl1pPr>
          </a:lstStyle>
          <a:p>
            <a:endParaRPr lang="en-GB"/>
          </a:p>
        </p:txBody>
      </p:sp>
      <p:sp>
        <p:nvSpPr>
          <p:cNvPr id="5" name="Slide Number Placeholder 4"/>
          <p:cNvSpPr>
            <a:spLocks noGrp="1"/>
          </p:cNvSpPr>
          <p:nvPr>
            <p:ph type="sldNum" sz="quarter" idx="3"/>
          </p:nvPr>
        </p:nvSpPr>
        <p:spPr>
          <a:xfrm>
            <a:off x="3995217" y="9669839"/>
            <a:ext cx="3056414" cy="509032"/>
          </a:xfrm>
          <a:prstGeom prst="rect">
            <a:avLst/>
          </a:prstGeom>
        </p:spPr>
        <p:txBody>
          <a:bodyPr vert="horz" lIns="98472" tIns="49236" rIns="98472" bIns="49236" rtlCol="0" anchor="b"/>
          <a:lstStyle>
            <a:lvl1pPr algn="r">
              <a:defRPr sz="1300"/>
            </a:lvl1pPr>
          </a:lstStyle>
          <a:p>
            <a:fld id="{E62A03F1-D7BA-4C0A-9716-27CD0FE650B5}" type="slidenum">
              <a:rPr lang="en-GB" smtClean="0"/>
              <a:t>‹#›</a:t>
            </a:fld>
            <a:endParaRPr lang="en-GB"/>
          </a:p>
        </p:txBody>
      </p:sp>
    </p:spTree>
    <p:extLst>
      <p:ext uri="{BB962C8B-B14F-4D97-AF65-F5344CB8AC3E}">
        <p14:creationId xmlns:p14="http://schemas.microsoft.com/office/powerpoint/2010/main" val="13748671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579702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611164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857146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053431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272184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286255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2024702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75107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33847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108167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90488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857115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4869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4213210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406638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63451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A71CBB-CBC2-4CF5-8E5B-F2EF38F87793}" type="datetimeFigureOut">
              <a:rPr lang="en-GB" smtClean="0"/>
              <a:pPr/>
              <a:t>06/09/2026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F77ED64-4A46-44EB-9196-548AFBFBA3AE}" type="slidenum">
              <a:rPr lang="en-GB" smtClean="0"/>
              <a:pPr/>
              <a:t>‹#›</a:t>
            </a:fld>
            <a:endParaRPr lang="en-GB"/>
          </a:p>
        </p:txBody>
      </p:sp>
    </p:spTree>
    <p:extLst>
      <p:ext uri="{BB962C8B-B14F-4D97-AF65-F5344CB8AC3E}">
        <p14:creationId xmlns:p14="http://schemas.microsoft.com/office/powerpoint/2010/main" val="4125526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manor-road.lancsngfl.ac.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1635" y="4301000"/>
            <a:ext cx="7772400" cy="1780108"/>
          </a:xfrm>
        </p:spPr>
        <p:txBody>
          <a:bodyPr/>
          <a:lstStyle/>
          <a:p>
            <a:pPr algn="ctr"/>
            <a:r>
              <a:rPr lang="en-GB" b="1" dirty="0">
                <a:solidFill>
                  <a:schemeClr val="accent2"/>
                </a:solidFill>
                <a:latin typeface="CCW Cursive Writing 14" panose="03050602040000000000" pitchFamily="66" charset="0"/>
              </a:rPr>
              <a:t>Welcome to Year 6 </a:t>
            </a:r>
            <a:r>
              <a:rPr lang="en-GB" b="1" dirty="0">
                <a:solidFill>
                  <a:schemeClr val="accent2"/>
                </a:solidFill>
                <a:latin typeface="CCW Cursive Writing 14" panose="03050602040000000000" pitchFamily="66" charset="0"/>
                <a:sym typeface="Wingdings" panose="05000000000000000000" pitchFamily="2" charset="2"/>
              </a:rPr>
              <a:t></a:t>
            </a:r>
            <a:br>
              <a:rPr lang="en-GB" b="1" dirty="0">
                <a:solidFill>
                  <a:schemeClr val="accent2"/>
                </a:solidFill>
                <a:latin typeface="CCW Cursive Writing 14" panose="03050602040000000000" pitchFamily="66" charset="0"/>
                <a:sym typeface="Wingdings" panose="05000000000000000000" pitchFamily="2" charset="2"/>
              </a:rPr>
            </a:br>
            <a:r>
              <a:rPr lang="en-GB" b="1" dirty="0">
                <a:solidFill>
                  <a:schemeClr val="accent2"/>
                </a:solidFill>
                <a:latin typeface="CCW Cursive Writing 14" panose="03050602040000000000" pitchFamily="66" charset="0"/>
                <a:sym typeface="Wingdings" panose="05000000000000000000" pitchFamily="2" charset="2"/>
              </a:rPr>
              <a:t>Class of 2027</a:t>
            </a:r>
            <a:br>
              <a:rPr lang="en-GB" b="1" dirty="0"/>
            </a:br>
            <a:endParaRPr lang="en-GB" b="1" dirty="0"/>
          </a:p>
        </p:txBody>
      </p:sp>
      <p:pic>
        <p:nvPicPr>
          <p:cNvPr id="7" name="Picture 6" descr="MR 26 Jan WH Primary"/>
          <p:cNvPicPr/>
          <p:nvPr/>
        </p:nvPicPr>
        <p:blipFill>
          <a:blip r:embed="rId2">
            <a:extLst>
              <a:ext uri="{28A0092B-C50C-407E-A947-70E740481C1C}">
                <a14:useLocalDpi xmlns:a14="http://schemas.microsoft.com/office/drawing/2010/main" val="0"/>
              </a:ext>
            </a:extLst>
          </a:blip>
          <a:srcRect/>
          <a:stretch>
            <a:fillRect/>
          </a:stretch>
        </p:blipFill>
        <p:spPr bwMode="auto">
          <a:xfrm>
            <a:off x="3276198" y="434930"/>
            <a:ext cx="2435999" cy="1615211"/>
          </a:xfrm>
          <a:prstGeom prst="rect">
            <a:avLst/>
          </a:prstGeom>
          <a:noFill/>
          <a:ln>
            <a:noFill/>
          </a:ln>
        </p:spPr>
      </p:pic>
    </p:spTree>
    <p:extLst>
      <p:ext uri="{BB962C8B-B14F-4D97-AF65-F5344CB8AC3E}">
        <p14:creationId xmlns:p14="http://schemas.microsoft.com/office/powerpoint/2010/main" val="908862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solidFill>
                  <a:srgbClr val="00B050"/>
                </a:solidFill>
                <a:latin typeface="XCCW Joined 14a" panose="03050602040000000000" pitchFamily="66" charset="0"/>
              </a:rPr>
              <a:t>Year 6 Staff </a:t>
            </a:r>
          </a:p>
        </p:txBody>
      </p:sp>
      <p:sp>
        <p:nvSpPr>
          <p:cNvPr id="2" name="Content Placeholder 1"/>
          <p:cNvSpPr>
            <a:spLocks noGrp="1"/>
          </p:cNvSpPr>
          <p:nvPr>
            <p:ph idx="1"/>
          </p:nvPr>
        </p:nvSpPr>
        <p:spPr>
          <a:xfrm>
            <a:off x="609599" y="1494504"/>
            <a:ext cx="6347714" cy="4031226"/>
          </a:xfrm>
        </p:spPr>
        <p:txBody>
          <a:bodyPr vert="horz" lIns="91440" tIns="45720" rIns="91440" bIns="45720" rtlCol="0" anchor="t">
            <a:normAutofit/>
          </a:bodyPr>
          <a:lstStyle/>
          <a:p>
            <a:pPr marL="0" indent="0" algn="ctr">
              <a:buNone/>
            </a:pPr>
            <a:r>
              <a:rPr lang="en-GB" sz="1800" dirty="0">
                <a:solidFill>
                  <a:srgbClr val="00B050"/>
                </a:solidFill>
                <a:latin typeface="XCCW Joined 14a" panose="03050602040000000000" pitchFamily="66" charset="0"/>
              </a:rPr>
              <a:t>Massive congratulations to Mr Atkinson who finished his teacher training earlier this year and has joined the Manor Road teaching team. </a:t>
            </a:r>
          </a:p>
          <a:p>
            <a:pPr marL="0" indent="0" algn="ctr">
              <a:buNone/>
            </a:pPr>
            <a:endParaRPr lang="en-GB" sz="1800" dirty="0">
              <a:solidFill>
                <a:srgbClr val="00B050"/>
              </a:solidFill>
              <a:latin typeface="XCCW Joined 14a" panose="03050602040000000000" pitchFamily="66" charset="0"/>
            </a:endParaRPr>
          </a:p>
          <a:p>
            <a:pPr marL="0" indent="0" algn="ctr">
              <a:buNone/>
            </a:pPr>
            <a:r>
              <a:rPr lang="en-GB" dirty="0">
                <a:solidFill>
                  <a:srgbClr val="00B050"/>
                </a:solidFill>
                <a:latin typeface="XCCW Joined 14a"/>
              </a:rPr>
              <a:t>Class teachers: Miss Otto and Mr Atkinson</a:t>
            </a:r>
          </a:p>
          <a:p>
            <a:pPr marL="0" indent="0" algn="ctr">
              <a:buNone/>
            </a:pPr>
            <a:r>
              <a:rPr lang="en-GB" dirty="0">
                <a:solidFill>
                  <a:srgbClr val="00B050"/>
                </a:solidFill>
                <a:latin typeface="XCCW Joined 14a"/>
              </a:rPr>
              <a:t>Teaching Assistants: Mr Atkinson, Miss Unsworth, Miss Moss and Mrs Roberts.</a:t>
            </a:r>
            <a:endParaRPr lang="en-GB" sz="1800" dirty="0">
              <a:solidFill>
                <a:srgbClr val="00B050"/>
              </a:solidFill>
              <a:latin typeface="XCCW Joined 14a"/>
            </a:endParaRPr>
          </a:p>
          <a:p>
            <a:pPr marL="0" indent="0" algn="ctr">
              <a:buNone/>
            </a:pPr>
            <a:endParaRPr lang="en-GB" sz="1800" dirty="0">
              <a:solidFill>
                <a:srgbClr val="00B050"/>
              </a:solidFill>
              <a:latin typeface="XCCW Joined 14a" panose="03050602040000000000" pitchFamily="66" charset="0"/>
            </a:endParaRPr>
          </a:p>
          <a:p>
            <a:pPr marL="0" indent="0" algn="ctr">
              <a:buNone/>
            </a:pPr>
            <a:r>
              <a:rPr lang="en-GB" sz="1800" dirty="0">
                <a:solidFill>
                  <a:srgbClr val="00B050"/>
                </a:solidFill>
                <a:latin typeface="XCCW Joined 14a"/>
              </a:rPr>
              <a:t>Miss Otto will be in class as class teacher Monday-Wednesday and Mr Atkinson will be class teacher Thursday-Friday.</a:t>
            </a:r>
          </a:p>
        </p:txBody>
      </p:sp>
    </p:spTree>
    <p:extLst>
      <p:ext uri="{BB962C8B-B14F-4D97-AF65-F5344CB8AC3E}">
        <p14:creationId xmlns:p14="http://schemas.microsoft.com/office/powerpoint/2010/main" val="865697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54" y="88491"/>
            <a:ext cx="6347713" cy="1320800"/>
          </a:xfrm>
        </p:spPr>
        <p:txBody>
          <a:bodyPr/>
          <a:lstStyle/>
          <a:p>
            <a:r>
              <a:rPr lang="en-GB" b="1" dirty="0">
                <a:solidFill>
                  <a:srgbClr val="00B050"/>
                </a:solidFill>
                <a:latin typeface="XCCW Joined 14a" panose="03050602040000000000" pitchFamily="66" charset="0"/>
              </a:rPr>
              <a:t>Class Timetable</a:t>
            </a:r>
          </a:p>
        </p:txBody>
      </p:sp>
      <p:pic>
        <p:nvPicPr>
          <p:cNvPr id="7" name="Picture 6">
            <a:extLst>
              <a:ext uri="{FF2B5EF4-FFF2-40B4-BE49-F238E27FC236}">
                <a16:creationId xmlns:a16="http://schemas.microsoft.com/office/drawing/2014/main" id="{B4BEE02C-42B2-9823-D927-CEA30D750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2914"/>
            <a:ext cx="9144000" cy="5500093"/>
          </a:xfrm>
          <a:prstGeom prst="rect">
            <a:avLst/>
          </a:prstGeom>
        </p:spPr>
      </p:pic>
    </p:spTree>
    <p:extLst>
      <p:ext uri="{BB962C8B-B14F-4D97-AF65-F5344CB8AC3E}">
        <p14:creationId xmlns:p14="http://schemas.microsoft.com/office/powerpoint/2010/main" val="2366454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030" y="207818"/>
            <a:ext cx="6347713" cy="1320800"/>
          </a:xfrm>
        </p:spPr>
        <p:txBody>
          <a:bodyPr/>
          <a:lstStyle/>
          <a:p>
            <a:r>
              <a:rPr lang="en-GB" dirty="0">
                <a:solidFill>
                  <a:srgbClr val="00B050"/>
                </a:solidFill>
                <a:latin typeface="XCCW Joined 14a" panose="03050602040000000000" pitchFamily="66" charset="0"/>
              </a:rPr>
              <a:t>Homework</a:t>
            </a:r>
          </a:p>
        </p:txBody>
      </p:sp>
      <p:sp>
        <p:nvSpPr>
          <p:cNvPr id="2" name="Content Placeholder 1"/>
          <p:cNvSpPr>
            <a:spLocks noGrp="1"/>
          </p:cNvSpPr>
          <p:nvPr>
            <p:ph idx="1"/>
          </p:nvPr>
        </p:nvSpPr>
        <p:spPr>
          <a:xfrm>
            <a:off x="304030" y="1089890"/>
            <a:ext cx="7188151" cy="5560291"/>
          </a:xfrm>
        </p:spPr>
        <p:txBody>
          <a:bodyPr vert="horz" lIns="91440" tIns="45720" rIns="91440" bIns="45720" rtlCol="0" anchor="t">
            <a:normAutofit lnSpcReduction="10000"/>
          </a:bodyPr>
          <a:lstStyle/>
          <a:p>
            <a:pPr marL="0" indent="0" algn="ctr">
              <a:buNone/>
              <a:defRPr/>
            </a:pPr>
            <a:r>
              <a:rPr lang="en-GB" sz="1800" dirty="0">
                <a:solidFill>
                  <a:srgbClr val="00B050"/>
                </a:solidFill>
                <a:latin typeface="XCCW Joined 14a" panose="03050602040000000000" pitchFamily="66" charset="0"/>
              </a:rPr>
              <a:t>Children in Year 6 will bring homework home every week. To prepare for the statutory tests at the end of the year, children will be provided with CGP booklets which cover all aspects of the curriculum which will make up the end of year tests. Booklets given will alternate between Maths, Reading and GPS.</a:t>
            </a:r>
          </a:p>
          <a:p>
            <a:pPr marL="0" indent="0" algn="ctr">
              <a:buNone/>
              <a:defRPr/>
            </a:pPr>
            <a:endParaRPr lang="en-GB" dirty="0">
              <a:solidFill>
                <a:srgbClr val="00B050"/>
              </a:solidFill>
              <a:latin typeface="XCCW Joined 14a" panose="03050602040000000000" pitchFamily="66" charset="0"/>
            </a:endParaRPr>
          </a:p>
          <a:p>
            <a:pPr marL="0" indent="0" algn="ctr">
              <a:buNone/>
              <a:defRPr/>
            </a:pPr>
            <a:r>
              <a:rPr lang="en-GB" sz="1800" dirty="0">
                <a:solidFill>
                  <a:srgbClr val="00B050"/>
                </a:solidFill>
                <a:latin typeface="XCCW Joined 14a" panose="03050602040000000000" pitchFamily="66" charset="0"/>
              </a:rPr>
              <a:t>Children will again be encouraged to go on TTRS for 20 minutes a week, with weekly winners to be announced in our Friday assembly.</a:t>
            </a:r>
          </a:p>
          <a:p>
            <a:pPr marL="0" indent="0" algn="ctr">
              <a:buNone/>
              <a:defRPr/>
            </a:pPr>
            <a:endParaRPr lang="en-GB" dirty="0">
              <a:solidFill>
                <a:srgbClr val="00B050"/>
              </a:solidFill>
              <a:latin typeface="XCCW Joined 14a" panose="03050602040000000000" pitchFamily="66" charset="0"/>
            </a:endParaRPr>
          </a:p>
          <a:p>
            <a:pPr marL="0" indent="0" algn="ctr">
              <a:buNone/>
              <a:defRPr/>
            </a:pPr>
            <a:r>
              <a:rPr lang="en-GB" sz="1800" dirty="0">
                <a:solidFill>
                  <a:srgbClr val="00B050"/>
                </a:solidFill>
                <a:latin typeface="XCCW Joined 14a" panose="03050602040000000000" pitchFamily="66" charset="0"/>
              </a:rPr>
              <a:t>Children will also bring home lists of spellings to practise at home on a weekly basis.</a:t>
            </a:r>
          </a:p>
          <a:p>
            <a:pPr marL="0" indent="0" algn="ctr">
              <a:buNone/>
              <a:defRPr/>
            </a:pPr>
            <a:endParaRPr lang="en-GB" dirty="0">
              <a:solidFill>
                <a:srgbClr val="00B050"/>
              </a:solidFill>
              <a:latin typeface="XCCW Joined 14a" panose="03050602040000000000" pitchFamily="66" charset="0"/>
            </a:endParaRPr>
          </a:p>
          <a:p>
            <a:pPr marL="0" indent="0" algn="ctr">
              <a:buNone/>
              <a:defRPr/>
            </a:pPr>
            <a:r>
              <a:rPr lang="en-GB" sz="1800" dirty="0">
                <a:solidFill>
                  <a:srgbClr val="00B050"/>
                </a:solidFill>
                <a:latin typeface="XCCW Joined 14a" panose="03050602040000000000" pitchFamily="66" charset="0"/>
              </a:rPr>
              <a:t>Homework will be given out on a Friday and </a:t>
            </a:r>
          </a:p>
          <a:p>
            <a:pPr marL="0" indent="0" algn="ctr">
              <a:buNone/>
              <a:defRPr/>
            </a:pPr>
            <a:r>
              <a:rPr lang="en-GB" sz="1800" dirty="0">
                <a:solidFill>
                  <a:srgbClr val="00B050"/>
                </a:solidFill>
                <a:latin typeface="XCCW Joined 14a" panose="03050602040000000000" pitchFamily="66" charset="0"/>
              </a:rPr>
              <a:t>will be due back the following </a:t>
            </a:r>
            <a:r>
              <a:rPr lang="en-GB" dirty="0">
                <a:solidFill>
                  <a:srgbClr val="00B050"/>
                </a:solidFill>
                <a:latin typeface="XCCW Joined 14a" panose="03050602040000000000" pitchFamily="66" charset="0"/>
              </a:rPr>
              <a:t>Wednesday</a:t>
            </a:r>
            <a:r>
              <a:rPr lang="en-GB" sz="1800" dirty="0">
                <a:solidFill>
                  <a:srgbClr val="00B050"/>
                </a:solidFill>
                <a:latin typeface="XCCW Joined 14a" panose="03050602040000000000" pitchFamily="66" charset="0"/>
              </a:rPr>
              <a:t>.</a:t>
            </a:r>
            <a:endParaRPr lang="en-GB" dirty="0">
              <a:solidFill>
                <a:srgbClr val="00B050"/>
              </a:solidFill>
              <a:latin typeface="XCCW Joined 14a" panose="03050602040000000000" pitchFamily="66" charset="0"/>
            </a:endParaRPr>
          </a:p>
          <a:p>
            <a:pPr marL="0" indent="0" algn="ctr">
              <a:buNone/>
              <a:defRPr/>
            </a:pPr>
            <a:endParaRPr lang="en-GB" sz="1800" dirty="0">
              <a:solidFill>
                <a:srgbClr val="00B050"/>
              </a:solidFill>
              <a:latin typeface="XCCW Joined 14a" panose="03050602040000000000" pitchFamily="66" charset="0"/>
            </a:endParaRPr>
          </a:p>
        </p:txBody>
      </p:sp>
    </p:spTree>
    <p:extLst>
      <p:ext uri="{BB962C8B-B14F-4D97-AF65-F5344CB8AC3E}">
        <p14:creationId xmlns:p14="http://schemas.microsoft.com/office/powerpoint/2010/main" val="407054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17" y="332509"/>
            <a:ext cx="6347713" cy="1320800"/>
          </a:xfrm>
        </p:spPr>
        <p:txBody>
          <a:bodyPr>
            <a:normAutofit/>
          </a:bodyPr>
          <a:lstStyle/>
          <a:p>
            <a:r>
              <a:rPr lang="en-GB" dirty="0">
                <a:solidFill>
                  <a:srgbClr val="00B050"/>
                </a:solidFill>
                <a:latin typeface="XCCW Joined 14a" panose="03050602040000000000" pitchFamily="66" charset="0"/>
              </a:rPr>
              <a:t>Reading Records</a:t>
            </a:r>
          </a:p>
        </p:txBody>
      </p:sp>
      <p:sp>
        <p:nvSpPr>
          <p:cNvPr id="3" name="Content Placeholder 2"/>
          <p:cNvSpPr>
            <a:spLocks noGrp="1"/>
          </p:cNvSpPr>
          <p:nvPr>
            <p:ph idx="1"/>
          </p:nvPr>
        </p:nvSpPr>
        <p:spPr>
          <a:xfrm>
            <a:off x="207817" y="1312701"/>
            <a:ext cx="6636328" cy="5212789"/>
          </a:xfrm>
        </p:spPr>
        <p:txBody>
          <a:bodyPr>
            <a:noAutofit/>
          </a:bodyPr>
          <a:lstStyle/>
          <a:p>
            <a:pPr algn="ctr"/>
            <a:r>
              <a:rPr lang="en-GB" sz="1800" dirty="0">
                <a:solidFill>
                  <a:srgbClr val="00B050"/>
                </a:solidFill>
                <a:latin typeface="XCCW Joined 14a" panose="03050602040000000000" pitchFamily="66" charset="0"/>
              </a:rPr>
              <a:t>All children have a reading record and reading book which is linked to their reading ability. Reading books are changed by the children in Year 6. Books should only be changed once the book has been read and detailed comments have been made. </a:t>
            </a:r>
          </a:p>
          <a:p>
            <a:pPr algn="ctr"/>
            <a:r>
              <a:rPr lang="en-GB" sz="1800" dirty="0">
                <a:solidFill>
                  <a:srgbClr val="00B050"/>
                </a:solidFill>
                <a:latin typeface="XCCW Joined 14a" panose="03050602040000000000" pitchFamily="66" charset="0"/>
              </a:rPr>
              <a:t>Parent comments are not required in books </a:t>
            </a:r>
            <a:r>
              <a:rPr lang="en-GB" dirty="0">
                <a:solidFill>
                  <a:srgbClr val="00B050"/>
                </a:solidFill>
                <a:latin typeface="XCCW Joined 14a" panose="03050602040000000000" pitchFamily="66" charset="0"/>
              </a:rPr>
              <a:t>in Year 6</a:t>
            </a:r>
            <a:r>
              <a:rPr lang="en-GB" sz="1800" dirty="0">
                <a:solidFill>
                  <a:srgbClr val="00B050"/>
                </a:solidFill>
                <a:latin typeface="XCCW Joined 14a" panose="03050602040000000000" pitchFamily="66" charset="0"/>
              </a:rPr>
              <a:t>. However, if you would like to make a comment at any point, please feel free. </a:t>
            </a:r>
          </a:p>
          <a:p>
            <a:pPr algn="ctr"/>
            <a:r>
              <a:rPr lang="en-GB" sz="1800" dirty="0">
                <a:solidFill>
                  <a:srgbClr val="00B050"/>
                </a:solidFill>
                <a:latin typeface="XCCW Joined 14a" panose="03050602040000000000" pitchFamily="66" charset="0"/>
              </a:rPr>
              <a:t>Children are expected to write three detailed comments about their reading on a weekly basis and reading records will be checked weekly by Miss Unsworth. Childre</a:t>
            </a:r>
            <a:r>
              <a:rPr lang="en-GB" dirty="0">
                <a:solidFill>
                  <a:srgbClr val="00B050"/>
                </a:solidFill>
                <a:latin typeface="XCCW Joined 14a" panose="03050602040000000000" pitchFamily="66" charset="0"/>
              </a:rPr>
              <a:t>n will also be expected to complete the creative writing activity each week.</a:t>
            </a:r>
            <a:endParaRPr lang="en-GB" sz="1800" dirty="0">
              <a:solidFill>
                <a:srgbClr val="00B050"/>
              </a:solidFill>
              <a:latin typeface="XCCW Joined 14a" panose="03050602040000000000" pitchFamily="66" charset="0"/>
            </a:endParaRPr>
          </a:p>
        </p:txBody>
      </p:sp>
    </p:spTree>
    <p:extLst>
      <p:ext uri="{BB962C8B-B14F-4D97-AF65-F5344CB8AC3E}">
        <p14:creationId xmlns:p14="http://schemas.microsoft.com/office/powerpoint/2010/main" val="59214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17" y="235527"/>
            <a:ext cx="6347713" cy="1320800"/>
          </a:xfrm>
        </p:spPr>
        <p:txBody>
          <a:bodyPr/>
          <a:lstStyle/>
          <a:p>
            <a:r>
              <a:rPr lang="en-GB" dirty="0">
                <a:solidFill>
                  <a:srgbClr val="00B050"/>
                </a:solidFill>
                <a:latin typeface="XCCW Joined 14a" panose="03050602040000000000" pitchFamily="66" charset="0"/>
              </a:rPr>
              <a:t>PE</a:t>
            </a:r>
          </a:p>
        </p:txBody>
      </p:sp>
      <p:sp>
        <p:nvSpPr>
          <p:cNvPr id="3" name="Content Placeholder 2"/>
          <p:cNvSpPr>
            <a:spLocks noGrp="1"/>
          </p:cNvSpPr>
          <p:nvPr>
            <p:ph idx="1"/>
          </p:nvPr>
        </p:nvSpPr>
        <p:spPr>
          <a:xfrm>
            <a:off x="0" y="1270000"/>
            <a:ext cx="7625002" cy="4912249"/>
          </a:xfrm>
        </p:spPr>
        <p:txBody>
          <a:bodyPr vert="horz" lIns="91440" tIns="45720" rIns="91440" bIns="45720" rtlCol="0" anchor="t">
            <a:normAutofit/>
          </a:bodyPr>
          <a:lstStyle/>
          <a:p>
            <a:pPr marL="0" indent="0" algn="ctr">
              <a:buNone/>
            </a:pPr>
            <a:r>
              <a:rPr lang="en-GB" sz="1900" dirty="0">
                <a:solidFill>
                  <a:srgbClr val="00B050"/>
                </a:solidFill>
                <a:latin typeface="XCCW Joined 14a"/>
              </a:rPr>
              <a:t>PE lessons will take place on a Wednesday afternoon and a Thursday afternoon – please ensure children come to school in full PE kit on these days.</a:t>
            </a:r>
            <a:endParaRPr lang="en-GB" sz="1900" dirty="0">
              <a:solidFill>
                <a:srgbClr val="00B050"/>
              </a:solidFill>
              <a:latin typeface="XCCW Joined 14a" panose="03050602040000000000" pitchFamily="66" charset="0"/>
            </a:endParaRPr>
          </a:p>
          <a:p>
            <a:pPr marL="0" indent="0" algn="ctr">
              <a:buNone/>
            </a:pPr>
            <a:endParaRPr lang="en-GB" sz="1900" dirty="0">
              <a:solidFill>
                <a:srgbClr val="00B050"/>
              </a:solidFill>
              <a:latin typeface="XCCW Joined 14a"/>
            </a:endParaRPr>
          </a:p>
          <a:p>
            <a:pPr marL="0" indent="0" algn="ctr">
              <a:buNone/>
            </a:pPr>
            <a:r>
              <a:rPr lang="en-GB" sz="1900" dirty="0">
                <a:solidFill>
                  <a:srgbClr val="00B050"/>
                </a:solidFill>
                <a:latin typeface="XCCW Joined 14a" panose="03050602040000000000" pitchFamily="66" charset="0"/>
              </a:rPr>
              <a:t>PE kit is black shorts, white t-shirts and black hoodie/zipped jacket. </a:t>
            </a:r>
          </a:p>
          <a:p>
            <a:pPr marL="0" indent="0" algn="ctr">
              <a:buNone/>
            </a:pPr>
            <a:r>
              <a:rPr lang="en-GB" sz="1900" dirty="0">
                <a:solidFill>
                  <a:srgbClr val="00B050"/>
                </a:solidFill>
                <a:latin typeface="XCCW Joined 14a" panose="03050602040000000000" pitchFamily="66" charset="0"/>
              </a:rPr>
              <a:t>Outside kit can be worn when it is colder weather – plain black joggers. </a:t>
            </a:r>
          </a:p>
          <a:p>
            <a:pPr marL="0" indent="0" algn="ctr">
              <a:buNone/>
            </a:pPr>
            <a:r>
              <a:rPr lang="en-GB" sz="1900" dirty="0">
                <a:solidFill>
                  <a:srgbClr val="FF0000"/>
                </a:solidFill>
                <a:latin typeface="XCCW Joined 14a"/>
              </a:rPr>
              <a:t>Please ensure all kit is labelled as we have a huge amount of lost property every half term. </a:t>
            </a:r>
          </a:p>
        </p:txBody>
      </p:sp>
    </p:spTree>
    <p:extLst>
      <p:ext uri="{BB962C8B-B14F-4D97-AF65-F5344CB8AC3E}">
        <p14:creationId xmlns:p14="http://schemas.microsoft.com/office/powerpoint/2010/main" val="2528769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B050"/>
                </a:solidFill>
                <a:latin typeface="XCCW Joined 14a"/>
              </a:rPr>
              <a:t>Behaviour</a:t>
            </a:r>
            <a:endParaRPr lang="en-GB" dirty="0">
              <a:solidFill>
                <a:srgbClr val="00B050"/>
              </a:solidFill>
              <a:latin typeface="XCCW Joined 14a" panose="03050602040000000000" pitchFamily="66" charset="0"/>
            </a:endParaRPr>
          </a:p>
        </p:txBody>
      </p:sp>
      <p:sp>
        <p:nvSpPr>
          <p:cNvPr id="3" name="Content Placeholder 2"/>
          <p:cNvSpPr>
            <a:spLocks noGrp="1"/>
          </p:cNvSpPr>
          <p:nvPr>
            <p:ph idx="1"/>
          </p:nvPr>
        </p:nvSpPr>
        <p:spPr>
          <a:xfrm>
            <a:off x="103690" y="1844824"/>
            <a:ext cx="3801616" cy="5938664"/>
          </a:xfrm>
        </p:spPr>
        <p:txBody>
          <a:bodyPr vert="horz" lIns="91440" tIns="45720" rIns="91440" bIns="45720" rtlCol="0" anchor="t">
            <a:normAutofit/>
          </a:bodyPr>
          <a:lstStyle/>
          <a:p>
            <a:pPr marL="0" indent="0" algn="ctr">
              <a:buNone/>
            </a:pPr>
            <a:r>
              <a:rPr lang="en-GB" sz="1800" dirty="0">
                <a:solidFill>
                  <a:srgbClr val="00B050"/>
                </a:solidFill>
                <a:latin typeface="XCCW Joined 14a"/>
                <a:ea typeface="+mn-lt"/>
                <a:cs typeface="+mn-lt"/>
              </a:rPr>
              <a:t>At Manor Road, children follow three simple expectations: </a:t>
            </a:r>
            <a:endParaRPr lang="en-US" sz="1800" dirty="0">
              <a:solidFill>
                <a:srgbClr val="073E87"/>
              </a:solidFill>
              <a:latin typeface="XCCW Joined 14a"/>
              <a:ea typeface="+mn-lt"/>
              <a:cs typeface="+mn-lt"/>
            </a:endParaRPr>
          </a:p>
          <a:p>
            <a:pPr marL="0" indent="0" algn="ctr">
              <a:buNone/>
            </a:pPr>
            <a:endParaRPr lang="en-GB" sz="1800" dirty="0">
              <a:solidFill>
                <a:srgbClr val="00B050"/>
              </a:solidFill>
              <a:latin typeface="XCCW Joined 14a"/>
              <a:ea typeface="+mn-lt"/>
              <a:cs typeface="+mn-lt"/>
            </a:endParaRPr>
          </a:p>
          <a:p>
            <a:pPr marL="0" indent="0" algn="ctr">
              <a:buNone/>
            </a:pPr>
            <a:r>
              <a:rPr lang="en-GB" b="1" dirty="0">
                <a:solidFill>
                  <a:srgbClr val="00B050"/>
                </a:solidFill>
                <a:latin typeface="XCCW Joined 14a"/>
                <a:ea typeface="+mn-lt"/>
                <a:cs typeface="+mn-lt"/>
              </a:rPr>
              <a:t>Ready Respectful Safe </a:t>
            </a:r>
            <a:endParaRPr lang="en-US" b="1" dirty="0">
              <a:solidFill>
                <a:srgbClr val="073E87"/>
              </a:solidFill>
              <a:latin typeface="XCCW Joined 14a"/>
              <a:ea typeface="+mn-lt"/>
              <a:cs typeface="+mn-lt"/>
            </a:endParaRPr>
          </a:p>
          <a:p>
            <a:pPr marL="0" indent="0" algn="ctr">
              <a:buNone/>
            </a:pPr>
            <a:endParaRPr lang="en-GB" sz="1800" dirty="0">
              <a:solidFill>
                <a:srgbClr val="00B050"/>
              </a:solidFill>
              <a:latin typeface="XCCW Joined 14a"/>
              <a:ea typeface="+mn-lt"/>
              <a:cs typeface="+mn-lt"/>
            </a:endParaRPr>
          </a:p>
          <a:p>
            <a:pPr marL="0" indent="0" algn="ctr">
              <a:buNone/>
            </a:pPr>
            <a:endParaRPr lang="en-GB" sz="1800" dirty="0">
              <a:solidFill>
                <a:srgbClr val="00B050"/>
              </a:solidFill>
              <a:latin typeface="XCCW Joined 14a"/>
              <a:ea typeface="+mn-lt"/>
              <a:cs typeface="+mn-lt"/>
            </a:endParaRPr>
          </a:p>
          <a:p>
            <a:pPr marL="0" indent="0" algn="ctr">
              <a:buNone/>
            </a:pPr>
            <a:r>
              <a:rPr lang="en-GB" sz="1800" dirty="0">
                <a:solidFill>
                  <a:srgbClr val="00B050"/>
                </a:solidFill>
                <a:latin typeface="XCCW Joined 14a"/>
                <a:ea typeface="+mn-lt"/>
                <a:cs typeface="+mn-lt"/>
              </a:rPr>
              <a:t>The school expectations are discussed with children regularly in class, and are displayed in every classroom and across the school.</a:t>
            </a:r>
            <a:endParaRPr lang="en-US" sz="1800" dirty="0">
              <a:latin typeface="XCCW Joined 14a"/>
            </a:endParaRPr>
          </a:p>
        </p:txBody>
      </p:sp>
      <p:sp>
        <p:nvSpPr>
          <p:cNvPr id="6" name="TextBox 5">
            <a:extLst>
              <a:ext uri="{FF2B5EF4-FFF2-40B4-BE49-F238E27FC236}">
                <a16:creationId xmlns:a16="http://schemas.microsoft.com/office/drawing/2014/main" id="{8625C327-1299-C58A-AA83-9F1CC11BE791}"/>
              </a:ext>
            </a:extLst>
          </p:cNvPr>
          <p:cNvSpPr txBox="1"/>
          <p:nvPr/>
        </p:nvSpPr>
        <p:spPr>
          <a:xfrm>
            <a:off x="4144296" y="1859339"/>
            <a:ext cx="3318925" cy="3693319"/>
          </a:xfrm>
          <a:prstGeom prst="rect">
            <a:avLst/>
          </a:prstGeom>
          <a:noFill/>
        </p:spPr>
        <p:txBody>
          <a:bodyPr wrap="square">
            <a:spAutoFit/>
          </a:bodyPr>
          <a:lstStyle/>
          <a:p>
            <a:r>
              <a:rPr lang="en-GB" dirty="0">
                <a:solidFill>
                  <a:srgbClr val="00B050"/>
                </a:solidFill>
                <a:latin typeface="XCCW Joined 14a" panose="03050602040000000000" pitchFamily="66" charset="0"/>
              </a:rPr>
              <a:t>In class, we have a weekly focus linked to our school values and children demonstrating that behaviour focus will have their name added to the recognition board. Each week, there is a Headteacher’s Award which is celebrated in the Friday assembly. </a:t>
            </a:r>
          </a:p>
        </p:txBody>
      </p:sp>
    </p:spTree>
    <p:extLst>
      <p:ext uri="{BB962C8B-B14F-4D97-AF65-F5344CB8AC3E}">
        <p14:creationId xmlns:p14="http://schemas.microsoft.com/office/powerpoint/2010/main" val="228369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000" dirty="0">
                <a:solidFill>
                  <a:srgbClr val="00B050"/>
                </a:solidFill>
                <a:latin typeface="XCCW Joined 14a" panose="03050602040000000000" pitchFamily="66" charset="0"/>
              </a:rPr>
              <a:t>Home School Agreement </a:t>
            </a:r>
          </a:p>
        </p:txBody>
      </p:sp>
      <p:sp>
        <p:nvSpPr>
          <p:cNvPr id="2" name="Content Placeholder 1"/>
          <p:cNvSpPr>
            <a:spLocks noGrp="1"/>
          </p:cNvSpPr>
          <p:nvPr>
            <p:ph idx="1"/>
          </p:nvPr>
        </p:nvSpPr>
        <p:spPr>
          <a:xfrm>
            <a:off x="332509" y="2355272"/>
            <a:ext cx="7010400" cy="4294909"/>
          </a:xfrm>
        </p:spPr>
        <p:txBody>
          <a:bodyPr vert="horz" lIns="91440" tIns="45720" rIns="91440" bIns="45720" rtlCol="0" anchor="t">
            <a:normAutofit/>
          </a:bodyPr>
          <a:lstStyle/>
          <a:p>
            <a:r>
              <a:rPr lang="en-GB" sz="2000" dirty="0">
                <a:solidFill>
                  <a:srgbClr val="00B050"/>
                </a:solidFill>
                <a:latin typeface="XCCW Joined 14a"/>
              </a:rPr>
              <a:t>At Manor Road, we value our partnership with you as parents; one element of this is our Home-School Agreement. </a:t>
            </a:r>
          </a:p>
          <a:p>
            <a:r>
              <a:rPr lang="en-GB" sz="2000" dirty="0">
                <a:solidFill>
                  <a:srgbClr val="00B050"/>
                </a:solidFill>
                <a:latin typeface="XCCW Joined 14a"/>
              </a:rPr>
              <a:t>All schools have these and we revisit and distribute ours each year. The Home-School Agreement will be sent out as a form on Parent Mail. </a:t>
            </a:r>
          </a:p>
          <a:p>
            <a:r>
              <a:rPr lang="en-GB" sz="2000" dirty="0">
                <a:solidFill>
                  <a:srgbClr val="00B050"/>
                </a:solidFill>
                <a:latin typeface="XCCW Joined 14a"/>
              </a:rPr>
              <a:t>Please discuss it with children, then complete the agreement section before submitting the form. This form should be submitted online. (See Mrs Conway) </a:t>
            </a:r>
          </a:p>
        </p:txBody>
      </p:sp>
    </p:spTree>
    <p:extLst>
      <p:ext uri="{BB962C8B-B14F-4D97-AF65-F5344CB8AC3E}">
        <p14:creationId xmlns:p14="http://schemas.microsoft.com/office/powerpoint/2010/main" val="998623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a:solidFill>
                  <a:srgbClr val="00B050"/>
                </a:solidFill>
                <a:latin typeface="XCCW Joined 14a" panose="03050602040000000000" pitchFamily="66" charset="0"/>
              </a:rPr>
              <a:t>Newsletters and dates for your diary</a:t>
            </a:r>
          </a:p>
        </p:txBody>
      </p:sp>
      <p:sp>
        <p:nvSpPr>
          <p:cNvPr id="3" name="Content Placeholder 2"/>
          <p:cNvSpPr>
            <a:spLocks noGrp="1"/>
          </p:cNvSpPr>
          <p:nvPr>
            <p:ph idx="1"/>
          </p:nvPr>
        </p:nvSpPr>
        <p:spPr>
          <a:xfrm>
            <a:off x="251520" y="1995320"/>
            <a:ext cx="6840760" cy="4425355"/>
          </a:xfrm>
        </p:spPr>
        <p:txBody>
          <a:bodyPr vert="horz" lIns="91440" tIns="45720" rIns="91440" bIns="45720" rtlCol="0" anchor="t">
            <a:normAutofit/>
          </a:bodyPr>
          <a:lstStyle/>
          <a:p>
            <a:pPr marL="0" indent="0" algn="ctr">
              <a:buNone/>
            </a:pPr>
            <a:r>
              <a:rPr lang="en-GB" sz="1800" dirty="0">
                <a:solidFill>
                  <a:srgbClr val="00B050"/>
                </a:solidFill>
                <a:latin typeface="XCCW Joined 14a"/>
              </a:rPr>
              <a:t>School’s website </a:t>
            </a:r>
            <a:r>
              <a:rPr lang="en-GB" sz="1800" dirty="0">
                <a:solidFill>
                  <a:srgbClr val="00B050"/>
                </a:solidFill>
                <a:latin typeface="XCCW Joined 14a"/>
                <a:hlinkClick r:id="rId2"/>
              </a:rPr>
              <a:t>http://www.manor-road.lancsngfl.ac.uk/</a:t>
            </a:r>
            <a:r>
              <a:rPr lang="en-GB" sz="1800" dirty="0">
                <a:solidFill>
                  <a:srgbClr val="00B050"/>
                </a:solidFill>
                <a:latin typeface="XCCW Joined 14a"/>
              </a:rPr>
              <a:t> Keep an eye on dates and </a:t>
            </a:r>
          </a:p>
          <a:p>
            <a:pPr marL="0" indent="0" algn="ctr">
              <a:buNone/>
            </a:pPr>
            <a:endParaRPr lang="en-GB" sz="1800">
              <a:solidFill>
                <a:srgbClr val="00B050"/>
              </a:solidFill>
              <a:latin typeface="XCCW Joined 14a" panose="03050602040000000000" pitchFamily="66" charset="0"/>
            </a:endParaRPr>
          </a:p>
          <a:p>
            <a:pPr marL="0" indent="0" algn="ctr">
              <a:buNone/>
            </a:pPr>
            <a:endParaRPr lang="en-GB" sz="1800">
              <a:solidFill>
                <a:srgbClr val="00B050"/>
              </a:solidFill>
              <a:latin typeface="XCCW Joined 14a" panose="03050602040000000000" pitchFamily="66" charset="0"/>
            </a:endParaRPr>
          </a:p>
          <a:p>
            <a:pPr marL="0" indent="0" algn="ctr">
              <a:buNone/>
            </a:pPr>
            <a:endParaRPr lang="en-GB" sz="1800">
              <a:solidFill>
                <a:srgbClr val="00B050"/>
              </a:solidFill>
              <a:latin typeface="XCCW Joined 14a" panose="03050602040000000000" pitchFamily="66" charset="0"/>
            </a:endParaRPr>
          </a:p>
          <a:p>
            <a:pPr marL="0" indent="0" algn="ctr">
              <a:buNone/>
            </a:pPr>
            <a:r>
              <a:rPr lang="en-GB" sz="1800" dirty="0">
                <a:solidFill>
                  <a:srgbClr val="00B050"/>
                </a:solidFill>
                <a:latin typeface="XCCW Joined 14a"/>
              </a:rPr>
              <a:t>Our newsletter is updated weekly and it provides you with lots of information and key dates to be aware of.  </a:t>
            </a:r>
          </a:p>
          <a:p>
            <a:pPr marL="0" indent="0" algn="ctr">
              <a:buNone/>
            </a:pPr>
            <a:endParaRPr lang="en-GB" sz="1800">
              <a:solidFill>
                <a:srgbClr val="00B050"/>
              </a:solidFill>
              <a:latin typeface="XCCW Joined 14a" panose="03050602040000000000" pitchFamily="66" charset="0"/>
            </a:endParaRPr>
          </a:p>
          <a:p>
            <a:pPr marL="0" indent="0" algn="ctr">
              <a:buNone/>
            </a:pPr>
            <a:r>
              <a:rPr lang="en-GB" sz="1800" dirty="0">
                <a:solidFill>
                  <a:srgbClr val="00B050"/>
                </a:solidFill>
                <a:latin typeface="XCCW Joined 14a"/>
              </a:rPr>
              <a:t>Please also use the website to view our class page. </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895612"/>
            <a:ext cx="6455020" cy="94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903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934"/>
            <a:ext cx="8229600" cy="1143000"/>
          </a:xfrm>
        </p:spPr>
        <p:txBody>
          <a:bodyPr>
            <a:normAutofit/>
          </a:bodyPr>
          <a:lstStyle/>
          <a:p>
            <a:r>
              <a:rPr lang="en-GB" b="1" dirty="0">
                <a:solidFill>
                  <a:srgbClr val="00B050"/>
                </a:solidFill>
                <a:latin typeface="XCCW Joined 14a" panose="03050602040000000000" pitchFamily="66" charset="0"/>
              </a:rPr>
              <a:t>Mobile Phones</a:t>
            </a:r>
          </a:p>
        </p:txBody>
      </p:sp>
      <p:sp>
        <p:nvSpPr>
          <p:cNvPr id="3" name="Content Placeholder 2"/>
          <p:cNvSpPr>
            <a:spLocks noGrp="1"/>
          </p:cNvSpPr>
          <p:nvPr>
            <p:ph idx="1"/>
          </p:nvPr>
        </p:nvSpPr>
        <p:spPr>
          <a:xfrm>
            <a:off x="0" y="1403648"/>
            <a:ext cx="7564582" cy="4525963"/>
          </a:xfrm>
        </p:spPr>
        <p:txBody>
          <a:bodyPr vert="horz" lIns="91440" tIns="45720" rIns="91440" bIns="45720" rtlCol="0" anchor="t">
            <a:noAutofit/>
          </a:bodyPr>
          <a:lstStyle/>
          <a:p>
            <a:pPr marL="0" lvl="0" indent="0" algn="ctr">
              <a:buNone/>
            </a:pPr>
            <a:r>
              <a:rPr lang="en-US" sz="1800" dirty="0">
                <a:solidFill>
                  <a:srgbClr val="00B050"/>
                </a:solidFill>
                <a:latin typeface="XCCW Joined 14a" panose="03050602040000000000" pitchFamily="66" charset="0"/>
              </a:rPr>
              <a:t>We understand that by Year 6, more children will be bringing phones to school.</a:t>
            </a:r>
          </a:p>
          <a:p>
            <a:pPr marL="0" lvl="0" indent="0" algn="ctr">
              <a:buNone/>
            </a:pPr>
            <a:endParaRPr lang="en-US" dirty="0">
              <a:solidFill>
                <a:srgbClr val="00B050"/>
              </a:solidFill>
              <a:latin typeface="XCCW Joined 14a" panose="03050602040000000000" pitchFamily="66" charset="0"/>
            </a:endParaRPr>
          </a:p>
          <a:p>
            <a:pPr marL="0" lvl="0" indent="0" algn="ctr">
              <a:buNone/>
            </a:pPr>
            <a:r>
              <a:rPr lang="en-US" sz="1800" dirty="0">
                <a:solidFill>
                  <a:srgbClr val="00B050"/>
                </a:solidFill>
                <a:latin typeface="XCCW Joined 14a" panose="03050602040000000000" pitchFamily="66" charset="0"/>
              </a:rPr>
              <a:t>If your child does want to bring a phone to school, you will need to complete the form on </a:t>
            </a:r>
            <a:r>
              <a:rPr lang="en-US" sz="1800" dirty="0" err="1">
                <a:solidFill>
                  <a:srgbClr val="00B050"/>
                </a:solidFill>
                <a:latin typeface="XCCW Joined 14a" panose="03050602040000000000" pitchFamily="66" charset="0"/>
              </a:rPr>
              <a:t>ParentMail</a:t>
            </a:r>
            <a:r>
              <a:rPr lang="en-US" sz="1800" dirty="0">
                <a:solidFill>
                  <a:srgbClr val="00B050"/>
                </a:solidFill>
                <a:latin typeface="XCCW Joined 14a" panose="03050602040000000000" pitchFamily="66" charset="0"/>
              </a:rPr>
              <a:t>. </a:t>
            </a:r>
            <a:r>
              <a:rPr lang="en-US" sz="1800" dirty="0">
                <a:solidFill>
                  <a:srgbClr val="00B050"/>
                </a:solidFill>
                <a:highlight>
                  <a:srgbClr val="FFFF00"/>
                </a:highlight>
                <a:latin typeface="XCCW Joined 14a" panose="03050602040000000000" pitchFamily="66" charset="0"/>
              </a:rPr>
              <a:t>If you have already completed one, you will not need to do this again. </a:t>
            </a:r>
          </a:p>
          <a:p>
            <a:pPr marL="0" lvl="0" indent="0" algn="ctr">
              <a:buNone/>
            </a:pPr>
            <a:endParaRPr lang="en-US" dirty="0">
              <a:solidFill>
                <a:srgbClr val="00B050"/>
              </a:solidFill>
              <a:highlight>
                <a:srgbClr val="FFFF00"/>
              </a:highlight>
              <a:latin typeface="XCCW Joined 14a" panose="03050602040000000000" pitchFamily="66" charset="0"/>
            </a:endParaRPr>
          </a:p>
          <a:p>
            <a:pPr marL="0" lvl="0" indent="0" algn="ctr">
              <a:buNone/>
            </a:pPr>
            <a:r>
              <a:rPr lang="en-US" sz="1800" dirty="0">
                <a:solidFill>
                  <a:srgbClr val="00B050"/>
                </a:solidFill>
                <a:highlight>
                  <a:srgbClr val="FFFF00"/>
                </a:highlight>
                <a:latin typeface="XCCW Joined 14a" panose="03050602040000000000" pitchFamily="66" charset="0"/>
              </a:rPr>
              <a:t>All phones </a:t>
            </a:r>
            <a:r>
              <a:rPr lang="en-US" dirty="0">
                <a:solidFill>
                  <a:srgbClr val="00B050"/>
                </a:solidFill>
                <a:highlight>
                  <a:srgbClr val="FFFF00"/>
                </a:highlight>
                <a:latin typeface="XCCW Joined 14a" panose="03050602040000000000" pitchFamily="66" charset="0"/>
              </a:rPr>
              <a:t>should be switched off when children are on school grounds and placed in the box to be stored in the classroom cupboard for the day. Children should not be using their phones in school at any point. Children should keep phones switched off at the end of the day until they have left the school grounds.</a:t>
            </a:r>
            <a:endParaRPr lang="en-GB" sz="1800" dirty="0">
              <a:solidFill>
                <a:srgbClr val="00B050"/>
              </a:solidFill>
              <a:highlight>
                <a:srgbClr val="FFFF00"/>
              </a:highlight>
              <a:latin typeface="XCCW Joined 14a" panose="03050602040000000000" pitchFamily="66" charset="0"/>
            </a:endParaRPr>
          </a:p>
        </p:txBody>
      </p:sp>
    </p:spTree>
    <p:extLst>
      <p:ext uri="{BB962C8B-B14F-4D97-AF65-F5344CB8AC3E}">
        <p14:creationId xmlns:p14="http://schemas.microsoft.com/office/powerpoint/2010/main" val="980478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dirty="0">
                <a:solidFill>
                  <a:srgbClr val="00B050"/>
                </a:solidFill>
                <a:latin typeface="XCCW Joined 14a" panose="03050602040000000000" pitchFamily="66" charset="0"/>
              </a:rPr>
              <a:t>Year 6 </a:t>
            </a:r>
            <a:r>
              <a:rPr lang="en-GB" dirty="0" err="1">
                <a:solidFill>
                  <a:srgbClr val="00B050"/>
                </a:solidFill>
                <a:latin typeface="XCCW Joined 14a" panose="03050602040000000000" pitchFamily="66" charset="0"/>
              </a:rPr>
              <a:t>Sats</a:t>
            </a:r>
            <a:r>
              <a:rPr lang="en-GB" dirty="0">
                <a:solidFill>
                  <a:srgbClr val="00B050"/>
                </a:solidFill>
                <a:latin typeface="XCCW Joined 14a" panose="03050602040000000000" pitchFamily="66" charset="0"/>
              </a:rPr>
              <a:t>!</a:t>
            </a:r>
          </a:p>
        </p:txBody>
      </p:sp>
      <p:sp>
        <p:nvSpPr>
          <p:cNvPr id="2" name="Content Placeholder 1"/>
          <p:cNvSpPr>
            <a:spLocks noGrp="1"/>
          </p:cNvSpPr>
          <p:nvPr>
            <p:ph idx="1"/>
          </p:nvPr>
        </p:nvSpPr>
        <p:spPr>
          <a:xfrm>
            <a:off x="290944" y="1269999"/>
            <a:ext cx="6982692" cy="5421745"/>
          </a:xfrm>
        </p:spPr>
        <p:txBody>
          <a:bodyPr vert="horz" lIns="91440" tIns="45720" rIns="91440" bIns="45720" rtlCol="0" anchor="t">
            <a:normAutofit fontScale="77500" lnSpcReduction="20000"/>
          </a:bodyPr>
          <a:lstStyle/>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Year 6 Sats week will be held the week beginning Monday 10</a:t>
            </a:r>
            <a:r>
              <a:rPr lang="en-GB" sz="2300" baseline="30000" dirty="0">
                <a:solidFill>
                  <a:srgbClr val="00B050"/>
                </a:solidFill>
                <a:effectLst>
                  <a:outerShdw blurRad="38100" dist="38100" dir="2700000" algn="tl">
                    <a:srgbClr val="FFFFFF"/>
                  </a:outerShdw>
                </a:effectLst>
                <a:latin typeface="XCCW Joined 14a"/>
                <a:sym typeface="Wingdings" pitchFamily="2" charset="2"/>
              </a:rPr>
              <a:t>th</a:t>
            </a:r>
            <a:r>
              <a:rPr lang="en-GB" sz="2300" dirty="0">
                <a:solidFill>
                  <a:srgbClr val="00B050"/>
                </a:solidFill>
                <a:effectLst>
                  <a:outerShdw blurRad="38100" dist="38100" dir="2700000" algn="tl">
                    <a:srgbClr val="FFFFFF"/>
                  </a:outerShdw>
                </a:effectLst>
                <a:latin typeface="XCCW Joined 14a"/>
                <a:sym typeface="Wingdings" pitchFamily="2" charset="2"/>
              </a:rPr>
              <a:t> May.</a:t>
            </a:r>
          </a:p>
          <a:p>
            <a:pPr marL="0" indent="0" algn="ctr">
              <a:buNone/>
              <a:defRPr/>
            </a:pPr>
            <a:endParaRPr lang="en-GB" sz="2300" dirty="0">
              <a:solidFill>
                <a:srgbClr val="00B050"/>
              </a:solidFill>
              <a:effectLst>
                <a:outerShdw blurRad="38100" dist="38100" dir="2700000" algn="tl">
                  <a:srgbClr val="FFFFFF"/>
                </a:outerShdw>
              </a:effectLst>
              <a:latin typeface="XCCW Joined 14a"/>
              <a:sym typeface="Wingdings" pitchFamily="2" charset="2"/>
            </a:endParaRPr>
          </a:p>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There will be a </a:t>
            </a:r>
            <a:r>
              <a:rPr lang="en-GB" sz="2300" dirty="0" err="1">
                <a:solidFill>
                  <a:srgbClr val="00B050"/>
                </a:solidFill>
                <a:effectLst>
                  <a:outerShdw blurRad="38100" dist="38100" dir="2700000" algn="tl">
                    <a:srgbClr val="FFFFFF"/>
                  </a:outerShdw>
                </a:effectLst>
                <a:latin typeface="XCCW Joined 14a"/>
                <a:sym typeface="Wingdings" pitchFamily="2" charset="2"/>
              </a:rPr>
              <a:t>Sats</a:t>
            </a:r>
            <a:r>
              <a:rPr lang="en-GB" sz="2300" dirty="0">
                <a:solidFill>
                  <a:srgbClr val="00B050"/>
                </a:solidFill>
                <a:effectLst>
                  <a:outerShdw blurRad="38100" dist="38100" dir="2700000" algn="tl">
                    <a:srgbClr val="FFFFFF"/>
                  </a:outerShdw>
                </a:effectLst>
                <a:latin typeface="XCCW Joined 14a"/>
                <a:sym typeface="Wingdings" pitchFamily="2" charset="2"/>
              </a:rPr>
              <a:t> meeting held closer to the time outlining the expectations of the tests and the timetable for the week.</a:t>
            </a:r>
          </a:p>
          <a:p>
            <a:pPr marL="0" indent="0" algn="ctr">
              <a:buNone/>
              <a:defRPr/>
            </a:pPr>
            <a:endParaRPr lang="en-GB" sz="2300" dirty="0">
              <a:solidFill>
                <a:srgbClr val="00B050"/>
              </a:solidFill>
              <a:effectLst>
                <a:outerShdw blurRad="38100" dist="38100" dir="2700000" algn="tl">
                  <a:srgbClr val="FFFFFF"/>
                </a:outerShdw>
              </a:effectLst>
              <a:latin typeface="XCCW Joined 14a"/>
              <a:sym typeface="Wingdings" pitchFamily="2" charset="2"/>
            </a:endParaRPr>
          </a:p>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The children will be well prepared for these tests by the time they arrive. We will be using past </a:t>
            </a:r>
            <a:r>
              <a:rPr lang="en-GB" sz="2300" dirty="0" err="1">
                <a:solidFill>
                  <a:srgbClr val="00B050"/>
                </a:solidFill>
                <a:effectLst>
                  <a:outerShdw blurRad="38100" dist="38100" dir="2700000" algn="tl">
                    <a:srgbClr val="FFFFFF"/>
                  </a:outerShdw>
                </a:effectLst>
                <a:latin typeface="XCCW Joined 14a"/>
                <a:sym typeface="Wingdings" pitchFamily="2" charset="2"/>
              </a:rPr>
              <a:t>Sats</a:t>
            </a:r>
            <a:r>
              <a:rPr lang="en-GB" sz="2300" dirty="0">
                <a:solidFill>
                  <a:srgbClr val="00B050"/>
                </a:solidFill>
                <a:effectLst>
                  <a:outerShdw blurRad="38100" dist="38100" dir="2700000" algn="tl">
                    <a:srgbClr val="FFFFFF"/>
                  </a:outerShdw>
                </a:effectLst>
                <a:latin typeface="XCCW Joined 14a"/>
                <a:sym typeface="Wingdings" pitchFamily="2" charset="2"/>
              </a:rPr>
              <a:t> papers in class to practise so can I please ask that you do not use these at home with your children unless they are sent home by school.</a:t>
            </a:r>
          </a:p>
          <a:p>
            <a:pPr marL="0" indent="0" algn="ctr">
              <a:buNone/>
              <a:defRPr/>
            </a:pPr>
            <a:endParaRPr lang="en-GB" sz="2300" dirty="0">
              <a:solidFill>
                <a:srgbClr val="00B050"/>
              </a:solidFill>
              <a:effectLst>
                <a:outerShdw blurRad="38100" dist="38100" dir="2700000" algn="tl">
                  <a:srgbClr val="FFFFFF"/>
                </a:outerShdw>
              </a:effectLst>
              <a:latin typeface="XCCW Joined 14a"/>
              <a:sym typeface="Wingdings" pitchFamily="2" charset="2"/>
            </a:endParaRPr>
          </a:p>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Even though these tests are a statutory requirement and we want children to do their best, they do not define your children so please don’t worry about them. Your children are all amazing and we don’t need a test to tell you that!</a:t>
            </a:r>
            <a:endParaRPr lang="en-GB" sz="2300" dirty="0">
              <a:solidFill>
                <a:srgbClr val="00B050"/>
              </a:solidFill>
              <a:effectLst>
                <a:outerShdw blurRad="38100" dist="38100" dir="2700000" algn="tl">
                  <a:srgbClr val="FFFFFF"/>
                </a:outerShdw>
              </a:effectLst>
              <a:latin typeface="XCCW Joined 14a"/>
            </a:endParaRPr>
          </a:p>
          <a:p>
            <a:endParaRPr lang="en-GB" dirty="0"/>
          </a:p>
        </p:txBody>
      </p:sp>
    </p:spTree>
    <p:extLst>
      <p:ext uri="{BB962C8B-B14F-4D97-AF65-F5344CB8AC3E}">
        <p14:creationId xmlns:p14="http://schemas.microsoft.com/office/powerpoint/2010/main" val="644845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GB" dirty="0">
                <a:solidFill>
                  <a:srgbClr val="00B050"/>
                </a:solidFill>
                <a:latin typeface="XCCW Joined 14a" panose="03050602040000000000" pitchFamily="66" charset="0"/>
              </a:rPr>
              <a:t>Year 6 Residential</a:t>
            </a:r>
          </a:p>
        </p:txBody>
      </p:sp>
      <p:sp>
        <p:nvSpPr>
          <p:cNvPr id="2" name="Content Placeholder 1"/>
          <p:cNvSpPr>
            <a:spLocks noGrp="1"/>
          </p:cNvSpPr>
          <p:nvPr>
            <p:ph idx="1"/>
          </p:nvPr>
        </p:nvSpPr>
        <p:spPr>
          <a:xfrm>
            <a:off x="290944" y="1269999"/>
            <a:ext cx="6982692" cy="5421745"/>
          </a:xfrm>
        </p:spPr>
        <p:txBody>
          <a:bodyPr vert="horz" lIns="91440" tIns="45720" rIns="91440" bIns="45720" rtlCol="0" anchor="t">
            <a:normAutofit/>
          </a:bodyPr>
          <a:lstStyle/>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Every year, Year 6 visit </a:t>
            </a:r>
            <a:r>
              <a:rPr lang="en-GB" sz="2300" dirty="0" err="1">
                <a:solidFill>
                  <a:srgbClr val="00B050"/>
                </a:solidFill>
                <a:effectLst>
                  <a:outerShdw blurRad="38100" dist="38100" dir="2700000" algn="tl">
                    <a:srgbClr val="FFFFFF"/>
                  </a:outerShdw>
                </a:effectLst>
                <a:latin typeface="XCCW Joined 14a"/>
                <a:sym typeface="Wingdings" pitchFamily="2" charset="2"/>
              </a:rPr>
              <a:t>Robinwood</a:t>
            </a:r>
            <a:r>
              <a:rPr lang="en-GB" sz="2300" dirty="0">
                <a:solidFill>
                  <a:srgbClr val="00B050"/>
                </a:solidFill>
                <a:effectLst>
                  <a:outerShdw blurRad="38100" dist="38100" dir="2700000" algn="tl">
                    <a:srgbClr val="FFFFFF"/>
                  </a:outerShdw>
                </a:effectLst>
                <a:latin typeface="XCCW Joined 14a"/>
                <a:sym typeface="Wingdings" pitchFamily="2" charset="2"/>
              </a:rPr>
              <a:t> in Wrexham for their residential trip. </a:t>
            </a:r>
          </a:p>
          <a:p>
            <a:pPr marL="0" indent="0" algn="ctr">
              <a:buNone/>
              <a:defRPr/>
            </a:pPr>
            <a:r>
              <a:rPr lang="en-GB" sz="2300" dirty="0">
                <a:solidFill>
                  <a:srgbClr val="00B050"/>
                </a:solidFill>
                <a:effectLst>
                  <a:outerShdw blurRad="38100" dist="38100" dir="2700000" algn="tl">
                    <a:srgbClr val="FFFFFF"/>
                  </a:outerShdw>
                </a:effectLst>
                <a:latin typeface="XCCW Joined 14a"/>
                <a:sym typeface="Wingdings" pitchFamily="2" charset="2"/>
              </a:rPr>
              <a:t>This is a great opportunity for children to try out lots of different fun activities with their classmates and teachers in a more relaxed environment. The children always have a blast and we’d encourage as many children as possible to come.</a:t>
            </a:r>
          </a:p>
          <a:p>
            <a:pPr marL="0" indent="0" algn="ctr">
              <a:buNone/>
              <a:defRPr/>
            </a:pPr>
            <a:endParaRPr lang="en-GB" sz="2300" dirty="0">
              <a:solidFill>
                <a:srgbClr val="00B050"/>
              </a:solidFill>
              <a:effectLst>
                <a:outerShdw blurRad="38100" dist="38100" dir="2700000" algn="tl">
                  <a:srgbClr val="FFFFFF"/>
                </a:outerShdw>
              </a:effectLst>
              <a:latin typeface="XCCW Joined 14a"/>
              <a:sym typeface="Wingdings" pitchFamily="2" charset="2"/>
            </a:endParaRPr>
          </a:p>
          <a:p>
            <a:endParaRPr lang="en-GB" dirty="0"/>
          </a:p>
        </p:txBody>
      </p:sp>
    </p:spTree>
    <p:extLst>
      <p:ext uri="{BB962C8B-B14F-4D97-AF65-F5344CB8AC3E}">
        <p14:creationId xmlns:p14="http://schemas.microsoft.com/office/powerpoint/2010/main" val="1081557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solidFill>
                  <a:srgbClr val="00B050"/>
                </a:solidFill>
                <a:latin typeface="XCCW Joined 14a" panose="03050602040000000000" pitchFamily="66" charset="0"/>
              </a:rPr>
              <a:t>General Notices</a:t>
            </a:r>
          </a:p>
        </p:txBody>
      </p:sp>
      <p:sp>
        <p:nvSpPr>
          <p:cNvPr id="3" name="Content Placeholder 2"/>
          <p:cNvSpPr>
            <a:spLocks noGrp="1"/>
          </p:cNvSpPr>
          <p:nvPr>
            <p:ph idx="1"/>
          </p:nvPr>
        </p:nvSpPr>
        <p:spPr>
          <a:xfrm>
            <a:off x="279051" y="1406949"/>
            <a:ext cx="7408333" cy="4608512"/>
          </a:xfrm>
        </p:spPr>
        <p:txBody>
          <a:bodyPr vert="horz" lIns="91440" tIns="45720" rIns="91440" bIns="45720" rtlCol="0" anchor="t">
            <a:normAutofit lnSpcReduction="10000"/>
          </a:bodyPr>
          <a:lstStyle/>
          <a:p>
            <a:pPr marL="0" indent="0" algn="ctr">
              <a:buNone/>
            </a:pPr>
            <a:r>
              <a:rPr lang="en-GB" sz="1800" dirty="0">
                <a:solidFill>
                  <a:srgbClr val="00B050"/>
                </a:solidFill>
                <a:latin typeface="XCCW Joined 14a" panose="03050602040000000000" pitchFamily="66" charset="0"/>
              </a:rPr>
              <a:t>1. If anyone new/different is collecting from school, please inform the office either by telephoning, DOJOs or sending a note in.</a:t>
            </a:r>
          </a:p>
          <a:p>
            <a:pPr marL="0" indent="0" algn="ctr">
              <a:buNone/>
            </a:pPr>
            <a:r>
              <a:rPr lang="en-GB" sz="1800" dirty="0">
                <a:solidFill>
                  <a:srgbClr val="00B050"/>
                </a:solidFill>
                <a:latin typeface="XCCW Joined 14a" panose="03050602040000000000" pitchFamily="66" charset="0"/>
              </a:rPr>
              <a:t>2. Please can children have notes/letters/money in their hands as they come into school to ensure it goes straight </a:t>
            </a:r>
            <a:r>
              <a:rPr lang="en-GB" dirty="0">
                <a:solidFill>
                  <a:srgbClr val="00B050"/>
                </a:solidFill>
                <a:latin typeface="XCCW Joined 14a" panose="03050602040000000000" pitchFamily="66" charset="0"/>
              </a:rPr>
              <a:t>to the right place</a:t>
            </a:r>
            <a:r>
              <a:rPr lang="en-GB" sz="1800" dirty="0">
                <a:solidFill>
                  <a:srgbClr val="00B050"/>
                </a:solidFill>
                <a:latin typeface="XCCW Joined 14a" panose="03050602040000000000" pitchFamily="66" charset="0"/>
              </a:rPr>
              <a:t>. </a:t>
            </a:r>
          </a:p>
          <a:p>
            <a:pPr marL="0" indent="0" algn="ctr">
              <a:buNone/>
            </a:pPr>
            <a:r>
              <a:rPr lang="en-GB" sz="1800" dirty="0">
                <a:solidFill>
                  <a:srgbClr val="00B050"/>
                </a:solidFill>
                <a:latin typeface="XCCW Joined 14a"/>
              </a:rPr>
              <a:t>3. Children may bring in water in water bottles but they must go home every evening.</a:t>
            </a:r>
          </a:p>
          <a:p>
            <a:pPr marL="0" indent="0" algn="ctr">
              <a:buNone/>
            </a:pPr>
            <a:r>
              <a:rPr lang="en-GB" sz="1800" dirty="0">
                <a:solidFill>
                  <a:srgbClr val="00B050"/>
                </a:solidFill>
                <a:latin typeface="XCCW Joined 14a" panose="03050602040000000000" pitchFamily="66" charset="0"/>
              </a:rPr>
              <a:t>4. Children can bring in a healthy snack for break time.</a:t>
            </a:r>
          </a:p>
          <a:p>
            <a:pPr marL="0" indent="0" algn="ctr">
              <a:buNone/>
            </a:pPr>
            <a:r>
              <a:rPr lang="en-GB" sz="1800" dirty="0">
                <a:solidFill>
                  <a:srgbClr val="00B050"/>
                </a:solidFill>
                <a:latin typeface="XCCW Joined 14a" panose="03050602040000000000" pitchFamily="66" charset="0"/>
              </a:rPr>
              <a:t>5. Lunches are chosen daily.</a:t>
            </a:r>
          </a:p>
          <a:p>
            <a:pPr marL="0" indent="0" algn="ctr">
              <a:buNone/>
            </a:pPr>
            <a:r>
              <a:rPr lang="en-GB" sz="1800" dirty="0">
                <a:solidFill>
                  <a:srgbClr val="00B050"/>
                </a:solidFill>
                <a:latin typeface="XCCW Joined 14a" panose="03050602040000000000" pitchFamily="66" charset="0"/>
              </a:rPr>
              <a:t>6. The Home School Agreement will be sent home via a </a:t>
            </a:r>
            <a:r>
              <a:rPr lang="en-GB" sz="1800" dirty="0" err="1">
                <a:solidFill>
                  <a:srgbClr val="00B050"/>
                </a:solidFill>
                <a:latin typeface="XCCW Joined 14a" panose="03050602040000000000" pitchFamily="66" charset="0"/>
              </a:rPr>
              <a:t>ParentMail</a:t>
            </a:r>
            <a:r>
              <a:rPr lang="en-GB" sz="1800" dirty="0">
                <a:solidFill>
                  <a:srgbClr val="00B050"/>
                </a:solidFill>
                <a:latin typeface="XCCW Joined 14a" panose="03050602040000000000" pitchFamily="66" charset="0"/>
              </a:rPr>
              <a:t> form.</a:t>
            </a:r>
          </a:p>
          <a:p>
            <a:pPr marL="0" indent="0" algn="ctr">
              <a:buNone/>
            </a:pPr>
            <a:r>
              <a:rPr lang="en-GB" sz="1800" dirty="0">
                <a:solidFill>
                  <a:srgbClr val="00B050"/>
                </a:solidFill>
                <a:latin typeface="XCCW Joined 14a" panose="03050602040000000000" pitchFamily="66" charset="0"/>
              </a:rPr>
              <a:t>7. Please remember to follow the one-way system and speed limit so we can keep everyone safe! </a:t>
            </a:r>
          </a:p>
          <a:p>
            <a:pPr marL="0" indent="0" algn="ctr">
              <a:buNone/>
            </a:pPr>
            <a:endParaRPr lang="en-GB" sz="1800" dirty="0">
              <a:solidFill>
                <a:srgbClr val="00B050"/>
              </a:solidFill>
              <a:latin typeface="XCCW Joined 14a" panose="03050602040000000000" pitchFamily="66" charset="0"/>
            </a:endParaRPr>
          </a:p>
          <a:p>
            <a:pPr marL="0" indent="0" algn="ctr">
              <a:buNone/>
            </a:pPr>
            <a:endParaRPr lang="en-GB" sz="1800" dirty="0">
              <a:solidFill>
                <a:srgbClr val="00B050"/>
              </a:solidFill>
              <a:latin typeface="XCCW Joined 14a" panose="03050602040000000000" pitchFamily="66" charset="0"/>
            </a:endParaRPr>
          </a:p>
          <a:p>
            <a:pPr marL="0" indent="0" algn="ctr">
              <a:buNone/>
            </a:pPr>
            <a:endParaRPr lang="en-GB" sz="1800" dirty="0">
              <a:solidFill>
                <a:srgbClr val="00B050"/>
              </a:solidFill>
              <a:latin typeface="XCCW Joined 14a" panose="03050602040000000000" pitchFamily="66" charset="0"/>
            </a:endParaRPr>
          </a:p>
        </p:txBody>
      </p:sp>
    </p:spTree>
    <p:extLst>
      <p:ext uri="{BB962C8B-B14F-4D97-AF65-F5344CB8AC3E}">
        <p14:creationId xmlns:p14="http://schemas.microsoft.com/office/powerpoint/2010/main" val="325597078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348</TotalTime>
  <Words>1058</Words>
  <Application>Microsoft Office PowerPoint</Application>
  <PresentationFormat>On-screen Show (4:3)</PresentationFormat>
  <Paragraphs>74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CCW Cursive Writing 14</vt:lpstr>
      <vt:lpstr>Trebuchet MS</vt:lpstr>
      <vt:lpstr>Wingdings 3</vt:lpstr>
      <vt:lpstr>XCCW Joined 14a</vt:lpstr>
      <vt:lpstr>Facet</vt:lpstr>
      <vt:lpstr>Welcome to Year 6  Class of 2027 </vt:lpstr>
      <vt:lpstr>Year 6 Staff </vt:lpstr>
      <vt:lpstr>Class Timetable</vt:lpstr>
      <vt:lpstr>Homework</vt:lpstr>
      <vt:lpstr>Reading Records</vt:lpstr>
      <vt:lpstr>PE</vt:lpstr>
      <vt:lpstr>Behaviour</vt:lpstr>
      <vt:lpstr>Home School Agreement </vt:lpstr>
      <vt:lpstr>Newsletters and dates for your diary</vt:lpstr>
      <vt:lpstr>Mobile Phones</vt:lpstr>
      <vt:lpstr>Year 6 Sats!</vt:lpstr>
      <vt:lpstr>Year 6 Residential</vt:lpstr>
      <vt:lpstr>General Notices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1</dc:title>
  <dc:creator>Lucy</dc:creator>
  <cp:lastModifiedBy>Louise Otto</cp:lastModifiedBy>
  <cp:revision>91</cp:revision>
  <cp:lastPrinted>2014-09-15T16:15:58Z</cp:lastPrinted>
  <dcterms:created xsi:type="dcterms:W3CDTF">2012-09-12T17:39:01Z</dcterms:created>
  <dcterms:modified xsi:type="dcterms:W3CDTF">2026-09-06T20:20:57Z</dcterms:modified>
</cp:coreProperties>
</file>