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handoutMasterIdLst>
    <p:handoutMasterId r:id="rId21"/>
  </p:handoutMasterIdLst>
  <p:sldIdLst>
    <p:sldId id="256" r:id="rId2"/>
    <p:sldId id="276" r:id="rId3"/>
    <p:sldId id="257" r:id="rId4"/>
    <p:sldId id="277" r:id="rId5"/>
    <p:sldId id="272" r:id="rId6"/>
    <p:sldId id="286" r:id="rId7"/>
    <p:sldId id="271" r:id="rId8"/>
    <p:sldId id="262" r:id="rId9"/>
    <p:sldId id="258" r:id="rId10"/>
    <p:sldId id="279" r:id="rId11"/>
    <p:sldId id="280" r:id="rId12"/>
    <p:sldId id="283" r:id="rId13"/>
    <p:sldId id="281" r:id="rId14"/>
    <p:sldId id="259" r:id="rId15"/>
    <p:sldId id="282" r:id="rId16"/>
    <p:sldId id="266" r:id="rId17"/>
    <p:sldId id="261" r:id="rId18"/>
    <p:sldId id="284" r:id="rId19"/>
    <p:sldId id="278" r:id="rId20"/>
  </p:sldIdLst>
  <p:sldSz cx="9144000" cy="6858000" type="screen4x3"/>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9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509032"/>
          </a:xfrm>
          <a:prstGeom prst="rect">
            <a:avLst/>
          </a:prstGeom>
        </p:spPr>
        <p:txBody>
          <a:bodyPr vert="horz" lIns="98472" tIns="49236" rIns="98472" bIns="49236" rtlCol="0"/>
          <a:lstStyle>
            <a:lvl1pPr algn="l">
              <a:defRPr sz="1300"/>
            </a:lvl1pPr>
          </a:lstStyle>
          <a:p>
            <a:endParaRPr lang="en-GB"/>
          </a:p>
        </p:txBody>
      </p:sp>
      <p:sp>
        <p:nvSpPr>
          <p:cNvPr id="3" name="Date Placeholder 2"/>
          <p:cNvSpPr>
            <a:spLocks noGrp="1"/>
          </p:cNvSpPr>
          <p:nvPr>
            <p:ph type="dt" sz="quarter" idx="1"/>
          </p:nvPr>
        </p:nvSpPr>
        <p:spPr>
          <a:xfrm>
            <a:off x="3995217" y="0"/>
            <a:ext cx="3056414" cy="509032"/>
          </a:xfrm>
          <a:prstGeom prst="rect">
            <a:avLst/>
          </a:prstGeom>
        </p:spPr>
        <p:txBody>
          <a:bodyPr vert="horz" lIns="98472" tIns="49236" rIns="98472" bIns="49236" rtlCol="0"/>
          <a:lstStyle>
            <a:lvl1pPr algn="r">
              <a:defRPr sz="1300"/>
            </a:lvl1pPr>
          </a:lstStyle>
          <a:p>
            <a:fld id="{4906D194-7E05-4BA2-BF4A-5EDFF4D3E4E5}" type="datetimeFigureOut">
              <a:rPr lang="en-GB" smtClean="0"/>
              <a:t>31/08/2025</a:t>
            </a:fld>
            <a:endParaRPr lang="en-GB"/>
          </a:p>
        </p:txBody>
      </p:sp>
      <p:sp>
        <p:nvSpPr>
          <p:cNvPr id="4" name="Footer Placeholder 3"/>
          <p:cNvSpPr>
            <a:spLocks noGrp="1"/>
          </p:cNvSpPr>
          <p:nvPr>
            <p:ph type="ftr" sz="quarter" idx="2"/>
          </p:nvPr>
        </p:nvSpPr>
        <p:spPr>
          <a:xfrm>
            <a:off x="0" y="9669839"/>
            <a:ext cx="3056414" cy="509032"/>
          </a:xfrm>
          <a:prstGeom prst="rect">
            <a:avLst/>
          </a:prstGeom>
        </p:spPr>
        <p:txBody>
          <a:bodyPr vert="horz" lIns="98472" tIns="49236" rIns="98472" bIns="49236" rtlCol="0" anchor="b"/>
          <a:lstStyle>
            <a:lvl1pPr algn="l">
              <a:defRPr sz="1300"/>
            </a:lvl1pPr>
          </a:lstStyle>
          <a:p>
            <a:endParaRPr lang="en-GB"/>
          </a:p>
        </p:txBody>
      </p:sp>
      <p:sp>
        <p:nvSpPr>
          <p:cNvPr id="5" name="Slide Number Placeholder 4"/>
          <p:cNvSpPr>
            <a:spLocks noGrp="1"/>
          </p:cNvSpPr>
          <p:nvPr>
            <p:ph type="sldNum" sz="quarter" idx="3"/>
          </p:nvPr>
        </p:nvSpPr>
        <p:spPr>
          <a:xfrm>
            <a:off x="3995217" y="9669839"/>
            <a:ext cx="3056414" cy="509032"/>
          </a:xfrm>
          <a:prstGeom prst="rect">
            <a:avLst/>
          </a:prstGeom>
        </p:spPr>
        <p:txBody>
          <a:bodyPr vert="horz" lIns="98472" tIns="49236" rIns="98472" bIns="49236" rtlCol="0" anchor="b"/>
          <a:lstStyle>
            <a:lvl1pPr algn="r">
              <a:defRPr sz="1300"/>
            </a:lvl1pPr>
          </a:lstStyle>
          <a:p>
            <a:fld id="{E62A03F1-D7BA-4C0A-9716-27CD0FE650B5}" type="slidenum">
              <a:rPr lang="en-GB" smtClean="0"/>
              <a:t>‹#›</a:t>
            </a:fld>
            <a:endParaRPr lang="en-GB"/>
          </a:p>
        </p:txBody>
      </p:sp>
    </p:spTree>
    <p:extLst>
      <p:ext uri="{BB962C8B-B14F-4D97-AF65-F5344CB8AC3E}">
        <p14:creationId xmlns:p14="http://schemas.microsoft.com/office/powerpoint/2010/main" val="137486716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1241382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427826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ED64-4A46-44EB-9196-548AFBFBA3AE}"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80187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1251956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ED64-4A46-44EB-9196-548AFBFBA3AE}" type="slidenum">
              <a:rPr lang="en-GB" smtClean="0"/>
              <a:pPr/>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896133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6717966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132422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1605847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523815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3499619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3878624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2550868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23085048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3303882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3423588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5A71CBB-CBC2-4CF5-8E5B-F2EF38F87793}" type="datetimeFigureOut">
              <a:rPr lang="en-GB" smtClean="0"/>
              <a:pPr/>
              <a:t>31/08/2025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F77ED64-4A46-44EB-9196-548AFBFBA3AE}" type="slidenum">
              <a:rPr lang="en-GB" smtClean="0"/>
              <a:pPr/>
              <a:t>‹#›</a:t>
            </a:fld>
            <a:endParaRPr lang="en-GB"/>
          </a:p>
        </p:txBody>
      </p:sp>
    </p:spTree>
    <p:extLst>
      <p:ext uri="{BB962C8B-B14F-4D97-AF65-F5344CB8AC3E}">
        <p14:creationId xmlns:p14="http://schemas.microsoft.com/office/powerpoint/2010/main" val="187856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5A71CBB-CBC2-4CF5-8E5B-F2EF38F87793}" type="datetimeFigureOut">
              <a:rPr lang="en-GB" smtClean="0"/>
              <a:pPr/>
              <a:t>31/08/2025</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4F77ED64-4A46-44EB-9196-548AFBFBA3AE}" type="slidenum">
              <a:rPr lang="en-GB" smtClean="0"/>
              <a:pPr/>
              <a:t>‹#›</a:t>
            </a:fld>
            <a:endParaRPr lang="en-GB"/>
          </a:p>
        </p:txBody>
      </p:sp>
    </p:spTree>
    <p:extLst>
      <p:ext uri="{BB962C8B-B14F-4D97-AF65-F5344CB8AC3E}">
        <p14:creationId xmlns:p14="http://schemas.microsoft.com/office/powerpoint/2010/main" val="1141903891"/>
      </p:ext>
    </p:extLst>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manor-road.lancsngfl.ac.u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keighleypeoplefirst.cswebsites.org/Libraries/Local/845/Images/Home.png"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ncetm.org.uk/in-the-classroom/early-years/" TargetMode="External"/><Relationship Id="rId2" Type="http://schemas.openxmlformats.org/officeDocument/2006/relationships/hyperlink" Target="http://www.foundationyears.org.uk/wp-content/uploads/national_strategies_resources/childrenthinkingmathematically_psrn.pd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R 26 Jan WH Primary"/>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2435999" cy="1615211"/>
          </a:xfrm>
          <a:prstGeom prst="rect">
            <a:avLst/>
          </a:prstGeom>
          <a:noFill/>
          <a:ln>
            <a:noFill/>
          </a:ln>
        </p:spPr>
      </p:pic>
      <p:pic>
        <p:nvPicPr>
          <p:cNvPr id="8" name="Picture 7" descr="MR 26 Jan WH Primary"/>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60647"/>
            <a:ext cx="2435999" cy="1615211"/>
          </a:xfrm>
          <a:prstGeom prst="rect">
            <a:avLst/>
          </a:prstGeom>
          <a:noFill/>
          <a:ln>
            <a:noFill/>
          </a:ln>
        </p:spPr>
      </p:pic>
      <p:pic>
        <p:nvPicPr>
          <p:cNvPr id="4" name="Picture 3"/>
          <p:cNvPicPr>
            <a:picLocks noChangeAspect="1"/>
          </p:cNvPicPr>
          <p:nvPr/>
        </p:nvPicPr>
        <p:blipFill>
          <a:blip r:embed="rId3"/>
          <a:stretch>
            <a:fillRect/>
          </a:stretch>
        </p:blipFill>
        <p:spPr>
          <a:xfrm>
            <a:off x="6366063" y="4050834"/>
            <a:ext cx="2592288" cy="2542978"/>
          </a:xfrm>
          <a:prstGeom prst="rect">
            <a:avLst/>
          </a:prstGeom>
        </p:spPr>
      </p:pic>
      <p:sp>
        <p:nvSpPr>
          <p:cNvPr id="5" name="Title 4"/>
          <p:cNvSpPr>
            <a:spLocks noGrp="1"/>
          </p:cNvSpPr>
          <p:nvPr>
            <p:ph type="ctrTitle"/>
          </p:nvPr>
        </p:nvSpPr>
        <p:spPr>
          <a:xfrm>
            <a:off x="169148" y="2204864"/>
            <a:ext cx="7749612" cy="1646302"/>
          </a:xfrm>
        </p:spPr>
        <p:txBody>
          <a:bodyPr/>
          <a:lstStyle/>
          <a:p>
            <a:r>
              <a:rPr lang="en-GB" dirty="0" smtClean="0"/>
              <a:t>Welcome to Reception</a:t>
            </a:r>
            <a:endParaRPr lang="en-GB" dirty="0"/>
          </a:p>
        </p:txBody>
      </p:sp>
    </p:spTree>
    <p:extLst>
      <p:ext uri="{BB962C8B-B14F-4D97-AF65-F5344CB8AC3E}">
        <p14:creationId xmlns:p14="http://schemas.microsoft.com/office/powerpoint/2010/main" val="908862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Snack Time</a:t>
            </a:r>
            <a:endParaRPr lang="en-GB" dirty="0">
              <a:latin typeface="Comic Sans MS" panose="030F0702030302020204" pitchFamily="66" charset="0"/>
            </a:endParaRPr>
          </a:p>
        </p:txBody>
      </p:sp>
      <p:sp>
        <p:nvSpPr>
          <p:cNvPr id="3" name="Content Placeholder 2"/>
          <p:cNvSpPr>
            <a:spLocks noGrp="1"/>
          </p:cNvSpPr>
          <p:nvPr>
            <p:ph idx="1"/>
          </p:nvPr>
        </p:nvSpPr>
        <p:spPr>
          <a:xfrm>
            <a:off x="827584" y="1412776"/>
            <a:ext cx="7408333" cy="3888432"/>
          </a:xfrm>
        </p:spPr>
        <p:txBody>
          <a:bodyPr>
            <a:normAutofit/>
          </a:bodyPr>
          <a:lstStyle/>
          <a:p>
            <a:r>
              <a:rPr lang="en-GB" dirty="0" smtClean="0">
                <a:solidFill>
                  <a:schemeClr val="tx1"/>
                </a:solidFill>
                <a:latin typeface="Comic Sans MS" panose="030F0702030302020204" pitchFamily="66" charset="0"/>
              </a:rPr>
              <a:t>Snack time will be at </a:t>
            </a:r>
            <a:r>
              <a:rPr lang="en-GB" dirty="0" smtClean="0">
                <a:solidFill>
                  <a:schemeClr val="tx1"/>
                </a:solidFill>
                <a:latin typeface="Comic Sans MS" panose="030F0702030302020204" pitchFamily="66" charset="0"/>
              </a:rPr>
              <a:t>10:10am (</a:t>
            </a:r>
            <a:r>
              <a:rPr lang="en-GB" dirty="0" err="1" smtClean="0">
                <a:solidFill>
                  <a:schemeClr val="tx1"/>
                </a:solidFill>
                <a:latin typeface="Comic Sans MS" panose="030F0702030302020204" pitchFamily="66" charset="0"/>
              </a:rPr>
              <a:t>ish</a:t>
            </a:r>
            <a:r>
              <a:rPr lang="en-GB" dirty="0" smtClean="0">
                <a:solidFill>
                  <a:schemeClr val="tx1"/>
                </a:solidFill>
                <a:latin typeface="Comic Sans MS" panose="030F0702030302020204" pitchFamily="66" charset="0"/>
              </a:rPr>
              <a:t>) </a:t>
            </a:r>
            <a:r>
              <a:rPr lang="en-GB" dirty="0" smtClean="0">
                <a:solidFill>
                  <a:schemeClr val="tx1"/>
                </a:solidFill>
                <a:latin typeface="Comic Sans MS" panose="030F0702030302020204" pitchFamily="66" charset="0"/>
              </a:rPr>
              <a:t>every day.</a:t>
            </a:r>
          </a:p>
          <a:p>
            <a:r>
              <a:rPr lang="en-GB" dirty="0" smtClean="0">
                <a:solidFill>
                  <a:schemeClr val="tx1"/>
                </a:solidFill>
                <a:latin typeface="Comic Sans MS" panose="030F0702030302020204" pitchFamily="66" charset="0"/>
              </a:rPr>
              <a:t>All children will receive fruit in the afternoon. </a:t>
            </a:r>
          </a:p>
          <a:p>
            <a:r>
              <a:rPr lang="en-GB" dirty="0" smtClean="0">
                <a:solidFill>
                  <a:schemeClr val="tx1"/>
                </a:solidFill>
                <a:latin typeface="Comic Sans MS" panose="030F0702030302020204" pitchFamily="66" charset="0"/>
              </a:rPr>
              <a:t>Children will be offered water or milk with their lunch.</a:t>
            </a:r>
          </a:p>
          <a:p>
            <a:endParaRPr lang="en-GB" dirty="0">
              <a:solidFill>
                <a:schemeClr val="tx1"/>
              </a:solidFill>
              <a:latin typeface="Comic Sans MS" panose="030F0702030302020204" pitchFamily="66" charset="0"/>
            </a:endParaRPr>
          </a:p>
          <a:p>
            <a:r>
              <a:rPr lang="en-GB" dirty="0" smtClean="0">
                <a:solidFill>
                  <a:srgbClr val="00B050"/>
                </a:solidFill>
                <a:latin typeface="Comic Sans MS" panose="030F0702030302020204" pitchFamily="66" charset="0"/>
              </a:rPr>
              <a:t>Children who have paid into the snack scheme (£30 for the year) will have snack daily. The snacks will cater for allergies as well as ensuring children have a mixture of healthy, filling and sometimes a little treat! </a:t>
            </a:r>
            <a:endParaRPr lang="en-GB" dirty="0">
              <a:solidFill>
                <a:srgbClr val="00B050"/>
              </a:solidFill>
              <a:latin typeface="Comic Sans MS" panose="030F0702030302020204" pitchFamily="66" charset="0"/>
            </a:endParaRPr>
          </a:p>
        </p:txBody>
      </p:sp>
    </p:spTree>
    <p:extLst>
      <p:ext uri="{BB962C8B-B14F-4D97-AF65-F5344CB8AC3E}">
        <p14:creationId xmlns:p14="http://schemas.microsoft.com/office/powerpoint/2010/main" val="3907558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Key Person</a:t>
            </a:r>
            <a:endParaRPr lang="en-GB" dirty="0">
              <a:latin typeface="Comic Sans MS" panose="030F0702030302020204" pitchFamily="66" charset="0"/>
            </a:endParaRPr>
          </a:p>
        </p:txBody>
      </p:sp>
      <p:sp>
        <p:nvSpPr>
          <p:cNvPr id="3" name="Content Placeholder 2"/>
          <p:cNvSpPr>
            <a:spLocks noGrp="1"/>
          </p:cNvSpPr>
          <p:nvPr>
            <p:ph idx="1"/>
          </p:nvPr>
        </p:nvSpPr>
        <p:spPr>
          <a:xfrm>
            <a:off x="467544" y="1412776"/>
            <a:ext cx="7408333" cy="3888432"/>
          </a:xfrm>
        </p:spPr>
        <p:txBody>
          <a:bodyPr>
            <a:normAutofit/>
          </a:bodyPr>
          <a:lstStyle/>
          <a:p>
            <a:r>
              <a:rPr lang="en-GB" dirty="0"/>
              <a:t/>
            </a:r>
            <a:br>
              <a:rPr lang="en-GB" dirty="0"/>
            </a:br>
            <a:r>
              <a:rPr lang="en-GB" dirty="0"/>
              <a:t>The EYFS statutory framework states:</a:t>
            </a:r>
            <a:br>
              <a:rPr lang="en-GB" dirty="0"/>
            </a:br>
            <a:r>
              <a:rPr lang="en-GB" dirty="0"/>
              <a:t/>
            </a:r>
            <a:br>
              <a:rPr lang="en-GB" dirty="0"/>
            </a:br>
            <a:r>
              <a:rPr lang="en-GB" b="1" dirty="0"/>
              <a:t>The key person must help ensure that every child's learning and care is tailored to meet their individual needs</a:t>
            </a:r>
            <a:r>
              <a:rPr lang="en-GB" dirty="0"/>
              <a:t>. The key person must seek to engage and support parents and carers in guiding their child's development at home</a:t>
            </a:r>
            <a:r>
              <a:rPr lang="en-GB" dirty="0" smtClean="0"/>
              <a:t>.</a:t>
            </a:r>
          </a:p>
          <a:p>
            <a:endParaRPr lang="en-GB" dirty="0">
              <a:solidFill>
                <a:srgbClr val="00B050"/>
              </a:solidFill>
              <a:latin typeface="Comic Sans MS" panose="030F0702030302020204" pitchFamily="66" charset="0"/>
            </a:endParaRPr>
          </a:p>
          <a:p>
            <a:r>
              <a:rPr lang="en-GB" dirty="0" smtClean="0">
                <a:solidFill>
                  <a:srgbClr val="00B050"/>
                </a:solidFill>
                <a:latin typeface="Comic Sans MS" panose="030F0702030302020204" pitchFamily="66" charset="0"/>
              </a:rPr>
              <a:t>Your child will either have Mrs </a:t>
            </a:r>
            <a:r>
              <a:rPr lang="en-GB" dirty="0" err="1" smtClean="0">
                <a:solidFill>
                  <a:srgbClr val="00B050"/>
                </a:solidFill>
                <a:latin typeface="Comic Sans MS" panose="030F0702030302020204" pitchFamily="66" charset="0"/>
              </a:rPr>
              <a:t>Foulds</a:t>
            </a:r>
            <a:r>
              <a:rPr lang="en-GB" dirty="0" smtClean="0">
                <a:solidFill>
                  <a:srgbClr val="00B050"/>
                </a:solidFill>
                <a:latin typeface="Comic Sans MS" panose="030F0702030302020204" pitchFamily="66" charset="0"/>
              </a:rPr>
              <a:t>, </a:t>
            </a:r>
            <a:r>
              <a:rPr lang="en-GB" dirty="0" smtClean="0">
                <a:solidFill>
                  <a:srgbClr val="00B050"/>
                </a:solidFill>
                <a:latin typeface="Comic Sans MS" panose="030F0702030302020204" pitchFamily="66" charset="0"/>
              </a:rPr>
              <a:t>Mrs </a:t>
            </a:r>
            <a:r>
              <a:rPr lang="en-GB" dirty="0" smtClean="0">
                <a:solidFill>
                  <a:srgbClr val="00B050"/>
                </a:solidFill>
                <a:latin typeface="Comic Sans MS" panose="030F0702030302020204" pitchFamily="66" charset="0"/>
              </a:rPr>
              <a:t>Mason </a:t>
            </a:r>
            <a:r>
              <a:rPr lang="en-GB" dirty="0" smtClean="0">
                <a:solidFill>
                  <a:srgbClr val="00B050"/>
                </a:solidFill>
                <a:latin typeface="Comic Sans MS" panose="030F0702030302020204" pitchFamily="66" charset="0"/>
              </a:rPr>
              <a:t>or Miss Stanley as </a:t>
            </a:r>
            <a:r>
              <a:rPr lang="en-GB" dirty="0" smtClean="0">
                <a:solidFill>
                  <a:srgbClr val="00B050"/>
                </a:solidFill>
                <a:latin typeface="Comic Sans MS" panose="030F0702030302020204" pitchFamily="66" charset="0"/>
              </a:rPr>
              <a:t>their Key person. </a:t>
            </a:r>
            <a:r>
              <a:rPr lang="en-GB" dirty="0" smtClean="0">
                <a:solidFill>
                  <a:srgbClr val="00B050"/>
                </a:solidFill>
                <a:latin typeface="Comic Sans MS" panose="030F0702030302020204" pitchFamily="66" charset="0"/>
              </a:rPr>
              <a:t>We all get to know the children equally as well, however. </a:t>
            </a:r>
            <a:endParaRPr lang="en-GB" dirty="0" smtClean="0">
              <a:solidFill>
                <a:srgbClr val="00B050"/>
              </a:solidFill>
              <a:latin typeface="Comic Sans MS" panose="030F0702030302020204" pitchFamily="66" charset="0"/>
            </a:endParaRPr>
          </a:p>
        </p:txBody>
      </p:sp>
    </p:spTree>
    <p:extLst>
      <p:ext uri="{BB962C8B-B14F-4D97-AF65-F5344CB8AC3E}">
        <p14:creationId xmlns:p14="http://schemas.microsoft.com/office/powerpoint/2010/main" val="1956688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EYFS Baseline Assessment</a:t>
            </a:r>
            <a:endParaRPr lang="en-GB" dirty="0">
              <a:latin typeface="Comic Sans MS" panose="030F0702030302020204" pitchFamily="66" charset="0"/>
            </a:endParaRPr>
          </a:p>
        </p:txBody>
      </p:sp>
      <p:sp>
        <p:nvSpPr>
          <p:cNvPr id="3" name="Content Placeholder 2"/>
          <p:cNvSpPr>
            <a:spLocks noGrp="1"/>
          </p:cNvSpPr>
          <p:nvPr>
            <p:ph idx="1"/>
          </p:nvPr>
        </p:nvSpPr>
        <p:spPr>
          <a:xfrm>
            <a:off x="467544" y="1412776"/>
            <a:ext cx="7408333" cy="3888432"/>
          </a:xfrm>
        </p:spPr>
        <p:txBody>
          <a:bodyPr>
            <a:normAutofit fontScale="92500" lnSpcReduction="20000"/>
          </a:bodyPr>
          <a:lstStyle/>
          <a:p>
            <a:r>
              <a:rPr lang="en-GB" dirty="0"/>
              <a:t/>
            </a:r>
            <a:br>
              <a:rPr lang="en-GB" dirty="0"/>
            </a:br>
            <a:r>
              <a:rPr lang="en-GB" dirty="0" smtClean="0"/>
              <a:t>The </a:t>
            </a:r>
            <a:r>
              <a:rPr lang="en-GB" dirty="0"/>
              <a:t>purpose of the reception baseline assessment is to provide an on-entry assessment of pupil attainment to be used as a starting point from which a cohort-level progress measure to the end of key stage 2 (KS2) can be created</a:t>
            </a:r>
            <a:r>
              <a:rPr lang="en-GB" dirty="0" smtClean="0"/>
              <a:t>.</a:t>
            </a:r>
          </a:p>
          <a:p>
            <a:r>
              <a:rPr lang="en-GB" dirty="0"/>
              <a:t>The assessment consists of</a:t>
            </a:r>
            <a:r>
              <a:rPr lang="en-GB" dirty="0" smtClean="0"/>
              <a:t>:</a:t>
            </a:r>
          </a:p>
          <a:p>
            <a:r>
              <a:rPr lang="en-GB" dirty="0" smtClean="0"/>
              <a:t> </a:t>
            </a:r>
            <a:r>
              <a:rPr lang="en-GB" dirty="0"/>
              <a:t>*</a:t>
            </a:r>
            <a:r>
              <a:rPr lang="en-GB" dirty="0" smtClean="0"/>
              <a:t> </a:t>
            </a:r>
            <a:r>
              <a:rPr lang="en-GB" dirty="0"/>
              <a:t>mathematics tasks </a:t>
            </a:r>
            <a:r>
              <a:rPr lang="en-GB" dirty="0" smtClean="0"/>
              <a:t>* </a:t>
            </a:r>
            <a:r>
              <a:rPr lang="en-GB" dirty="0"/>
              <a:t>early number </a:t>
            </a:r>
            <a:r>
              <a:rPr lang="en-GB" dirty="0" smtClean="0"/>
              <a:t>* </a:t>
            </a:r>
            <a:r>
              <a:rPr lang="en-GB" dirty="0"/>
              <a:t>early calculation (early addition/subtraction) </a:t>
            </a:r>
            <a:r>
              <a:rPr lang="en-GB" dirty="0" smtClean="0"/>
              <a:t>* </a:t>
            </a:r>
            <a:r>
              <a:rPr lang="en-GB" dirty="0"/>
              <a:t>mathematical language o early understanding of pattern </a:t>
            </a:r>
            <a:r>
              <a:rPr lang="en-GB" dirty="0" smtClean="0"/>
              <a:t>*  </a:t>
            </a:r>
            <a:r>
              <a:rPr lang="en-GB" dirty="0"/>
              <a:t>early vocabulary </a:t>
            </a:r>
            <a:r>
              <a:rPr lang="en-GB" dirty="0" smtClean="0"/>
              <a:t>* </a:t>
            </a:r>
            <a:r>
              <a:rPr lang="en-GB" dirty="0"/>
              <a:t>phonological awareness *</a:t>
            </a:r>
            <a:r>
              <a:rPr lang="en-GB" dirty="0" smtClean="0"/>
              <a:t> </a:t>
            </a:r>
            <a:r>
              <a:rPr lang="en-GB" dirty="0"/>
              <a:t>early </a:t>
            </a:r>
            <a:r>
              <a:rPr lang="en-GB" dirty="0" smtClean="0"/>
              <a:t>comprehension</a:t>
            </a:r>
          </a:p>
          <a:p>
            <a:r>
              <a:rPr lang="en-GB" dirty="0" smtClean="0">
                <a:solidFill>
                  <a:srgbClr val="00B050"/>
                </a:solidFill>
                <a:latin typeface="Comic Sans MS" panose="030F0702030302020204" pitchFamily="66" charset="0"/>
              </a:rPr>
              <a:t>The assessment will take place with Mrs </a:t>
            </a:r>
            <a:r>
              <a:rPr lang="en-GB" dirty="0" err="1" smtClean="0">
                <a:solidFill>
                  <a:srgbClr val="00B050"/>
                </a:solidFill>
                <a:latin typeface="Comic Sans MS" panose="030F0702030302020204" pitchFamily="66" charset="0"/>
              </a:rPr>
              <a:t>Foulds</a:t>
            </a:r>
            <a:r>
              <a:rPr lang="en-GB" dirty="0" smtClean="0">
                <a:solidFill>
                  <a:srgbClr val="00B050"/>
                </a:solidFill>
                <a:latin typeface="Comic Sans MS" panose="030F0702030302020204" pitchFamily="66" charset="0"/>
              </a:rPr>
              <a:t> 1:1 with each pupil </a:t>
            </a:r>
            <a:r>
              <a:rPr lang="en-GB" dirty="0" smtClean="0">
                <a:solidFill>
                  <a:srgbClr val="00B050"/>
                </a:solidFill>
                <a:latin typeface="Comic Sans MS" panose="030F0702030302020204" pitchFamily="66" charset="0"/>
              </a:rPr>
              <a:t>over the next </a:t>
            </a:r>
            <a:r>
              <a:rPr lang="en-GB" dirty="0" smtClean="0">
                <a:solidFill>
                  <a:srgbClr val="00B050"/>
                </a:solidFill>
                <a:latin typeface="Comic Sans MS" panose="030F0702030302020204" pitchFamily="66" charset="0"/>
              </a:rPr>
              <a:t>couple of </a:t>
            </a:r>
            <a:r>
              <a:rPr lang="en-GB" dirty="0" smtClean="0">
                <a:solidFill>
                  <a:srgbClr val="00B050"/>
                </a:solidFill>
                <a:latin typeface="Comic Sans MS" panose="030F0702030302020204" pitchFamily="66" charset="0"/>
              </a:rPr>
              <a:t>weeks</a:t>
            </a:r>
            <a:r>
              <a:rPr lang="en-GB" dirty="0">
                <a:solidFill>
                  <a:srgbClr val="00B050"/>
                </a:solidFill>
                <a:latin typeface="Comic Sans MS" panose="030F0702030302020204" pitchFamily="66" charset="0"/>
              </a:rPr>
              <a:t> </a:t>
            </a:r>
            <a:r>
              <a:rPr lang="en-GB" dirty="0" smtClean="0">
                <a:solidFill>
                  <a:srgbClr val="00B050"/>
                </a:solidFill>
                <a:latin typeface="Comic Sans MS" panose="030F0702030302020204" pitchFamily="66" charset="0"/>
              </a:rPr>
              <a:t>(some have already started). </a:t>
            </a:r>
            <a:endParaRPr lang="en-GB" dirty="0" smtClean="0">
              <a:solidFill>
                <a:srgbClr val="00B050"/>
              </a:solidFill>
              <a:latin typeface="Comic Sans MS" panose="030F0702030302020204" pitchFamily="66" charset="0"/>
            </a:endParaRPr>
          </a:p>
          <a:p>
            <a:r>
              <a:rPr lang="en-GB" dirty="0" smtClean="0">
                <a:solidFill>
                  <a:srgbClr val="00B050"/>
                </a:solidFill>
                <a:latin typeface="Comic Sans MS" panose="030F0702030302020204" pitchFamily="66" charset="0"/>
              </a:rPr>
              <a:t>We will also complete our own baseline assessments so we can tailor teaching and learning to suit all individual children and their starting points.  </a:t>
            </a:r>
          </a:p>
          <a:p>
            <a:pPr marL="0" indent="0">
              <a:buNone/>
            </a:pPr>
            <a:endParaRPr lang="en-GB" dirty="0" smtClean="0">
              <a:solidFill>
                <a:srgbClr val="00B050"/>
              </a:solidFill>
              <a:latin typeface="Comic Sans MS" panose="030F0702030302020204" pitchFamily="66" charset="0"/>
            </a:endParaRPr>
          </a:p>
        </p:txBody>
      </p:sp>
    </p:spTree>
    <p:extLst>
      <p:ext uri="{BB962C8B-B14F-4D97-AF65-F5344CB8AC3E}">
        <p14:creationId xmlns:p14="http://schemas.microsoft.com/office/powerpoint/2010/main" val="467026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201" y="620688"/>
            <a:ext cx="6347713" cy="648072"/>
          </a:xfrm>
        </p:spPr>
        <p:txBody>
          <a:bodyPr/>
          <a:lstStyle/>
          <a:p>
            <a:r>
              <a:rPr lang="en-GB" dirty="0" smtClean="0"/>
              <a:t>Class Dojo/Learning Journeys</a:t>
            </a:r>
            <a:endParaRPr lang="en-GB" dirty="0"/>
          </a:p>
        </p:txBody>
      </p:sp>
      <p:sp>
        <p:nvSpPr>
          <p:cNvPr id="3" name="Content Placeholder 2"/>
          <p:cNvSpPr>
            <a:spLocks noGrp="1"/>
          </p:cNvSpPr>
          <p:nvPr>
            <p:ph idx="1"/>
          </p:nvPr>
        </p:nvSpPr>
        <p:spPr>
          <a:xfrm>
            <a:off x="683568" y="1323237"/>
            <a:ext cx="6347714" cy="3880773"/>
          </a:xfrm>
        </p:spPr>
        <p:txBody>
          <a:bodyPr>
            <a:normAutofit fontScale="92500" lnSpcReduction="10000"/>
          </a:bodyPr>
          <a:lstStyle/>
          <a:p>
            <a:r>
              <a:rPr lang="en-GB" dirty="0" smtClean="0"/>
              <a:t>All children will have a personal paper learning journey this year. </a:t>
            </a:r>
          </a:p>
          <a:p>
            <a:r>
              <a:rPr lang="en-GB" dirty="0" smtClean="0"/>
              <a:t>Wow moments can be sent to school from home which can be added to the book. These are in your pack. Feel free to draw your own stars/ get creative. </a:t>
            </a:r>
            <a:r>
              <a:rPr lang="en-GB" dirty="0" smtClean="0">
                <a:sym typeface="Wingdings" panose="05000000000000000000" pitchFamily="2" charset="2"/>
              </a:rPr>
              <a:t></a:t>
            </a:r>
            <a:endParaRPr lang="en-GB" dirty="0" smtClean="0"/>
          </a:p>
          <a:p>
            <a:r>
              <a:rPr lang="en-GB" dirty="0" smtClean="0"/>
              <a:t>It will be a journey of ‘wow’ moments rather than every bit of work. The children will have workbooks for English and Maths as well as photos on Class Dojo. </a:t>
            </a:r>
          </a:p>
          <a:p>
            <a:r>
              <a:rPr lang="en-GB" dirty="0" smtClean="0"/>
              <a:t>Messages can be sent to and from school between the hours of 8:30am and 5:00pm. Please note messages outside of these hours will be responded to the following day. </a:t>
            </a:r>
          </a:p>
          <a:p>
            <a:r>
              <a:rPr lang="en-GB" dirty="0" smtClean="0"/>
              <a:t>Class Dojo is great for showing you what children have been doing on the class story as well as the school story for whole school projects. </a:t>
            </a:r>
            <a:endParaRPr lang="en-GB" dirty="0"/>
          </a:p>
        </p:txBody>
      </p:sp>
      <p:pic>
        <p:nvPicPr>
          <p:cNvPr id="4" name="Picture 3"/>
          <p:cNvPicPr>
            <a:picLocks noChangeAspect="1"/>
          </p:cNvPicPr>
          <p:nvPr/>
        </p:nvPicPr>
        <p:blipFill>
          <a:blip r:embed="rId2"/>
          <a:stretch>
            <a:fillRect/>
          </a:stretch>
        </p:blipFill>
        <p:spPr>
          <a:xfrm>
            <a:off x="3995936" y="5188164"/>
            <a:ext cx="5180531" cy="1636726"/>
          </a:xfrm>
          <a:prstGeom prst="rect">
            <a:avLst/>
          </a:prstGeom>
        </p:spPr>
      </p:pic>
    </p:spTree>
    <p:extLst>
      <p:ext uri="{BB962C8B-B14F-4D97-AF65-F5344CB8AC3E}">
        <p14:creationId xmlns:p14="http://schemas.microsoft.com/office/powerpoint/2010/main" val="1254269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Manor Road Code</a:t>
            </a:r>
            <a:br>
              <a:rPr lang="en-GB" dirty="0" smtClean="0"/>
            </a:br>
            <a:r>
              <a:rPr lang="en-GB" dirty="0" smtClean="0"/>
              <a:t>READY, RESPECTFUL, SAFE</a:t>
            </a:r>
            <a:endParaRPr lang="en-GB" dirty="0"/>
          </a:p>
        </p:txBody>
      </p:sp>
      <p:sp>
        <p:nvSpPr>
          <p:cNvPr id="3" name="Content Placeholder 2"/>
          <p:cNvSpPr>
            <a:spLocks noGrp="1"/>
          </p:cNvSpPr>
          <p:nvPr>
            <p:ph idx="1"/>
          </p:nvPr>
        </p:nvSpPr>
        <p:spPr>
          <a:xfrm>
            <a:off x="395536" y="1340768"/>
            <a:ext cx="8229600" cy="5257800"/>
          </a:xfrm>
        </p:spPr>
        <p:txBody>
          <a:bodyPr>
            <a:normAutofit/>
          </a:bodyPr>
          <a:lstStyle/>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Recognition Board</a:t>
            </a:r>
          </a:p>
          <a:p>
            <a:pPr marL="0" indent="0">
              <a:buNone/>
            </a:pPr>
            <a:endParaRPr lang="en-GB" dirty="0" smtClean="0">
              <a:latin typeface="Comic Sans MS" panose="030F0702030302020204" pitchFamily="66" charset="0"/>
            </a:endParaRPr>
          </a:p>
          <a:p>
            <a:pPr marL="0" indent="0">
              <a:buNone/>
            </a:pPr>
            <a:r>
              <a:rPr lang="en-GB" dirty="0" smtClean="0">
                <a:latin typeface="Comic Sans MS" panose="030F0702030302020204" pitchFamily="66" charset="0"/>
              </a:rPr>
              <a:t>Positive </a:t>
            </a:r>
            <a:r>
              <a:rPr lang="en-GB" dirty="0" smtClean="0">
                <a:latin typeface="Comic Sans MS" panose="030F0702030302020204" pitchFamily="66" charset="0"/>
              </a:rPr>
              <a:t>recognition </a:t>
            </a:r>
            <a:r>
              <a:rPr lang="en-GB" dirty="0" smtClean="0">
                <a:latin typeface="Comic Sans MS" panose="030F0702030302020204" pitchFamily="66" charset="0"/>
              </a:rPr>
              <a:t>and working as a team</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Birthday celebrations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Trips to see Mrs Marshall</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Good communication </a:t>
            </a:r>
          </a:p>
          <a:p>
            <a:pPr marL="0" indent="0">
              <a:buNone/>
            </a:pPr>
            <a:endParaRPr lang="en-GB" dirty="0" smtClean="0">
              <a:latin typeface="Comic Sans MS" panose="030F0702030302020204" pitchFamily="66" charset="0"/>
            </a:endParaRPr>
          </a:p>
        </p:txBody>
      </p:sp>
    </p:spTree>
    <p:extLst>
      <p:ext uri="{BB962C8B-B14F-4D97-AF65-F5344CB8AC3E}">
        <p14:creationId xmlns:p14="http://schemas.microsoft.com/office/powerpoint/2010/main" val="22836959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650" y="332656"/>
            <a:ext cx="6347713" cy="1320800"/>
          </a:xfrm>
        </p:spPr>
        <p:txBody>
          <a:bodyPr/>
          <a:lstStyle/>
          <a:p>
            <a:r>
              <a:rPr lang="en-GB" dirty="0" smtClean="0">
                <a:latin typeface="Comic Sans MS" panose="030F0702030302020204" pitchFamily="66" charset="0"/>
              </a:rPr>
              <a:t>Show and Tell Groups</a:t>
            </a:r>
            <a:endParaRPr lang="en-GB" dirty="0">
              <a:latin typeface="Comic Sans MS" panose="030F0702030302020204" pitchFamily="66" charset="0"/>
            </a:endParaRPr>
          </a:p>
        </p:txBody>
      </p:sp>
      <p:sp>
        <p:nvSpPr>
          <p:cNvPr id="10" name="TextBox 9"/>
          <p:cNvSpPr txBox="1"/>
          <p:nvPr/>
        </p:nvSpPr>
        <p:spPr>
          <a:xfrm>
            <a:off x="39741" y="2815548"/>
            <a:ext cx="1313180" cy="646331"/>
          </a:xfrm>
          <a:prstGeom prst="rect">
            <a:avLst/>
          </a:prstGeom>
          <a:noFill/>
        </p:spPr>
        <p:txBody>
          <a:bodyPr wrap="none" rtlCol="0">
            <a:spAutoFit/>
          </a:bodyPr>
          <a:lstStyle/>
          <a:p>
            <a:r>
              <a:rPr lang="en-GB" dirty="0" smtClean="0"/>
              <a:t>Monday</a:t>
            </a:r>
          </a:p>
          <a:p>
            <a:r>
              <a:rPr lang="en-GB" dirty="0" smtClean="0"/>
              <a:t>Mr Grumpy</a:t>
            </a:r>
          </a:p>
        </p:txBody>
      </p:sp>
      <p:sp>
        <p:nvSpPr>
          <p:cNvPr id="12" name="TextBox 11"/>
          <p:cNvSpPr txBox="1"/>
          <p:nvPr/>
        </p:nvSpPr>
        <p:spPr>
          <a:xfrm>
            <a:off x="1304988" y="3518371"/>
            <a:ext cx="1571264" cy="646331"/>
          </a:xfrm>
          <a:prstGeom prst="rect">
            <a:avLst/>
          </a:prstGeom>
          <a:noFill/>
        </p:spPr>
        <p:txBody>
          <a:bodyPr wrap="none" rtlCol="0">
            <a:spAutoFit/>
          </a:bodyPr>
          <a:lstStyle/>
          <a:p>
            <a:r>
              <a:rPr lang="en-GB" dirty="0" smtClean="0"/>
              <a:t>Tuesday</a:t>
            </a:r>
          </a:p>
          <a:p>
            <a:r>
              <a:rPr lang="en-GB" dirty="0" smtClean="0"/>
              <a:t>Miss Sunshine</a:t>
            </a:r>
            <a:endParaRPr lang="en-GB" dirty="0"/>
          </a:p>
        </p:txBody>
      </p:sp>
      <p:sp>
        <p:nvSpPr>
          <p:cNvPr id="13" name="TextBox 12"/>
          <p:cNvSpPr txBox="1"/>
          <p:nvPr/>
        </p:nvSpPr>
        <p:spPr>
          <a:xfrm>
            <a:off x="2677022" y="2996952"/>
            <a:ext cx="1336263" cy="646331"/>
          </a:xfrm>
          <a:prstGeom prst="rect">
            <a:avLst/>
          </a:prstGeom>
          <a:noFill/>
        </p:spPr>
        <p:txBody>
          <a:bodyPr wrap="none" rtlCol="0">
            <a:spAutoFit/>
          </a:bodyPr>
          <a:lstStyle/>
          <a:p>
            <a:r>
              <a:rPr lang="en-GB" dirty="0" smtClean="0"/>
              <a:t>Wednesday</a:t>
            </a:r>
          </a:p>
          <a:p>
            <a:r>
              <a:rPr lang="en-GB" dirty="0" smtClean="0"/>
              <a:t>Mr Bump</a:t>
            </a:r>
            <a:endParaRPr lang="en-GB" dirty="0"/>
          </a:p>
        </p:txBody>
      </p:sp>
      <p:sp>
        <p:nvSpPr>
          <p:cNvPr id="14" name="TextBox 13"/>
          <p:cNvSpPr txBox="1"/>
          <p:nvPr/>
        </p:nvSpPr>
        <p:spPr>
          <a:xfrm>
            <a:off x="4264183" y="3461879"/>
            <a:ext cx="1149674" cy="646331"/>
          </a:xfrm>
          <a:prstGeom prst="rect">
            <a:avLst/>
          </a:prstGeom>
          <a:noFill/>
        </p:spPr>
        <p:txBody>
          <a:bodyPr wrap="none" rtlCol="0">
            <a:spAutoFit/>
          </a:bodyPr>
          <a:lstStyle/>
          <a:p>
            <a:r>
              <a:rPr lang="en-GB" dirty="0" smtClean="0"/>
              <a:t>Thursday</a:t>
            </a:r>
          </a:p>
          <a:p>
            <a:r>
              <a:rPr lang="en-GB" dirty="0" smtClean="0"/>
              <a:t>Miss Hug</a:t>
            </a:r>
            <a:endParaRPr lang="en-GB" dirty="0"/>
          </a:p>
        </p:txBody>
      </p:sp>
      <p:sp>
        <p:nvSpPr>
          <p:cNvPr id="15" name="TextBox 14"/>
          <p:cNvSpPr txBox="1"/>
          <p:nvPr/>
        </p:nvSpPr>
        <p:spPr>
          <a:xfrm>
            <a:off x="5717405" y="2996952"/>
            <a:ext cx="1494705" cy="646331"/>
          </a:xfrm>
          <a:prstGeom prst="rect">
            <a:avLst/>
          </a:prstGeom>
          <a:noFill/>
        </p:spPr>
        <p:txBody>
          <a:bodyPr wrap="none" rtlCol="0">
            <a:spAutoFit/>
          </a:bodyPr>
          <a:lstStyle/>
          <a:p>
            <a:r>
              <a:rPr lang="en-GB" dirty="0" smtClean="0"/>
              <a:t>Friday</a:t>
            </a:r>
          </a:p>
          <a:p>
            <a:r>
              <a:rPr lang="en-GB" dirty="0" smtClean="0"/>
              <a:t>Miss Princess</a:t>
            </a:r>
            <a:endParaRPr lang="en-GB" dirty="0"/>
          </a:p>
        </p:txBody>
      </p:sp>
      <p:sp>
        <p:nvSpPr>
          <p:cNvPr id="16" name="TextBox 15"/>
          <p:cNvSpPr txBox="1"/>
          <p:nvPr/>
        </p:nvSpPr>
        <p:spPr>
          <a:xfrm>
            <a:off x="7103407" y="3518371"/>
            <a:ext cx="865109" cy="646331"/>
          </a:xfrm>
          <a:prstGeom prst="rect">
            <a:avLst/>
          </a:prstGeom>
          <a:noFill/>
        </p:spPr>
        <p:txBody>
          <a:bodyPr wrap="none" rtlCol="0">
            <a:spAutoFit/>
          </a:bodyPr>
          <a:lstStyle/>
          <a:p>
            <a:r>
              <a:rPr lang="en-GB" dirty="0" smtClean="0"/>
              <a:t>Friday</a:t>
            </a:r>
          </a:p>
          <a:p>
            <a:r>
              <a:rPr lang="en-GB" dirty="0" smtClean="0"/>
              <a:t>Mr Tall</a:t>
            </a:r>
            <a:endParaRPr lang="en-GB" dirty="0"/>
          </a:p>
        </p:txBody>
      </p:sp>
      <p:sp>
        <p:nvSpPr>
          <p:cNvPr id="17" name="TextBox 16"/>
          <p:cNvSpPr txBox="1"/>
          <p:nvPr/>
        </p:nvSpPr>
        <p:spPr>
          <a:xfrm>
            <a:off x="539552" y="4598117"/>
            <a:ext cx="8105745" cy="369332"/>
          </a:xfrm>
          <a:prstGeom prst="rect">
            <a:avLst/>
          </a:prstGeom>
          <a:noFill/>
        </p:spPr>
        <p:txBody>
          <a:bodyPr wrap="none" rtlCol="0">
            <a:spAutoFit/>
          </a:bodyPr>
          <a:lstStyle/>
          <a:p>
            <a:r>
              <a:rPr lang="en-GB" dirty="0" smtClean="0"/>
              <a:t>We will let you know which group your child is in once children are settled. </a:t>
            </a:r>
            <a:endParaRPr lang="en-GB" dirty="0"/>
          </a:p>
        </p:txBody>
      </p:sp>
      <p:pic>
        <p:nvPicPr>
          <p:cNvPr id="3" name="Picture 2"/>
          <p:cNvPicPr>
            <a:picLocks noChangeAspect="1"/>
          </p:cNvPicPr>
          <p:nvPr/>
        </p:nvPicPr>
        <p:blipFill>
          <a:blip r:embed="rId2"/>
          <a:stretch>
            <a:fillRect/>
          </a:stretch>
        </p:blipFill>
        <p:spPr>
          <a:xfrm>
            <a:off x="89595" y="1545592"/>
            <a:ext cx="899914" cy="1191063"/>
          </a:xfrm>
          <a:prstGeom prst="rect">
            <a:avLst/>
          </a:prstGeom>
        </p:spPr>
      </p:pic>
      <p:pic>
        <p:nvPicPr>
          <p:cNvPr id="18" name="Picture 17"/>
          <p:cNvPicPr>
            <a:picLocks noChangeAspect="1"/>
          </p:cNvPicPr>
          <p:nvPr/>
        </p:nvPicPr>
        <p:blipFill>
          <a:blip r:embed="rId3"/>
          <a:stretch>
            <a:fillRect/>
          </a:stretch>
        </p:blipFill>
        <p:spPr>
          <a:xfrm>
            <a:off x="1112965" y="1650033"/>
            <a:ext cx="1559007" cy="1103297"/>
          </a:xfrm>
          <a:prstGeom prst="rect">
            <a:avLst/>
          </a:prstGeom>
        </p:spPr>
      </p:pic>
      <p:pic>
        <p:nvPicPr>
          <p:cNvPr id="19" name="Picture 18"/>
          <p:cNvPicPr>
            <a:picLocks noChangeAspect="1"/>
          </p:cNvPicPr>
          <p:nvPr/>
        </p:nvPicPr>
        <p:blipFill>
          <a:blip r:embed="rId4"/>
          <a:stretch>
            <a:fillRect/>
          </a:stretch>
        </p:blipFill>
        <p:spPr>
          <a:xfrm>
            <a:off x="2796440" y="1709948"/>
            <a:ext cx="1247775" cy="1028700"/>
          </a:xfrm>
          <a:prstGeom prst="rect">
            <a:avLst/>
          </a:prstGeom>
        </p:spPr>
      </p:pic>
      <p:pic>
        <p:nvPicPr>
          <p:cNvPr id="20" name="Picture 19"/>
          <p:cNvPicPr>
            <a:picLocks noChangeAspect="1"/>
          </p:cNvPicPr>
          <p:nvPr/>
        </p:nvPicPr>
        <p:blipFill>
          <a:blip r:embed="rId5"/>
          <a:stretch>
            <a:fillRect/>
          </a:stretch>
        </p:blipFill>
        <p:spPr>
          <a:xfrm>
            <a:off x="4168683" y="1596202"/>
            <a:ext cx="1504950" cy="1266825"/>
          </a:xfrm>
          <a:prstGeom prst="rect">
            <a:avLst/>
          </a:prstGeom>
        </p:spPr>
      </p:pic>
      <p:pic>
        <p:nvPicPr>
          <p:cNvPr id="21" name="Picture 20"/>
          <p:cNvPicPr>
            <a:picLocks noChangeAspect="1"/>
          </p:cNvPicPr>
          <p:nvPr/>
        </p:nvPicPr>
        <p:blipFill>
          <a:blip r:embed="rId6"/>
          <a:stretch>
            <a:fillRect/>
          </a:stretch>
        </p:blipFill>
        <p:spPr>
          <a:xfrm>
            <a:off x="5717405" y="1475540"/>
            <a:ext cx="1285875" cy="1419225"/>
          </a:xfrm>
          <a:prstGeom prst="rect">
            <a:avLst/>
          </a:prstGeom>
        </p:spPr>
      </p:pic>
      <p:pic>
        <p:nvPicPr>
          <p:cNvPr id="22" name="Picture 21"/>
          <p:cNvPicPr>
            <a:picLocks noChangeAspect="1"/>
          </p:cNvPicPr>
          <p:nvPr/>
        </p:nvPicPr>
        <p:blipFill>
          <a:blip r:embed="rId7"/>
          <a:stretch>
            <a:fillRect/>
          </a:stretch>
        </p:blipFill>
        <p:spPr>
          <a:xfrm>
            <a:off x="7136470" y="1475540"/>
            <a:ext cx="952500" cy="1819275"/>
          </a:xfrm>
          <a:prstGeom prst="rect">
            <a:avLst/>
          </a:prstGeom>
        </p:spPr>
      </p:pic>
    </p:spTree>
    <p:extLst>
      <p:ext uri="{BB962C8B-B14F-4D97-AF65-F5344CB8AC3E}">
        <p14:creationId xmlns:p14="http://schemas.microsoft.com/office/powerpoint/2010/main" val="30380920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188640"/>
            <a:ext cx="6347713" cy="1320800"/>
          </a:xfrm>
        </p:spPr>
        <p:txBody>
          <a:bodyPr>
            <a:normAutofit fontScale="90000"/>
          </a:bodyPr>
          <a:lstStyle/>
          <a:p>
            <a:r>
              <a:rPr lang="en-GB" dirty="0" smtClean="0">
                <a:latin typeface="Comic Sans MS" panose="030F0702030302020204" pitchFamily="66" charset="0"/>
              </a:rPr>
              <a:t>Newsletters and dates for your diary</a:t>
            </a:r>
            <a:br>
              <a:rPr lang="en-GB" dirty="0" smtClean="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a:xfrm>
            <a:off x="1004780" y="1481165"/>
            <a:ext cx="6840760" cy="4425355"/>
          </a:xfrm>
        </p:spPr>
        <p:txBody>
          <a:bodyPr>
            <a:normAutofit/>
          </a:bodyPr>
          <a:lstStyle/>
          <a:p>
            <a:pPr marL="0" indent="0">
              <a:buNone/>
            </a:pPr>
            <a:r>
              <a:rPr lang="en-GB" dirty="0" smtClean="0">
                <a:latin typeface="Comic Sans MS" panose="030F0702030302020204" pitchFamily="66" charset="0"/>
              </a:rPr>
              <a:t>School’s </a:t>
            </a:r>
            <a:r>
              <a:rPr lang="en-GB" dirty="0">
                <a:latin typeface="Comic Sans MS" panose="030F0702030302020204" pitchFamily="66" charset="0"/>
              </a:rPr>
              <a:t>website </a:t>
            </a:r>
            <a:r>
              <a:rPr lang="en-GB" dirty="0">
                <a:latin typeface="Comic Sans MS" panose="030F0702030302020204" pitchFamily="66" charset="0"/>
                <a:hlinkClick r:id="rId2"/>
              </a:rPr>
              <a:t>http://www.manor-road.lancsngfl.ac.uk</a:t>
            </a:r>
            <a:r>
              <a:rPr lang="en-GB" dirty="0" smtClean="0">
                <a:latin typeface="Comic Sans MS" panose="030F0702030302020204" pitchFamily="66" charset="0"/>
                <a:hlinkClick r:id="rId2"/>
              </a:rPr>
              <a:t>/</a:t>
            </a:r>
            <a:r>
              <a:rPr lang="en-GB" dirty="0" smtClean="0">
                <a:latin typeface="Comic Sans MS" panose="030F0702030302020204" pitchFamily="66" charset="0"/>
              </a:rPr>
              <a:t> Keep an eye on dates and </a:t>
            </a:r>
          </a:p>
          <a:p>
            <a:pPr marL="0" indent="0">
              <a:buNone/>
            </a:pPr>
            <a:endParaRPr lang="en-GB" dirty="0" smtClean="0">
              <a:latin typeface="Comic Sans MS" panose="030F0702030302020204" pitchFamily="66" charset="0"/>
            </a:endParaRPr>
          </a:p>
          <a:p>
            <a:pPr marL="0" indent="0">
              <a:buNone/>
            </a:pP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Newsletter which is weekly. </a:t>
            </a:r>
          </a:p>
          <a:p>
            <a:pPr marL="0" indent="0">
              <a:buNone/>
            </a:pPr>
            <a:r>
              <a:rPr lang="en-GB" dirty="0" smtClean="0">
                <a:latin typeface="Comic Sans MS" panose="030F0702030302020204" pitchFamily="66" charset="0"/>
              </a:rPr>
              <a:t>Gives information of any events, awards,  and general school life. </a:t>
            </a:r>
            <a:endParaRPr lang="en-GB" dirty="0">
              <a:latin typeface="Comic Sans MS" panose="030F0702030302020204" pitchFamily="66" charset="0"/>
            </a:endParaRPr>
          </a:p>
          <a:p>
            <a:pPr marL="0" indent="0">
              <a:buNone/>
            </a:pPr>
            <a:r>
              <a:rPr lang="en-GB" dirty="0" smtClean="0">
                <a:latin typeface="Comic Sans MS" panose="030F0702030302020204" pitchFamily="66" charset="0"/>
              </a:rPr>
              <a:t>The Ash webpage will be updated regularly and you can see what exciting things we get up to in </a:t>
            </a:r>
            <a:r>
              <a:rPr lang="en-GB" dirty="0" smtClean="0">
                <a:latin typeface="Comic Sans MS" panose="030F0702030302020204" pitchFamily="66" charset="0"/>
              </a:rPr>
              <a:t>class mainly on the dojo page!</a:t>
            </a:r>
            <a:endParaRPr lang="en-GB" dirty="0" smtClean="0">
              <a:latin typeface="Comic Sans MS" panose="030F0702030302020204" pitchFamily="66" charset="0"/>
            </a:endParaRPr>
          </a:p>
          <a:p>
            <a:pPr marL="0" indent="0">
              <a:buNone/>
            </a:pPr>
            <a:endParaRPr lang="en-GB" dirty="0">
              <a:latin typeface="Comic Sans MS" panose="030F0702030302020204" pitchFamily="66" charset="0"/>
            </a:endParaRPr>
          </a:p>
          <a:p>
            <a:pPr marL="0" indent="0">
              <a:buNone/>
            </a:pPr>
            <a:endParaRPr lang="en-GB" dirty="0" smtClean="0">
              <a:latin typeface="Comic Sans MS" panose="030F0702030302020204" pitchFamily="66"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7650" y="2283806"/>
            <a:ext cx="6455020" cy="949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29032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Other Information…</a:t>
            </a:r>
            <a:endParaRPr lang="en-GB" dirty="0">
              <a:latin typeface="Comic Sans MS" panose="030F0702030302020204" pitchFamily="66" charset="0"/>
            </a:endParaRPr>
          </a:p>
        </p:txBody>
      </p:sp>
      <p:sp>
        <p:nvSpPr>
          <p:cNvPr id="3" name="Content Placeholder 2"/>
          <p:cNvSpPr>
            <a:spLocks noGrp="1"/>
          </p:cNvSpPr>
          <p:nvPr>
            <p:ph idx="1"/>
          </p:nvPr>
        </p:nvSpPr>
        <p:spPr>
          <a:xfrm>
            <a:off x="827584" y="1772816"/>
            <a:ext cx="7408333" cy="4608512"/>
          </a:xfrm>
        </p:spPr>
        <p:txBody>
          <a:bodyPr>
            <a:normAutofit/>
          </a:bodyPr>
          <a:lstStyle/>
          <a:p>
            <a:pPr>
              <a:buFont typeface="Wingdings" panose="05000000000000000000" pitchFamily="2" charset="2"/>
              <a:buChar char="ü"/>
            </a:pPr>
            <a:r>
              <a:rPr lang="en-GB" dirty="0" smtClean="0">
                <a:latin typeface="Comic Sans MS" panose="030F0702030302020204" pitchFamily="66" charset="0"/>
              </a:rPr>
              <a:t>If anyone new/different is collecting from school please inform the office either by telephoning or sending a note in on dojos. Passwords must be given or children won’t be handed over. </a:t>
            </a:r>
          </a:p>
          <a:p>
            <a:pPr>
              <a:buFont typeface="Wingdings" panose="05000000000000000000" pitchFamily="2" charset="2"/>
              <a:buChar char="ü"/>
            </a:pPr>
            <a:r>
              <a:rPr lang="en-GB" dirty="0" smtClean="0">
                <a:latin typeface="Comic Sans MS" panose="030F0702030302020204" pitchFamily="66" charset="0"/>
              </a:rPr>
              <a:t>Please can children have notes/letters/money in their hands as they come into school to ensure it goes straight in the box. This also promotes independence. </a:t>
            </a:r>
          </a:p>
          <a:p>
            <a:pPr>
              <a:buFont typeface="Wingdings" panose="05000000000000000000" pitchFamily="2" charset="2"/>
              <a:buChar char="ü"/>
            </a:pPr>
            <a:r>
              <a:rPr lang="en-GB" dirty="0" smtClean="0">
                <a:latin typeface="Comic Sans MS" panose="030F0702030302020204" pitchFamily="66" charset="0"/>
              </a:rPr>
              <a:t>Children may bring in water in water bottles but they must go home every evening and must be clearly </a:t>
            </a:r>
            <a:r>
              <a:rPr lang="en-GB" dirty="0" smtClean="0">
                <a:latin typeface="Comic Sans MS" panose="030F0702030302020204" pitchFamily="66" charset="0"/>
              </a:rPr>
              <a:t>labelled as many are the same. </a:t>
            </a:r>
            <a:r>
              <a:rPr lang="en-GB" dirty="0" smtClean="0">
                <a:latin typeface="Comic Sans MS" panose="030F0702030302020204" pitchFamily="66" charset="0"/>
              </a:rPr>
              <a:t>No juice please, just water. </a:t>
            </a:r>
          </a:p>
          <a:p>
            <a:pPr>
              <a:buFont typeface="Wingdings" panose="05000000000000000000" pitchFamily="2" charset="2"/>
              <a:buChar char="ü"/>
            </a:pPr>
            <a:r>
              <a:rPr lang="en-GB" dirty="0" smtClean="0">
                <a:latin typeface="Comic Sans MS" panose="030F0702030302020204" pitchFamily="66" charset="0"/>
              </a:rPr>
              <a:t>Lunches are chosen.</a:t>
            </a:r>
          </a:p>
          <a:p>
            <a:pPr>
              <a:buFont typeface="Wingdings" panose="05000000000000000000" pitchFamily="2" charset="2"/>
              <a:buChar char="ü"/>
            </a:pPr>
            <a:r>
              <a:rPr lang="en-GB" dirty="0" smtClean="0">
                <a:latin typeface="Comic Sans MS" panose="030F0702030302020204" pitchFamily="66" charset="0"/>
              </a:rPr>
              <a:t>Please can children bring in a pair of wellies to keep in </a:t>
            </a:r>
            <a:r>
              <a:rPr lang="en-GB" smtClean="0">
                <a:latin typeface="Comic Sans MS" panose="030F0702030302020204" pitchFamily="66" charset="0"/>
              </a:rPr>
              <a:t>school</a:t>
            </a:r>
            <a:r>
              <a:rPr lang="en-GB" smtClean="0">
                <a:latin typeface="Comic Sans MS" panose="030F0702030302020204" pitchFamily="66" charset="0"/>
              </a:rPr>
              <a:t>.</a:t>
            </a:r>
          </a:p>
          <a:p>
            <a:pPr>
              <a:buFont typeface="Wingdings" panose="05000000000000000000" pitchFamily="2" charset="2"/>
              <a:buChar char="ü"/>
            </a:pPr>
            <a:r>
              <a:rPr lang="en-GB" smtClean="0">
                <a:latin typeface="Comic Sans MS" panose="030F0702030302020204" pitchFamily="66" charset="0"/>
              </a:rPr>
              <a:t> </a:t>
            </a:r>
            <a:r>
              <a:rPr lang="en-GB" dirty="0" smtClean="0">
                <a:latin typeface="Comic Sans MS" panose="030F0702030302020204" pitchFamily="66" charset="0"/>
              </a:rPr>
              <a:t>Forest school is weekly until the summer months when we will be doing balance bike sessions. </a:t>
            </a:r>
          </a:p>
          <a:p>
            <a:pPr marL="0" indent="0">
              <a:buNone/>
            </a:pPr>
            <a:endParaRPr lang="en-GB" dirty="0" smtClean="0">
              <a:latin typeface="Comic Sans MS" panose="030F0702030302020204" pitchFamily="66" charset="0"/>
            </a:endParaRPr>
          </a:p>
        </p:txBody>
      </p:sp>
    </p:spTree>
    <p:extLst>
      <p:ext uri="{BB962C8B-B14F-4D97-AF65-F5344CB8AC3E}">
        <p14:creationId xmlns:p14="http://schemas.microsoft.com/office/powerpoint/2010/main" val="32559707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your pack</a:t>
            </a:r>
            <a:endParaRPr lang="en-GB" dirty="0"/>
          </a:p>
        </p:txBody>
      </p:sp>
      <p:sp>
        <p:nvSpPr>
          <p:cNvPr id="3" name="Content Placeholder 2"/>
          <p:cNvSpPr>
            <a:spLocks noGrp="1"/>
          </p:cNvSpPr>
          <p:nvPr>
            <p:ph idx="1"/>
          </p:nvPr>
        </p:nvSpPr>
        <p:spPr>
          <a:xfrm>
            <a:off x="1115616" y="1556792"/>
            <a:ext cx="6347714" cy="3880773"/>
          </a:xfrm>
        </p:spPr>
        <p:txBody>
          <a:bodyPr>
            <a:normAutofit fontScale="92500" lnSpcReduction="20000"/>
          </a:bodyPr>
          <a:lstStyle/>
          <a:p>
            <a:r>
              <a:rPr lang="en-GB" dirty="0" smtClean="0"/>
              <a:t>Please keep this pack in your child’s bag with their reading book, record and spelling book(when they get one</a:t>
            </a:r>
            <a:r>
              <a:rPr lang="en-GB" dirty="0" smtClean="0"/>
              <a:t>). Reading </a:t>
            </a:r>
            <a:r>
              <a:rPr lang="en-GB" dirty="0" smtClean="0"/>
              <a:t>book and record</a:t>
            </a:r>
          </a:p>
          <a:p>
            <a:r>
              <a:rPr lang="en-GB" dirty="0" smtClean="0"/>
              <a:t>Tricky words </a:t>
            </a:r>
          </a:p>
          <a:p>
            <a:r>
              <a:rPr lang="en-GB" dirty="0" smtClean="0"/>
              <a:t>Wow moments form</a:t>
            </a:r>
          </a:p>
          <a:p>
            <a:r>
              <a:rPr lang="en-GB" dirty="0" smtClean="0"/>
              <a:t>Maths passport targets Reception </a:t>
            </a:r>
          </a:p>
          <a:p>
            <a:r>
              <a:rPr lang="en-GB" dirty="0" smtClean="0"/>
              <a:t>Phase 2 sounds</a:t>
            </a:r>
          </a:p>
          <a:p>
            <a:r>
              <a:rPr lang="en-GB" dirty="0" err="1" smtClean="0"/>
              <a:t>Numbots</a:t>
            </a:r>
            <a:r>
              <a:rPr lang="en-GB" dirty="0" smtClean="0"/>
              <a:t> (MATHS) and </a:t>
            </a:r>
            <a:r>
              <a:rPr lang="en-GB" dirty="0" err="1" smtClean="0"/>
              <a:t>activ</a:t>
            </a:r>
            <a:r>
              <a:rPr lang="en-GB" dirty="0" smtClean="0"/>
              <a:t> learn log in codes ( Online reading platform which I will show you at the phonics meeting)</a:t>
            </a:r>
          </a:p>
          <a:p>
            <a:r>
              <a:rPr lang="en-GB" dirty="0" smtClean="0">
                <a:solidFill>
                  <a:srgbClr val="FFFF00"/>
                </a:solidFill>
              </a:rPr>
              <a:t>Please have reading records in bags EVERY day as we read with different children on different days and sometimes we change this. </a:t>
            </a:r>
          </a:p>
          <a:p>
            <a:pPr marL="0" indent="0">
              <a:buNone/>
            </a:pPr>
            <a:endParaRPr lang="en-GB" dirty="0" smtClean="0">
              <a:solidFill>
                <a:srgbClr val="FFFF00"/>
              </a:solidFill>
            </a:endParaRPr>
          </a:p>
        </p:txBody>
      </p:sp>
    </p:spTree>
    <p:extLst>
      <p:ext uri="{BB962C8B-B14F-4D97-AF65-F5344CB8AC3E}">
        <p14:creationId xmlns:p14="http://schemas.microsoft.com/office/powerpoint/2010/main" val="17091487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4647" y="260648"/>
            <a:ext cx="6347713" cy="1320800"/>
          </a:xfrm>
        </p:spPr>
        <p:txBody>
          <a:bodyPr>
            <a:normAutofit/>
          </a:bodyPr>
          <a:lstStyle/>
          <a:p>
            <a:pPr algn="ctr"/>
            <a:r>
              <a:rPr lang="en-GB" dirty="0" smtClean="0">
                <a:latin typeface="Comic Sans MS" panose="030F0702030302020204" pitchFamily="66" charset="0"/>
              </a:rPr>
              <a:t>How can you help your child at home?</a:t>
            </a:r>
            <a:endParaRPr lang="en-GB" dirty="0">
              <a:latin typeface="Comic Sans MS" panose="030F0702030302020204" pitchFamily="66" charset="0"/>
            </a:endParaRPr>
          </a:p>
        </p:txBody>
      </p:sp>
      <p:sp>
        <p:nvSpPr>
          <p:cNvPr id="2" name="Content Placeholder 1"/>
          <p:cNvSpPr>
            <a:spLocks noGrp="1"/>
          </p:cNvSpPr>
          <p:nvPr>
            <p:ph idx="1"/>
          </p:nvPr>
        </p:nvSpPr>
        <p:spPr>
          <a:xfrm>
            <a:off x="1259632" y="1772816"/>
            <a:ext cx="6347714" cy="3880773"/>
          </a:xfrm>
        </p:spPr>
        <p:txBody>
          <a:bodyPr>
            <a:normAutofit/>
          </a:bodyPr>
          <a:lstStyle/>
          <a:p>
            <a:pPr marL="0" indent="0" algn="ctr">
              <a:buNone/>
              <a:defRPr/>
            </a:pPr>
            <a:r>
              <a:rPr lang="en-GB" dirty="0">
                <a:solidFill>
                  <a:schemeClr val="tx1"/>
                </a:solidFill>
                <a:latin typeface="Comic Sans MS" pitchFamily="66" charset="0"/>
              </a:rPr>
              <a:t>Talk to your child about their day.</a:t>
            </a:r>
          </a:p>
          <a:p>
            <a:pPr marL="0" indent="0" algn="ctr">
              <a:buNone/>
              <a:defRPr/>
            </a:pPr>
            <a:r>
              <a:rPr lang="en-GB" dirty="0">
                <a:solidFill>
                  <a:schemeClr val="tx1"/>
                </a:solidFill>
                <a:latin typeface="Comic Sans MS" pitchFamily="66" charset="0"/>
              </a:rPr>
              <a:t>Help children with their homework and key </a:t>
            </a:r>
            <a:r>
              <a:rPr lang="en-GB" dirty="0" smtClean="0">
                <a:solidFill>
                  <a:schemeClr val="tx1"/>
                </a:solidFill>
                <a:latin typeface="Comic Sans MS" pitchFamily="66" charset="0"/>
              </a:rPr>
              <a:t>words/ common exception words/spellings.</a:t>
            </a:r>
            <a:endParaRPr lang="en-GB" dirty="0">
              <a:solidFill>
                <a:schemeClr val="tx1"/>
              </a:solidFill>
              <a:latin typeface="Comic Sans MS" pitchFamily="66" charset="0"/>
            </a:endParaRPr>
          </a:p>
          <a:p>
            <a:pPr marL="0" indent="0" algn="ctr">
              <a:buNone/>
              <a:defRPr/>
            </a:pPr>
            <a:r>
              <a:rPr lang="en-GB" dirty="0">
                <a:solidFill>
                  <a:schemeClr val="tx1"/>
                </a:solidFill>
                <a:latin typeface="Comic Sans MS" pitchFamily="66" charset="0"/>
              </a:rPr>
              <a:t>Read frequently with children using a range of books</a:t>
            </a:r>
            <a:r>
              <a:rPr lang="en-GB" dirty="0" smtClean="0">
                <a:solidFill>
                  <a:schemeClr val="tx1"/>
                </a:solidFill>
                <a:latin typeface="Comic Sans MS" pitchFamily="66" charset="0"/>
              </a:rPr>
              <a:t>. Reading at home really does help children so </a:t>
            </a:r>
            <a:r>
              <a:rPr lang="en-GB" dirty="0" err="1" smtClean="0">
                <a:solidFill>
                  <a:schemeClr val="tx1"/>
                </a:solidFill>
                <a:latin typeface="Comic Sans MS" pitchFamily="66" charset="0"/>
              </a:rPr>
              <a:t>so</a:t>
            </a:r>
            <a:r>
              <a:rPr lang="en-GB" dirty="0" smtClean="0">
                <a:solidFill>
                  <a:schemeClr val="tx1"/>
                </a:solidFill>
                <a:latin typeface="Comic Sans MS" pitchFamily="66" charset="0"/>
              </a:rPr>
              <a:t> much!</a:t>
            </a:r>
            <a:endParaRPr lang="en-GB" dirty="0">
              <a:solidFill>
                <a:schemeClr val="tx1"/>
              </a:solidFill>
              <a:latin typeface="Comic Sans MS" pitchFamily="66" charset="0"/>
            </a:endParaRPr>
          </a:p>
          <a:p>
            <a:pPr marL="0" indent="0" algn="ctr">
              <a:buNone/>
              <a:defRPr/>
            </a:pPr>
            <a:r>
              <a:rPr lang="en-GB" dirty="0">
                <a:solidFill>
                  <a:schemeClr val="tx1"/>
                </a:solidFill>
                <a:latin typeface="Comic Sans MS" pitchFamily="66" charset="0"/>
              </a:rPr>
              <a:t>We have a ‘can do’ approach and always encourage children to have a go! </a:t>
            </a:r>
            <a:endParaRPr lang="en-GB" dirty="0" smtClean="0">
              <a:solidFill>
                <a:schemeClr val="tx1"/>
              </a:solidFill>
              <a:latin typeface="Comic Sans MS" pitchFamily="66" charset="0"/>
            </a:endParaRPr>
          </a:p>
          <a:p>
            <a:pPr marL="0" indent="0" algn="ctr">
              <a:buNone/>
              <a:defRPr/>
            </a:pPr>
            <a:endParaRPr lang="en-GB" dirty="0">
              <a:solidFill>
                <a:schemeClr val="tx1"/>
              </a:solidFill>
              <a:latin typeface="Comic Sans MS" pitchFamily="66" charset="0"/>
              <a:sym typeface="Wingdings" pitchFamily="2" charset="2"/>
            </a:endParaRPr>
          </a:p>
          <a:p>
            <a:pPr marL="0" indent="0" algn="ctr">
              <a:buNone/>
              <a:defRPr/>
            </a:pPr>
            <a:r>
              <a:rPr lang="en-GB" dirty="0" smtClean="0">
                <a:solidFill>
                  <a:schemeClr val="tx1"/>
                </a:solidFill>
                <a:latin typeface="Comic Sans MS" pitchFamily="66" charset="0"/>
                <a:sym typeface="Wingdings" pitchFamily="2" charset="2"/>
              </a:rPr>
              <a:t>Thank you for taking the time to read this welcome pack. </a:t>
            </a:r>
          </a:p>
          <a:p>
            <a:pPr marL="0" indent="0" algn="ctr">
              <a:buNone/>
              <a:defRPr/>
            </a:pPr>
            <a:r>
              <a:rPr lang="en-GB" dirty="0" smtClean="0">
                <a:solidFill>
                  <a:schemeClr val="tx1"/>
                </a:solidFill>
                <a:latin typeface="Comic Sans MS" pitchFamily="66" charset="0"/>
                <a:sym typeface="Wingdings" pitchFamily="2" charset="2"/>
              </a:rPr>
              <a:t> </a:t>
            </a:r>
            <a:endParaRPr lang="en-GB" dirty="0">
              <a:solidFill>
                <a:schemeClr val="tx1"/>
              </a:solidFill>
              <a:latin typeface="Comic Sans MS" pitchFamily="66" charset="0"/>
            </a:endParaRPr>
          </a:p>
          <a:p>
            <a:endParaRPr lang="en-GB" dirty="0"/>
          </a:p>
        </p:txBody>
      </p:sp>
      <p:pic>
        <p:nvPicPr>
          <p:cNvPr id="4" name="Picture 5" descr="See full size imag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2360" y="5391290"/>
            <a:ext cx="1331640" cy="129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8453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353248" y="968775"/>
            <a:ext cx="6347714" cy="3880773"/>
          </a:xfrm>
        </p:spPr>
        <p:txBody>
          <a:bodyPr/>
          <a:lstStyle/>
          <a:p>
            <a:pPr marL="0" indent="0" algn="ctr">
              <a:buNone/>
            </a:pPr>
            <a:r>
              <a:rPr lang="en-GB" sz="2800" dirty="0" smtClean="0">
                <a:latin typeface="Comic Sans MS" panose="030F0702030302020204" pitchFamily="66" charset="0"/>
              </a:rPr>
              <a:t>Your child will have lots of fun while learning in Reception. </a:t>
            </a:r>
          </a:p>
          <a:p>
            <a:pPr marL="0" indent="0" algn="ctr">
              <a:buNone/>
            </a:pPr>
            <a:r>
              <a:rPr lang="en-GB" sz="2800" dirty="0" smtClean="0">
                <a:latin typeface="Comic Sans MS" panose="030F0702030302020204" pitchFamily="66" charset="0"/>
              </a:rPr>
              <a:t>Here’s how you can help…</a:t>
            </a:r>
          </a:p>
          <a:p>
            <a:pPr marL="0" indent="0" algn="ctr">
              <a:buNone/>
            </a:pPr>
            <a:endParaRPr lang="en-GB" dirty="0">
              <a:latin typeface="Comic Sans MS" panose="030F0702030302020204" pitchFamily="66" charset="0"/>
            </a:endParaRPr>
          </a:p>
        </p:txBody>
      </p:sp>
      <p:pic>
        <p:nvPicPr>
          <p:cNvPr id="3076" name="Picture 4" descr="Image result for school class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2580471"/>
            <a:ext cx="3909043" cy="226907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rot="20306039">
            <a:off x="508801" y="3474597"/>
            <a:ext cx="4242926" cy="2460509"/>
          </a:xfrm>
          <a:prstGeom prst="rect">
            <a:avLst/>
          </a:prstGeom>
        </p:spPr>
      </p:pic>
      <p:pic>
        <p:nvPicPr>
          <p:cNvPr id="5" name="Picture 4"/>
          <p:cNvPicPr>
            <a:picLocks noChangeAspect="1"/>
          </p:cNvPicPr>
          <p:nvPr/>
        </p:nvPicPr>
        <p:blipFill>
          <a:blip r:embed="rId4"/>
          <a:stretch>
            <a:fillRect/>
          </a:stretch>
        </p:blipFill>
        <p:spPr>
          <a:xfrm>
            <a:off x="5137060" y="5038470"/>
            <a:ext cx="3862924" cy="1812603"/>
          </a:xfrm>
          <a:prstGeom prst="rect">
            <a:avLst/>
          </a:prstGeom>
        </p:spPr>
      </p:pic>
    </p:spTree>
    <p:extLst>
      <p:ext uri="{BB962C8B-B14F-4D97-AF65-F5344CB8AC3E}">
        <p14:creationId xmlns:p14="http://schemas.microsoft.com/office/powerpoint/2010/main" val="15174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omic Sans MS" panose="030F0702030302020204" pitchFamily="66" charset="0"/>
              </a:rPr>
              <a:t>Class Timetable</a:t>
            </a:r>
            <a:endParaRPr lang="en-GB" b="1" dirty="0">
              <a:latin typeface="Comic Sans MS" panose="030F0702030302020204" pitchFamily="66" charset="0"/>
            </a:endParaRPr>
          </a:p>
        </p:txBody>
      </p:sp>
      <p:sp>
        <p:nvSpPr>
          <p:cNvPr id="3" name="Content Placeholder 2"/>
          <p:cNvSpPr>
            <a:spLocks noGrp="1"/>
          </p:cNvSpPr>
          <p:nvPr>
            <p:ph idx="1"/>
          </p:nvPr>
        </p:nvSpPr>
        <p:spPr>
          <a:xfrm>
            <a:off x="467544" y="1340768"/>
            <a:ext cx="8229600" cy="4925144"/>
          </a:xfrm>
        </p:spPr>
        <p:txBody>
          <a:bodyPr>
            <a:normAutofit fontScale="62500" lnSpcReduction="20000"/>
          </a:bodyPr>
          <a:lstStyle/>
          <a:p>
            <a:pPr marL="0" indent="0">
              <a:buNone/>
            </a:pPr>
            <a:r>
              <a:rPr lang="en-GB" sz="2800" u="sng" dirty="0" smtClean="0">
                <a:latin typeface="Comic Sans MS" panose="030F0702030302020204" pitchFamily="66" charset="0"/>
              </a:rPr>
              <a:t>Morning</a:t>
            </a:r>
          </a:p>
          <a:p>
            <a:r>
              <a:rPr lang="en-GB" sz="2800" dirty="0" smtClean="0">
                <a:latin typeface="Comic Sans MS" panose="030F0702030302020204" pitchFamily="66" charset="0"/>
              </a:rPr>
              <a:t>Phonics- groups changed frequently</a:t>
            </a:r>
          </a:p>
          <a:p>
            <a:r>
              <a:rPr lang="en-GB" sz="2800" dirty="0" smtClean="0">
                <a:latin typeface="Comic Sans MS" panose="030F0702030302020204" pitchFamily="66" charset="0"/>
              </a:rPr>
              <a:t>English-indoor and outdoor provision</a:t>
            </a:r>
          </a:p>
          <a:p>
            <a:r>
              <a:rPr lang="en-GB" sz="2800" dirty="0" smtClean="0">
                <a:latin typeface="Comic Sans MS" panose="030F0702030302020204" pitchFamily="66" charset="0"/>
              </a:rPr>
              <a:t>Maths- Maths No Problem, mixture of adult led and independent</a:t>
            </a:r>
          </a:p>
          <a:p>
            <a:r>
              <a:rPr lang="en-GB" sz="2800" dirty="0" smtClean="0">
                <a:latin typeface="Comic Sans MS" panose="030F0702030302020204" pitchFamily="66" charset="0"/>
              </a:rPr>
              <a:t>Guided Reading- daily in groups, assessed frequently to meet needs</a:t>
            </a:r>
          </a:p>
          <a:p>
            <a:r>
              <a:rPr lang="en-GB" sz="2800" dirty="0" smtClean="0">
                <a:latin typeface="Comic Sans MS" panose="030F0702030302020204" pitchFamily="66" charset="0"/>
              </a:rPr>
              <a:t>PE- </a:t>
            </a:r>
            <a:r>
              <a:rPr lang="en-GB" sz="2800" dirty="0" smtClean="0">
                <a:latin typeface="Comic Sans MS" panose="030F0702030302020204" pitchFamily="66" charset="0"/>
              </a:rPr>
              <a:t>(</a:t>
            </a:r>
            <a:r>
              <a:rPr lang="en-GB" sz="2800" dirty="0" smtClean="0">
                <a:solidFill>
                  <a:srgbClr val="FFFF00"/>
                </a:solidFill>
                <a:latin typeface="Comic Sans MS" panose="030F0702030302020204" pitchFamily="66" charset="0"/>
              </a:rPr>
              <a:t>Tuesday </a:t>
            </a:r>
            <a:r>
              <a:rPr lang="en-GB" sz="2800" dirty="0" smtClean="0">
                <a:solidFill>
                  <a:srgbClr val="FFFF00"/>
                </a:solidFill>
                <a:latin typeface="Comic Sans MS" panose="030F0702030302020204" pitchFamily="66" charset="0"/>
              </a:rPr>
              <a:t>and Thursday</a:t>
            </a:r>
            <a:r>
              <a:rPr lang="en-GB" sz="2800" dirty="0" smtClean="0">
                <a:latin typeface="Comic Sans MS" panose="030F0702030302020204" pitchFamily="66" charset="0"/>
              </a:rPr>
              <a:t>) Children come to school in PE kits</a:t>
            </a:r>
            <a:endParaRPr lang="en-GB" sz="2800" dirty="0">
              <a:latin typeface="Comic Sans MS" panose="030F0702030302020204" pitchFamily="66" charset="0"/>
            </a:endParaRPr>
          </a:p>
          <a:p>
            <a:pPr marL="0" indent="0">
              <a:buNone/>
            </a:pPr>
            <a:r>
              <a:rPr lang="en-GB" sz="2800" u="sng" dirty="0" smtClean="0">
                <a:latin typeface="Comic Sans MS" panose="030F0702030302020204" pitchFamily="66" charset="0"/>
              </a:rPr>
              <a:t>Afternoon</a:t>
            </a:r>
          </a:p>
          <a:p>
            <a:r>
              <a:rPr lang="en-GB" sz="2800" dirty="0" smtClean="0">
                <a:latin typeface="Comic Sans MS" panose="030F0702030302020204" pitchFamily="66" charset="0"/>
              </a:rPr>
              <a:t>Continuous Provision which includes lots of fun and creative learning</a:t>
            </a:r>
          </a:p>
          <a:p>
            <a:r>
              <a:rPr lang="en-GB" sz="2800" dirty="0" smtClean="0">
                <a:latin typeface="Comic Sans MS" panose="030F0702030302020204" pitchFamily="66" charset="0"/>
              </a:rPr>
              <a:t>RE/Computing/Music/Understanding the World/Art</a:t>
            </a:r>
          </a:p>
          <a:p>
            <a:r>
              <a:rPr lang="en-GB" sz="2800" dirty="0" smtClean="0">
                <a:latin typeface="Comic Sans MS" panose="030F0702030302020204" pitchFamily="66" charset="0"/>
              </a:rPr>
              <a:t>Show and Tell- I will send more information when we are in groups</a:t>
            </a:r>
          </a:p>
          <a:p>
            <a:r>
              <a:rPr lang="en-GB" sz="2800" dirty="0" smtClean="0">
                <a:latin typeface="Comic Sans MS" panose="030F0702030302020204" pitchFamily="66" charset="0"/>
              </a:rPr>
              <a:t>Spellings (Friday morning) These will start in Autumn 2 for Reception when children have completed Phase 2 sounds</a:t>
            </a:r>
          </a:p>
          <a:p>
            <a:endParaRPr lang="en-GB" sz="2800" dirty="0" smtClean="0"/>
          </a:p>
        </p:txBody>
      </p:sp>
      <p:pic>
        <p:nvPicPr>
          <p:cNvPr id="2050" name="Picture 2" descr="Image result for class timetable carto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699147">
            <a:off x="6767294" y="749509"/>
            <a:ext cx="2017515" cy="1138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4544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260648"/>
            <a:ext cx="7408333" cy="4497363"/>
          </a:xfrm>
        </p:spPr>
        <p:txBody>
          <a:bodyPr>
            <a:normAutofit/>
          </a:bodyPr>
          <a:lstStyle/>
          <a:p>
            <a:pPr marL="0" indent="0" algn="ctr">
              <a:lnSpc>
                <a:spcPct val="80000"/>
              </a:lnSpc>
              <a:buNone/>
              <a:defRPr/>
            </a:pPr>
            <a:r>
              <a:rPr lang="en-GB" sz="3600" b="1" dirty="0">
                <a:latin typeface="Comic Sans MS" pitchFamily="66" charset="0"/>
              </a:rPr>
              <a:t>The timetable in Reception covers the 7 areas of the </a:t>
            </a:r>
            <a:r>
              <a:rPr lang="en-GB" sz="3600" b="1" dirty="0" smtClean="0">
                <a:latin typeface="Comic Sans MS" pitchFamily="66" charset="0"/>
              </a:rPr>
              <a:t>Foundation Stage</a:t>
            </a:r>
            <a:r>
              <a:rPr lang="en-GB" sz="3600" b="1" dirty="0">
                <a:latin typeface="Comic Sans MS" pitchFamily="66" charset="0"/>
              </a:rPr>
              <a:t>:</a:t>
            </a:r>
          </a:p>
          <a:p>
            <a:pPr marL="0" indent="0" algn="ctr">
              <a:lnSpc>
                <a:spcPct val="80000"/>
              </a:lnSpc>
              <a:buNone/>
              <a:defRPr/>
            </a:pPr>
            <a:r>
              <a:rPr lang="en-GB" dirty="0">
                <a:solidFill>
                  <a:srgbClr val="FF0000"/>
                </a:solidFill>
                <a:latin typeface="Comic Sans MS" pitchFamily="66" charset="0"/>
              </a:rPr>
              <a:t>Communication and Language </a:t>
            </a:r>
            <a:endParaRPr lang="en-GB" dirty="0" smtClean="0">
              <a:solidFill>
                <a:srgbClr val="FF0000"/>
              </a:solidFill>
              <a:latin typeface="Comic Sans MS" pitchFamily="66" charset="0"/>
            </a:endParaRPr>
          </a:p>
          <a:p>
            <a:pPr marL="0" indent="0" algn="ctr">
              <a:lnSpc>
                <a:spcPct val="80000"/>
              </a:lnSpc>
              <a:buNone/>
              <a:defRPr/>
            </a:pPr>
            <a:r>
              <a:rPr lang="en-GB" dirty="0">
                <a:solidFill>
                  <a:srgbClr val="FF0000"/>
                </a:solidFill>
                <a:latin typeface="Comic Sans MS" pitchFamily="66" charset="0"/>
              </a:rPr>
              <a:t>Personal, </a:t>
            </a:r>
            <a:r>
              <a:rPr lang="en-GB" dirty="0" smtClean="0">
                <a:solidFill>
                  <a:srgbClr val="FF0000"/>
                </a:solidFill>
                <a:latin typeface="Comic Sans MS" pitchFamily="66" charset="0"/>
              </a:rPr>
              <a:t>Social </a:t>
            </a:r>
            <a:r>
              <a:rPr lang="en-GB" dirty="0">
                <a:solidFill>
                  <a:srgbClr val="FF0000"/>
                </a:solidFill>
                <a:latin typeface="Comic Sans MS" pitchFamily="66" charset="0"/>
              </a:rPr>
              <a:t>and </a:t>
            </a:r>
            <a:r>
              <a:rPr lang="en-GB" dirty="0" smtClean="0">
                <a:solidFill>
                  <a:srgbClr val="FF0000"/>
                </a:solidFill>
                <a:latin typeface="Comic Sans MS" pitchFamily="66" charset="0"/>
              </a:rPr>
              <a:t>Emotional Development</a:t>
            </a:r>
          </a:p>
          <a:p>
            <a:pPr marL="0" indent="0" algn="ctr">
              <a:lnSpc>
                <a:spcPct val="80000"/>
              </a:lnSpc>
              <a:buNone/>
              <a:defRPr/>
            </a:pPr>
            <a:r>
              <a:rPr lang="en-GB" dirty="0">
                <a:solidFill>
                  <a:srgbClr val="FF0000"/>
                </a:solidFill>
                <a:latin typeface="Comic Sans MS" pitchFamily="66" charset="0"/>
              </a:rPr>
              <a:t>Physical </a:t>
            </a:r>
            <a:r>
              <a:rPr lang="en-GB" dirty="0" smtClean="0">
                <a:solidFill>
                  <a:srgbClr val="FF0000"/>
                </a:solidFill>
                <a:latin typeface="Comic Sans MS" pitchFamily="66" charset="0"/>
              </a:rPr>
              <a:t>Development</a:t>
            </a:r>
            <a:endParaRPr lang="en-GB" dirty="0">
              <a:solidFill>
                <a:srgbClr val="FF0000"/>
              </a:solidFill>
              <a:latin typeface="Comic Sans MS" pitchFamily="66" charset="0"/>
            </a:endParaRPr>
          </a:p>
          <a:p>
            <a:pPr marL="0" indent="0" algn="ctr">
              <a:lnSpc>
                <a:spcPct val="80000"/>
              </a:lnSpc>
              <a:buNone/>
              <a:defRPr/>
            </a:pPr>
            <a:r>
              <a:rPr lang="en-GB" dirty="0">
                <a:latin typeface="Comic Sans MS" pitchFamily="66" charset="0"/>
              </a:rPr>
              <a:t>Literacy</a:t>
            </a:r>
          </a:p>
          <a:p>
            <a:pPr marL="0" indent="0" algn="ctr">
              <a:lnSpc>
                <a:spcPct val="80000"/>
              </a:lnSpc>
              <a:buNone/>
              <a:defRPr/>
            </a:pPr>
            <a:r>
              <a:rPr lang="en-GB" dirty="0">
                <a:latin typeface="Comic Sans MS" pitchFamily="66" charset="0"/>
              </a:rPr>
              <a:t>Mathematics</a:t>
            </a:r>
          </a:p>
          <a:p>
            <a:pPr marL="0" indent="0" algn="ctr">
              <a:lnSpc>
                <a:spcPct val="80000"/>
              </a:lnSpc>
              <a:buNone/>
              <a:defRPr/>
            </a:pPr>
            <a:r>
              <a:rPr lang="en-GB" dirty="0" smtClean="0">
                <a:latin typeface="Comic Sans MS" pitchFamily="66" charset="0"/>
              </a:rPr>
              <a:t>Expressive </a:t>
            </a:r>
            <a:r>
              <a:rPr lang="en-GB" dirty="0">
                <a:latin typeface="Comic Sans MS" pitchFamily="66" charset="0"/>
              </a:rPr>
              <a:t>Arts and Design</a:t>
            </a:r>
          </a:p>
          <a:p>
            <a:pPr marL="0" indent="0" algn="ctr">
              <a:lnSpc>
                <a:spcPct val="80000"/>
              </a:lnSpc>
              <a:buNone/>
              <a:defRPr/>
            </a:pPr>
            <a:r>
              <a:rPr lang="en-GB" dirty="0" smtClean="0">
                <a:latin typeface="Comic Sans MS" pitchFamily="66" charset="0"/>
              </a:rPr>
              <a:t>Understanding </a:t>
            </a:r>
            <a:r>
              <a:rPr lang="en-GB" dirty="0">
                <a:latin typeface="Comic Sans MS" pitchFamily="66" charset="0"/>
              </a:rPr>
              <a:t>the </a:t>
            </a:r>
            <a:r>
              <a:rPr lang="en-GB" dirty="0" smtClean="0">
                <a:latin typeface="Comic Sans MS" pitchFamily="66" charset="0"/>
              </a:rPr>
              <a:t>World</a:t>
            </a:r>
            <a:r>
              <a:rPr lang="en-GB" dirty="0">
                <a:latin typeface="Comic Sans MS" pitchFamily="66" charset="0"/>
              </a:rPr>
              <a:t>.</a:t>
            </a:r>
          </a:p>
          <a:p>
            <a:endParaRPr lang="en-GB" dirty="0"/>
          </a:p>
        </p:txBody>
      </p:sp>
      <p:pic>
        <p:nvPicPr>
          <p:cNvPr id="4" name="Picture 3"/>
          <p:cNvPicPr>
            <a:picLocks noChangeAspect="1"/>
          </p:cNvPicPr>
          <p:nvPr/>
        </p:nvPicPr>
        <p:blipFill>
          <a:blip r:embed="rId2"/>
          <a:stretch>
            <a:fillRect/>
          </a:stretch>
        </p:blipFill>
        <p:spPr>
          <a:xfrm>
            <a:off x="1475656" y="4221088"/>
            <a:ext cx="6760261" cy="2564783"/>
          </a:xfrm>
          <a:prstGeom prst="rect">
            <a:avLst/>
          </a:prstGeom>
        </p:spPr>
      </p:pic>
    </p:spTree>
    <p:extLst>
      <p:ext uri="{BB962C8B-B14F-4D97-AF65-F5344CB8AC3E}">
        <p14:creationId xmlns:p14="http://schemas.microsoft.com/office/powerpoint/2010/main" val="6880657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0"/>
            <a:ext cx="8229600" cy="1143000"/>
          </a:xfrm>
        </p:spPr>
        <p:txBody>
          <a:bodyPr>
            <a:normAutofit/>
          </a:bodyPr>
          <a:lstStyle/>
          <a:p>
            <a:r>
              <a:rPr lang="en-GB" sz="3600" b="1" dirty="0" smtClean="0"/>
              <a:t>Maths-No Problem!</a:t>
            </a:r>
            <a:endParaRPr lang="en-GB" sz="3600" b="1" dirty="0"/>
          </a:p>
        </p:txBody>
      </p:sp>
      <p:sp>
        <p:nvSpPr>
          <p:cNvPr id="3" name="Content Placeholder 2"/>
          <p:cNvSpPr>
            <a:spLocks noGrp="1"/>
          </p:cNvSpPr>
          <p:nvPr>
            <p:ph idx="1"/>
          </p:nvPr>
        </p:nvSpPr>
        <p:spPr>
          <a:xfrm>
            <a:off x="0" y="1124744"/>
            <a:ext cx="9144000" cy="4525963"/>
          </a:xfrm>
        </p:spPr>
        <p:txBody>
          <a:bodyPr>
            <a:noAutofit/>
          </a:bodyPr>
          <a:lstStyle/>
          <a:p>
            <a:pPr lvl="0" algn="ctr"/>
            <a:r>
              <a:rPr lang="en-GB" sz="2800" dirty="0" smtClean="0">
                <a:latin typeface="Comic Sans MS" panose="030F0702030302020204" pitchFamily="66" charset="0"/>
              </a:rPr>
              <a:t>In Reception,  children will be taught maths using the </a:t>
            </a:r>
            <a:r>
              <a:rPr lang="en-GB" sz="2800" dirty="0" smtClean="0">
                <a:solidFill>
                  <a:srgbClr val="FF0000"/>
                </a:solidFill>
                <a:latin typeface="Comic Sans MS" panose="030F0702030302020204" pitchFamily="66" charset="0"/>
              </a:rPr>
              <a:t>Maths-No problem! </a:t>
            </a:r>
            <a:r>
              <a:rPr lang="en-GB" sz="2800" dirty="0" smtClean="0">
                <a:latin typeface="Comic Sans MS" panose="030F0702030302020204" pitchFamily="66" charset="0"/>
              </a:rPr>
              <a:t>scheme. Incorporating </a:t>
            </a:r>
            <a:r>
              <a:rPr lang="en-GB" sz="2800" dirty="0">
                <a:latin typeface="Comic Sans MS" panose="030F0702030302020204" pitchFamily="66" charset="0"/>
              </a:rPr>
              <a:t>the use of resources, problem solving and group work, the Primary Series is </a:t>
            </a:r>
            <a:r>
              <a:rPr lang="en-GB" sz="2800" dirty="0" smtClean="0">
                <a:latin typeface="Comic Sans MS" panose="030F0702030302020204" pitchFamily="66" charset="0"/>
              </a:rPr>
              <a:t>child-centred </a:t>
            </a:r>
            <a:r>
              <a:rPr lang="en-GB" sz="2800" dirty="0">
                <a:latin typeface="Comic Sans MS" panose="030F0702030302020204" pitchFamily="66" charset="0"/>
              </a:rPr>
              <a:t>and </a:t>
            </a:r>
            <a:r>
              <a:rPr lang="en-GB" sz="2800" dirty="0" smtClean="0">
                <a:latin typeface="Comic Sans MS" panose="030F0702030302020204" pitchFamily="66" charset="0"/>
              </a:rPr>
              <a:t>practical.</a:t>
            </a:r>
          </a:p>
        </p:txBody>
      </p:sp>
      <p:sp>
        <p:nvSpPr>
          <p:cNvPr id="4" name="Rectangle 3"/>
          <p:cNvSpPr/>
          <p:nvPr/>
        </p:nvSpPr>
        <p:spPr>
          <a:xfrm>
            <a:off x="359532" y="2996952"/>
            <a:ext cx="8445624" cy="3693319"/>
          </a:xfrm>
          <a:prstGeom prst="rect">
            <a:avLst/>
          </a:prstGeom>
        </p:spPr>
        <p:txBody>
          <a:bodyPr wrap="square">
            <a:spAutoFit/>
          </a:bodyPr>
          <a:lstStyle/>
          <a:p>
            <a:r>
              <a:rPr lang="en-GB" dirty="0">
                <a:latin typeface="Nunito Sans"/>
              </a:rPr>
              <a:t>As young as eight months old, children are </a:t>
            </a:r>
            <a:r>
              <a:rPr lang="en-GB" u="sng" dirty="0">
                <a:latin typeface="Nunito Sans"/>
                <a:hlinkClick r:id="rId2"/>
              </a:rPr>
              <a:t>developing an awareness of number names</a:t>
            </a:r>
            <a:r>
              <a:rPr lang="en-GB" dirty="0">
                <a:latin typeface="Nunito Sans"/>
              </a:rPr>
              <a:t>, and include these in their speech, as soon as they begin to talk. As children listen to the talk around them, they are introduced to numbers through opportunities that occur in everyday life, and experience a variety of number rhymes. This supports their growing knowledge of number names.</a:t>
            </a:r>
          </a:p>
          <a:p>
            <a:r>
              <a:rPr lang="en-GB" dirty="0">
                <a:latin typeface="Nunito Sans"/>
              </a:rPr>
              <a:t>According to the NCETM, there are:</a:t>
            </a:r>
          </a:p>
          <a:p>
            <a:r>
              <a:rPr lang="en-GB" dirty="0">
                <a:latin typeface="Nunito Sans"/>
                <a:hlinkClick r:id="rId3"/>
              </a:rPr>
              <a:t>Six key areas of mathematical learning</a:t>
            </a:r>
            <a:endParaRPr lang="en-GB" b="1" dirty="0">
              <a:latin typeface="Nunito Sans"/>
            </a:endParaRPr>
          </a:p>
          <a:p>
            <a:pPr>
              <a:buFont typeface="+mj-lt"/>
              <a:buAutoNum type="arabicPeriod"/>
            </a:pPr>
            <a:r>
              <a:rPr lang="en-GB" dirty="0">
                <a:latin typeface="Nunito Sans"/>
              </a:rPr>
              <a:t>Cardinality and </a:t>
            </a:r>
            <a:r>
              <a:rPr lang="en-GB" dirty="0" smtClean="0">
                <a:latin typeface="Nunito Sans"/>
              </a:rPr>
              <a:t>counting- how many things numbers refer to</a:t>
            </a:r>
            <a:endParaRPr lang="en-GB" dirty="0">
              <a:latin typeface="Nunito Sans"/>
            </a:endParaRPr>
          </a:p>
          <a:p>
            <a:pPr>
              <a:buFont typeface="+mj-lt"/>
              <a:buAutoNum type="arabicPeriod"/>
            </a:pPr>
            <a:r>
              <a:rPr lang="en-GB" dirty="0" smtClean="0">
                <a:latin typeface="Nunito Sans"/>
              </a:rPr>
              <a:t>Comparison-comparing using more/less</a:t>
            </a:r>
            <a:endParaRPr lang="en-GB" dirty="0">
              <a:latin typeface="Nunito Sans"/>
            </a:endParaRPr>
          </a:p>
          <a:p>
            <a:pPr>
              <a:buFont typeface="+mj-lt"/>
              <a:buAutoNum type="arabicPeriod"/>
            </a:pPr>
            <a:r>
              <a:rPr lang="en-GB" dirty="0" smtClean="0">
                <a:latin typeface="Nunito Sans"/>
              </a:rPr>
              <a:t>Composition-knowing numbers can be made up of smaller numbers. Part/whole</a:t>
            </a:r>
            <a:endParaRPr lang="en-GB" dirty="0">
              <a:latin typeface="Nunito Sans"/>
            </a:endParaRPr>
          </a:p>
          <a:p>
            <a:pPr>
              <a:buFont typeface="+mj-lt"/>
              <a:buAutoNum type="arabicPeriod"/>
            </a:pPr>
            <a:r>
              <a:rPr lang="en-GB" dirty="0" smtClean="0">
                <a:latin typeface="Nunito Sans"/>
              </a:rPr>
              <a:t>Pattern-patterns in everyday life and numbers</a:t>
            </a:r>
            <a:endParaRPr lang="en-GB" dirty="0">
              <a:latin typeface="Nunito Sans"/>
            </a:endParaRPr>
          </a:p>
          <a:p>
            <a:pPr>
              <a:buFont typeface="+mj-lt"/>
              <a:buAutoNum type="arabicPeriod"/>
            </a:pPr>
            <a:r>
              <a:rPr lang="en-GB" dirty="0">
                <a:latin typeface="Nunito Sans"/>
              </a:rPr>
              <a:t>Shape and </a:t>
            </a:r>
            <a:r>
              <a:rPr lang="en-GB" dirty="0" smtClean="0">
                <a:latin typeface="Nunito Sans"/>
              </a:rPr>
              <a:t>Space-2D/3D</a:t>
            </a:r>
            <a:endParaRPr lang="en-GB" dirty="0">
              <a:latin typeface="Nunito Sans"/>
            </a:endParaRPr>
          </a:p>
          <a:p>
            <a:pPr>
              <a:buFont typeface="+mj-lt"/>
              <a:buAutoNum type="arabicPeriod"/>
            </a:pPr>
            <a:r>
              <a:rPr lang="en-GB" dirty="0" smtClean="0">
                <a:latin typeface="Nunito Sans"/>
              </a:rPr>
              <a:t>Measures-length, weight, volume</a:t>
            </a:r>
            <a:endParaRPr lang="en-GB" b="0" i="0" dirty="0">
              <a:effectLst/>
              <a:latin typeface="Nunito Sans"/>
            </a:endParaRPr>
          </a:p>
        </p:txBody>
      </p:sp>
    </p:spTree>
    <p:extLst>
      <p:ext uri="{BB962C8B-B14F-4D97-AF65-F5344CB8AC3E}">
        <p14:creationId xmlns:p14="http://schemas.microsoft.com/office/powerpoint/2010/main" val="9804785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0" y="15792"/>
            <a:ext cx="9144000" cy="3687688"/>
          </a:xfrm>
          <a:prstGeom prst="rect">
            <a:avLst/>
          </a:prstGeom>
        </p:spPr>
      </p:pic>
      <p:pic>
        <p:nvPicPr>
          <p:cNvPr id="5" name="Picture 4"/>
          <p:cNvPicPr>
            <a:picLocks noChangeAspect="1"/>
          </p:cNvPicPr>
          <p:nvPr/>
        </p:nvPicPr>
        <p:blipFill>
          <a:blip r:embed="rId3"/>
          <a:stretch>
            <a:fillRect/>
          </a:stretch>
        </p:blipFill>
        <p:spPr>
          <a:xfrm>
            <a:off x="539552" y="3284984"/>
            <a:ext cx="3767244" cy="3343225"/>
          </a:xfrm>
          <a:prstGeom prst="rect">
            <a:avLst/>
          </a:prstGeom>
        </p:spPr>
      </p:pic>
      <p:pic>
        <p:nvPicPr>
          <p:cNvPr id="6" name="Picture 5"/>
          <p:cNvPicPr>
            <a:picLocks noChangeAspect="1"/>
          </p:cNvPicPr>
          <p:nvPr/>
        </p:nvPicPr>
        <p:blipFill>
          <a:blip r:embed="rId4"/>
          <a:stretch>
            <a:fillRect/>
          </a:stretch>
        </p:blipFill>
        <p:spPr>
          <a:xfrm>
            <a:off x="4716016" y="3624693"/>
            <a:ext cx="4157866" cy="3063428"/>
          </a:xfrm>
          <a:prstGeom prst="rect">
            <a:avLst/>
          </a:prstGeom>
        </p:spPr>
      </p:pic>
      <p:sp>
        <p:nvSpPr>
          <p:cNvPr id="7" name="TextBox 6"/>
          <p:cNvSpPr txBox="1"/>
          <p:nvPr/>
        </p:nvSpPr>
        <p:spPr>
          <a:xfrm>
            <a:off x="4330879" y="68362"/>
            <a:ext cx="4850046" cy="1200329"/>
          </a:xfrm>
          <a:prstGeom prst="rect">
            <a:avLst/>
          </a:prstGeom>
          <a:noFill/>
        </p:spPr>
        <p:txBody>
          <a:bodyPr wrap="none" rtlCol="0">
            <a:spAutoFit/>
          </a:bodyPr>
          <a:lstStyle/>
          <a:p>
            <a:r>
              <a:rPr lang="en-GB" dirty="0" smtClean="0"/>
              <a:t>You will have a log in code in your pack. </a:t>
            </a:r>
          </a:p>
          <a:p>
            <a:r>
              <a:rPr lang="en-GB" dirty="0" smtClean="0"/>
              <a:t>One child per week will be chosen based on</a:t>
            </a:r>
          </a:p>
          <a:p>
            <a:r>
              <a:rPr lang="en-GB" dirty="0" smtClean="0"/>
              <a:t>the effort during that week on the app. This </a:t>
            </a:r>
          </a:p>
          <a:p>
            <a:r>
              <a:rPr lang="en-GB" dirty="0" smtClean="0"/>
              <a:t>Will be shared in Friday’s assembly. </a:t>
            </a:r>
          </a:p>
        </p:txBody>
      </p:sp>
    </p:spTree>
    <p:extLst>
      <p:ext uri="{BB962C8B-B14F-4D97-AF65-F5344CB8AC3E}">
        <p14:creationId xmlns:p14="http://schemas.microsoft.com/office/powerpoint/2010/main" val="2484356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Phonics</a:t>
            </a:r>
            <a:endParaRPr lang="en-GB" dirty="0">
              <a:latin typeface="Comic Sans MS" panose="030F0702030302020204" pitchFamily="66" charset="0"/>
            </a:endParaRPr>
          </a:p>
        </p:txBody>
      </p:sp>
      <p:sp>
        <p:nvSpPr>
          <p:cNvPr id="3" name="Content Placeholder 2"/>
          <p:cNvSpPr>
            <a:spLocks noGrp="1"/>
          </p:cNvSpPr>
          <p:nvPr>
            <p:ph idx="1"/>
          </p:nvPr>
        </p:nvSpPr>
        <p:spPr>
          <a:xfrm>
            <a:off x="609599" y="1364313"/>
            <a:ext cx="6347714" cy="3880773"/>
          </a:xfrm>
        </p:spPr>
        <p:txBody>
          <a:bodyPr>
            <a:normAutofit lnSpcReduction="10000"/>
          </a:bodyPr>
          <a:lstStyle/>
          <a:p>
            <a:pPr marL="0" indent="0">
              <a:buNone/>
            </a:pPr>
            <a:r>
              <a:rPr lang="en-GB" dirty="0" smtClean="0">
                <a:latin typeface="Comic Sans MS" panose="030F0702030302020204" pitchFamily="66" charset="0"/>
              </a:rPr>
              <a:t>All children will have daily phonics sessions and groups will be fluid.</a:t>
            </a:r>
          </a:p>
          <a:p>
            <a:pPr marL="0" indent="0">
              <a:buNone/>
            </a:pPr>
            <a:r>
              <a:rPr lang="en-GB" dirty="0" smtClean="0">
                <a:latin typeface="Comic Sans MS" panose="030F0702030302020204" pitchFamily="66" charset="0"/>
              </a:rPr>
              <a:t>Children will learn at a fast and fun pace.</a:t>
            </a:r>
          </a:p>
          <a:p>
            <a:pPr marL="0" indent="0">
              <a:buNone/>
            </a:pPr>
            <a:r>
              <a:rPr lang="en-GB" dirty="0" smtClean="0">
                <a:latin typeface="Comic Sans MS" panose="030F0702030302020204" pitchFamily="66" charset="0"/>
              </a:rPr>
              <a:t>Phase 2/3/4 will be taught in Reception and some children will move onto Phase 5.</a:t>
            </a:r>
          </a:p>
          <a:p>
            <a:pPr marL="0" indent="0">
              <a:buNone/>
            </a:pPr>
            <a:r>
              <a:rPr lang="en-GB" dirty="0" smtClean="0">
                <a:latin typeface="Comic Sans MS" panose="030F0702030302020204" pitchFamily="66" charset="0"/>
              </a:rPr>
              <a:t>Reading and writing will be taught using phonics and a mixture of high frequency words and tricky words.</a:t>
            </a:r>
          </a:p>
          <a:p>
            <a:pPr marL="0" indent="0">
              <a:buNone/>
            </a:pPr>
            <a:r>
              <a:rPr lang="en-GB" dirty="0" smtClean="0">
                <a:latin typeface="Comic Sans MS" panose="030F0702030302020204" pitchFamily="66" charset="0"/>
              </a:rPr>
              <a:t>Reading books will match phonic ability and will be changed frequently.</a:t>
            </a:r>
          </a:p>
          <a:p>
            <a:pPr marL="0" indent="0">
              <a:buNone/>
            </a:pPr>
            <a:r>
              <a:rPr lang="en-GB" dirty="0" smtClean="0">
                <a:latin typeface="Comic Sans MS" panose="030F0702030302020204" pitchFamily="66" charset="0"/>
              </a:rPr>
              <a:t>Guided Reading sessions will consolidate phonics sessions.</a:t>
            </a:r>
          </a:p>
          <a:p>
            <a:pPr marL="0" indent="0">
              <a:buNone/>
            </a:pPr>
            <a:r>
              <a:rPr lang="en-GB" dirty="0" smtClean="0">
                <a:latin typeface="Comic Sans MS" panose="030F0702030302020204" pitchFamily="66" charset="0"/>
              </a:rPr>
              <a:t>Phonics will be applied in all areas of learning and consolidated through play.</a:t>
            </a:r>
          </a:p>
        </p:txBody>
      </p:sp>
      <p:pic>
        <p:nvPicPr>
          <p:cNvPr id="5122" name="Picture 2" descr="Image result for cartoon phon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476808">
            <a:off x="7021036" y="477437"/>
            <a:ext cx="1773752" cy="177375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cartoon phonic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5360387"/>
            <a:ext cx="2192202" cy="136195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957312" y="4134888"/>
            <a:ext cx="2085498" cy="2450997"/>
          </a:xfrm>
          <a:prstGeom prst="rect">
            <a:avLst/>
          </a:prstGeom>
        </p:spPr>
      </p:pic>
      <p:pic>
        <p:nvPicPr>
          <p:cNvPr id="5" name="Picture 4"/>
          <p:cNvPicPr>
            <a:picLocks noChangeAspect="1"/>
          </p:cNvPicPr>
          <p:nvPr/>
        </p:nvPicPr>
        <p:blipFill>
          <a:blip r:embed="rId5"/>
          <a:stretch>
            <a:fillRect/>
          </a:stretch>
        </p:blipFill>
        <p:spPr>
          <a:xfrm>
            <a:off x="3995180" y="4970656"/>
            <a:ext cx="2737060" cy="188965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Reading Books/ Spellings</a:t>
            </a:r>
            <a:endParaRPr lang="en-GB" dirty="0">
              <a:latin typeface="Comic Sans MS" panose="030F0702030302020204" pitchFamily="66" charset="0"/>
            </a:endParaRPr>
          </a:p>
        </p:txBody>
      </p:sp>
      <p:sp>
        <p:nvSpPr>
          <p:cNvPr id="3" name="Content Placeholder 2"/>
          <p:cNvSpPr>
            <a:spLocks noGrp="1"/>
          </p:cNvSpPr>
          <p:nvPr>
            <p:ph idx="1"/>
          </p:nvPr>
        </p:nvSpPr>
        <p:spPr>
          <a:xfrm>
            <a:off x="827584" y="1556792"/>
            <a:ext cx="7408333" cy="3888432"/>
          </a:xfrm>
        </p:spPr>
        <p:txBody>
          <a:bodyPr>
            <a:normAutofit fontScale="85000" lnSpcReduction="10000"/>
          </a:bodyPr>
          <a:lstStyle/>
          <a:p>
            <a:r>
              <a:rPr lang="en-GB" dirty="0" smtClean="0">
                <a:latin typeface="Comic Sans MS" panose="030F0702030302020204" pitchFamily="66" charset="0"/>
              </a:rPr>
              <a:t>Reading books are changed provided there is a comment in the child’s book to say the book has been read and how they read/did they enjoy the book/ could they apply their phonics </a:t>
            </a:r>
            <a:r>
              <a:rPr lang="en-GB" dirty="0" err="1" smtClean="0">
                <a:latin typeface="Comic Sans MS" panose="030F0702030302020204" pitchFamily="66" charset="0"/>
              </a:rPr>
              <a:t>etc</a:t>
            </a:r>
            <a:r>
              <a:rPr lang="en-GB" dirty="0" smtClean="0">
                <a:latin typeface="Comic Sans MS" panose="030F0702030302020204" pitchFamily="66" charset="0"/>
              </a:rPr>
              <a:t>?</a:t>
            </a:r>
          </a:p>
          <a:p>
            <a:r>
              <a:rPr lang="en-GB" dirty="0" smtClean="0">
                <a:latin typeface="Comic Sans MS" panose="030F0702030302020204" pitchFamily="66" charset="0"/>
              </a:rPr>
              <a:t>Children must hand their reading book in for the book to be changed. We don’t go through all bags as this would take a long time. Please encourage your child to walk into school holding their book and record in their hand in the morning if they need it changing. It can then go straight into the box. Books can be changed on a Monday and Friday if needed. Children should read their book x3 times (x3 comments) before changing to help with fluency. </a:t>
            </a:r>
            <a:r>
              <a:rPr lang="en-GB" dirty="0" smtClean="0">
                <a:latin typeface="Comic Sans MS" panose="030F0702030302020204" pitchFamily="66" charset="0"/>
              </a:rPr>
              <a:t>Children get a stamp every time they read and if they get x3 or more stamps a week, a raffle ticket goes in the pot. At the end of the half term, we pick out 5 tickets and those 5 children get to come to school on the last day of the half term in non-uniform. </a:t>
            </a:r>
            <a:endParaRPr lang="en-GB" dirty="0" smtClean="0">
              <a:latin typeface="Comic Sans MS" panose="030F0702030302020204" pitchFamily="66" charset="0"/>
            </a:endParaRPr>
          </a:p>
          <a:p>
            <a:r>
              <a:rPr lang="en-GB" dirty="0" smtClean="0">
                <a:latin typeface="Comic Sans MS" panose="030F0702030302020204" pitchFamily="66" charset="0"/>
              </a:rPr>
              <a:t>Spellings sent home on a Friday and tested the following Friday- </a:t>
            </a:r>
            <a:r>
              <a:rPr lang="en-GB" dirty="0" smtClean="0">
                <a:solidFill>
                  <a:srgbClr val="00B050"/>
                </a:solidFill>
                <a:latin typeface="Comic Sans MS" panose="030F0702030302020204" pitchFamily="66" charset="0"/>
              </a:rPr>
              <a:t>Reception will only receive spellings once they can read several high frequency words and once they can write </a:t>
            </a:r>
            <a:r>
              <a:rPr lang="en-GB" dirty="0" err="1" smtClean="0">
                <a:solidFill>
                  <a:srgbClr val="00B050"/>
                </a:solidFill>
                <a:latin typeface="Comic Sans MS" panose="030F0702030302020204" pitchFamily="66" charset="0"/>
              </a:rPr>
              <a:t>cvc</a:t>
            </a:r>
            <a:r>
              <a:rPr lang="en-GB" dirty="0" smtClean="0">
                <a:solidFill>
                  <a:srgbClr val="00B050"/>
                </a:solidFill>
                <a:latin typeface="Comic Sans MS" panose="030F0702030302020204" pitchFamily="66" charset="0"/>
              </a:rPr>
              <a:t> words- usually Autumn 2/ leading up to Christmas if they are ready. </a:t>
            </a:r>
            <a:r>
              <a:rPr lang="en-GB" dirty="0" smtClean="0">
                <a:solidFill>
                  <a:srgbClr val="00B050"/>
                </a:solidFill>
                <a:latin typeface="Comic Sans MS" panose="030F0702030302020204" pitchFamily="66" charset="0"/>
                <a:sym typeface="Wingdings" panose="05000000000000000000" pitchFamily="2" charset="2"/>
              </a:rPr>
              <a:t> </a:t>
            </a:r>
            <a:endParaRPr lang="en-GB" dirty="0" smtClean="0">
              <a:solidFill>
                <a:srgbClr val="00B050"/>
              </a:solidFill>
              <a:latin typeface="Comic Sans MS" panose="030F0702030302020204" pitchFamily="66" charset="0"/>
            </a:endParaRPr>
          </a:p>
        </p:txBody>
      </p:sp>
      <p:pic>
        <p:nvPicPr>
          <p:cNvPr id="9218" name="Picture 2" descr="Image result for colour band reading books schoo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5661248"/>
            <a:ext cx="1712151" cy="1115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2142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85691" y="1844824"/>
            <a:ext cx="6347714" cy="3880773"/>
          </a:xfrm>
        </p:spPr>
        <p:txBody>
          <a:bodyPr>
            <a:normAutofit fontScale="62500" lnSpcReduction="20000"/>
          </a:bodyPr>
          <a:lstStyle/>
          <a:p>
            <a:pPr marL="0" indent="0" algn="ctr">
              <a:buNone/>
            </a:pPr>
            <a:r>
              <a:rPr lang="en-GB" sz="2600" dirty="0" smtClean="0">
                <a:latin typeface="Comic Sans MS" panose="030F0702030302020204" pitchFamily="66" charset="0"/>
              </a:rPr>
              <a:t>Reception PE days: </a:t>
            </a:r>
            <a:r>
              <a:rPr lang="en-GB" sz="2600" dirty="0" smtClean="0">
                <a:latin typeface="Comic Sans MS" panose="030F0702030302020204" pitchFamily="66" charset="0"/>
              </a:rPr>
              <a:t>Tuesday </a:t>
            </a:r>
            <a:r>
              <a:rPr lang="en-GB" sz="2600" dirty="0" smtClean="0">
                <a:latin typeface="Comic Sans MS" panose="030F0702030302020204" pitchFamily="66" charset="0"/>
              </a:rPr>
              <a:t>and Thursday</a:t>
            </a:r>
          </a:p>
          <a:p>
            <a:pPr marL="0" indent="0" algn="ctr">
              <a:buNone/>
            </a:pPr>
            <a:r>
              <a:rPr lang="en-GB" sz="2600" u="sng" dirty="0" smtClean="0">
                <a:latin typeface="Comic Sans MS" panose="030F0702030302020204" pitchFamily="66" charset="0"/>
              </a:rPr>
              <a:t>Please send children into school in their PE kit. </a:t>
            </a:r>
          </a:p>
          <a:p>
            <a:pPr marL="0" indent="0" algn="ctr">
              <a:buNone/>
            </a:pPr>
            <a:r>
              <a:rPr lang="en-GB" sz="2600" u="sng" dirty="0" smtClean="0">
                <a:latin typeface="Comic Sans MS" panose="030F0702030302020204" pitchFamily="66" charset="0"/>
              </a:rPr>
              <a:t>PE Kit</a:t>
            </a:r>
          </a:p>
          <a:p>
            <a:pPr marL="0" indent="0" algn="ctr">
              <a:buNone/>
            </a:pPr>
            <a:r>
              <a:rPr lang="en-GB" sz="2600" dirty="0" smtClean="0">
                <a:latin typeface="Comic Sans MS" panose="030F0702030302020204" pitchFamily="66" charset="0"/>
              </a:rPr>
              <a:t>Indoor and Outdoor- either is fine but if we are doing gymnastics or dance inside I will let you know on dojos. </a:t>
            </a:r>
          </a:p>
          <a:p>
            <a:pPr marL="0" indent="0" algn="ctr">
              <a:buNone/>
            </a:pPr>
            <a:r>
              <a:rPr lang="en-GB" sz="2600" dirty="0" smtClean="0">
                <a:latin typeface="Comic Sans MS" panose="030F0702030302020204" pitchFamily="66" charset="0"/>
              </a:rPr>
              <a:t>Black joggers/tracksuit top</a:t>
            </a:r>
          </a:p>
          <a:p>
            <a:pPr marL="0" indent="0" algn="ctr">
              <a:buNone/>
            </a:pPr>
            <a:r>
              <a:rPr lang="en-GB" sz="2600" dirty="0" smtClean="0">
                <a:latin typeface="Comic Sans MS" panose="030F0702030302020204" pitchFamily="66" charset="0"/>
              </a:rPr>
              <a:t>White PE T-Shirt</a:t>
            </a:r>
          </a:p>
          <a:p>
            <a:pPr marL="0" indent="0" algn="ctr">
              <a:buNone/>
            </a:pPr>
            <a:r>
              <a:rPr lang="en-GB" sz="2600" dirty="0" smtClean="0">
                <a:latin typeface="Comic Sans MS" panose="030F0702030302020204" pitchFamily="66" charset="0"/>
              </a:rPr>
              <a:t>Black PE shorts</a:t>
            </a:r>
          </a:p>
          <a:p>
            <a:pPr marL="0" indent="0" algn="ctr">
              <a:buNone/>
            </a:pPr>
            <a:r>
              <a:rPr lang="en-GB" sz="2600" dirty="0" smtClean="0">
                <a:latin typeface="Comic Sans MS" panose="030F0702030302020204" pitchFamily="66" charset="0"/>
              </a:rPr>
              <a:t>Trainers </a:t>
            </a:r>
          </a:p>
          <a:p>
            <a:pPr marL="0" indent="0" algn="ctr">
              <a:buNone/>
            </a:pPr>
            <a:r>
              <a:rPr lang="en-GB" sz="3600" b="1" dirty="0" smtClean="0">
                <a:solidFill>
                  <a:schemeClr val="accent3">
                    <a:lumMod val="75000"/>
                  </a:schemeClr>
                </a:solidFill>
                <a:latin typeface="Comic Sans MS" panose="030F0702030302020204" pitchFamily="66" charset="0"/>
              </a:rPr>
              <a:t>Please label all kit- even school shoes</a:t>
            </a:r>
            <a:r>
              <a:rPr lang="en-GB" sz="3600" b="1" dirty="0" smtClean="0">
                <a:solidFill>
                  <a:schemeClr val="accent3">
                    <a:lumMod val="75000"/>
                  </a:schemeClr>
                </a:solidFill>
                <a:latin typeface="Comic Sans MS" panose="030F0702030302020204" pitchFamily="66" charset="0"/>
              </a:rPr>
              <a:t>!!</a:t>
            </a:r>
          </a:p>
          <a:p>
            <a:pPr marL="0" indent="0" algn="ctr">
              <a:buNone/>
            </a:pPr>
            <a:r>
              <a:rPr lang="en-GB" sz="2300" b="1" dirty="0" smtClean="0">
                <a:solidFill>
                  <a:schemeClr val="accent1"/>
                </a:solidFill>
                <a:latin typeface="Comic Sans MS" panose="030F0702030302020204" pitchFamily="66" charset="0"/>
              </a:rPr>
              <a:t>In Spring we will be asking children to bring their kit in a bag and we will start getting them changed to work on independence! </a:t>
            </a:r>
            <a:endParaRPr lang="en-GB" sz="2300" b="1" dirty="0">
              <a:solidFill>
                <a:schemeClr val="accent1"/>
              </a:solidFill>
              <a:latin typeface="Comic Sans MS" panose="030F0702030302020204" pitchFamily="66" charset="0"/>
            </a:endParaRPr>
          </a:p>
        </p:txBody>
      </p:sp>
      <p:pic>
        <p:nvPicPr>
          <p:cNvPr id="6146" name="Picture 2" descr="Image result for cartoon p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7487"/>
            <a:ext cx="1800200" cy="153017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cartoon p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189568"/>
            <a:ext cx="1810523" cy="1512086"/>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p:cNvSpPr>
            <a:spLocks noGrp="1"/>
          </p:cNvSpPr>
          <p:nvPr>
            <p:ph type="title"/>
          </p:nvPr>
        </p:nvSpPr>
        <p:spPr>
          <a:xfrm>
            <a:off x="827584" y="570028"/>
            <a:ext cx="6347713" cy="1320800"/>
          </a:xfrm>
        </p:spPr>
        <p:txBody>
          <a:bodyPr/>
          <a:lstStyle/>
          <a:p>
            <a:r>
              <a:rPr lang="en-GB" dirty="0">
                <a:latin typeface="Comic Sans MS" panose="030F0702030302020204" pitchFamily="66" charset="0"/>
              </a:rPr>
              <a:t> </a:t>
            </a:r>
            <a:r>
              <a:rPr lang="en-GB" dirty="0" smtClean="0">
                <a:latin typeface="Comic Sans MS" panose="030F0702030302020204" pitchFamily="66" charset="0"/>
              </a:rPr>
              <a:t>                     P.E</a:t>
            </a:r>
            <a:endParaRPr lang="en-GB" dirty="0">
              <a:latin typeface="Comic Sans MS" panose="030F0702030302020204" pitchFamily="66" charset="0"/>
            </a:endParaRPr>
          </a:p>
        </p:txBody>
      </p:sp>
    </p:spTree>
    <p:extLst>
      <p:ext uri="{BB962C8B-B14F-4D97-AF65-F5344CB8AC3E}">
        <p14:creationId xmlns:p14="http://schemas.microsoft.com/office/powerpoint/2010/main" val="25287691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2101</TotalTime>
  <Words>1296</Words>
  <Application>Microsoft Office PowerPoint</Application>
  <PresentationFormat>On-screen Show (4:3)</PresentationFormat>
  <Paragraphs>140</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Comic Sans MS</vt:lpstr>
      <vt:lpstr>Nunito Sans</vt:lpstr>
      <vt:lpstr>Trebuchet MS</vt:lpstr>
      <vt:lpstr>Wingdings</vt:lpstr>
      <vt:lpstr>Wingdings 3</vt:lpstr>
      <vt:lpstr>Facet</vt:lpstr>
      <vt:lpstr>Welcome to Reception</vt:lpstr>
      <vt:lpstr>PowerPoint Presentation</vt:lpstr>
      <vt:lpstr>Class Timetable</vt:lpstr>
      <vt:lpstr>PowerPoint Presentation</vt:lpstr>
      <vt:lpstr>Maths-No Problem!</vt:lpstr>
      <vt:lpstr>PowerPoint Presentation</vt:lpstr>
      <vt:lpstr>Phonics</vt:lpstr>
      <vt:lpstr>Reading Books/ Spellings</vt:lpstr>
      <vt:lpstr>                      P.E</vt:lpstr>
      <vt:lpstr>Snack Time</vt:lpstr>
      <vt:lpstr>Key Person</vt:lpstr>
      <vt:lpstr>EYFS Baseline Assessment</vt:lpstr>
      <vt:lpstr>Class Dojo/Learning Journeys</vt:lpstr>
      <vt:lpstr>The Manor Road Code READY, RESPECTFUL, SAFE</vt:lpstr>
      <vt:lpstr>Show and Tell Groups</vt:lpstr>
      <vt:lpstr>Newsletters and dates for your diary </vt:lpstr>
      <vt:lpstr>Other Information…</vt:lpstr>
      <vt:lpstr>In your pack</vt:lpstr>
      <vt:lpstr>How can you help your child at home?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Class 1</dc:title>
  <dc:creator>Lucy</dc:creator>
  <cp:lastModifiedBy>Administrator</cp:lastModifiedBy>
  <cp:revision>77</cp:revision>
  <cp:lastPrinted>2014-09-15T16:15:58Z</cp:lastPrinted>
  <dcterms:created xsi:type="dcterms:W3CDTF">2012-09-12T17:39:01Z</dcterms:created>
  <dcterms:modified xsi:type="dcterms:W3CDTF">2025-08-31T18:11:45Z</dcterms:modified>
</cp:coreProperties>
</file>