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56" r:id="rId5"/>
    <p:sldId id="282" r:id="rId6"/>
    <p:sldId id="276" r:id="rId7"/>
    <p:sldId id="257" r:id="rId8"/>
    <p:sldId id="272" r:id="rId9"/>
    <p:sldId id="271" r:id="rId10"/>
    <p:sldId id="258" r:id="rId11"/>
    <p:sldId id="279" r:id="rId12"/>
    <p:sldId id="259" r:id="rId13"/>
    <p:sldId id="280" r:id="rId14"/>
    <p:sldId id="260" r:id="rId15"/>
    <p:sldId id="266" r:id="rId16"/>
    <p:sldId id="261" r:id="rId17"/>
    <p:sldId id="278" r:id="rId18"/>
    <p:sldId id="281" r:id="rId19"/>
  </p:sldIdLst>
  <p:sldSz cx="9144000" cy="6858000" type="screen4x3"/>
  <p:notesSz cx="7053263" cy="10180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A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930" y="3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509032"/>
          </a:xfrm>
          <a:prstGeom prst="rect">
            <a:avLst/>
          </a:prstGeom>
        </p:spPr>
        <p:txBody>
          <a:bodyPr vert="horz" lIns="98472" tIns="49236" rIns="98472" bIns="4923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509032"/>
          </a:xfrm>
          <a:prstGeom prst="rect">
            <a:avLst/>
          </a:prstGeom>
        </p:spPr>
        <p:txBody>
          <a:bodyPr vert="horz" lIns="98472" tIns="49236" rIns="98472" bIns="49236" rtlCol="0"/>
          <a:lstStyle>
            <a:lvl1pPr algn="r">
              <a:defRPr sz="1300"/>
            </a:lvl1pPr>
          </a:lstStyle>
          <a:p>
            <a:fld id="{4906D194-7E05-4BA2-BF4A-5EDFF4D3E4E5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669839"/>
            <a:ext cx="3056414" cy="509032"/>
          </a:xfrm>
          <a:prstGeom prst="rect">
            <a:avLst/>
          </a:prstGeom>
        </p:spPr>
        <p:txBody>
          <a:bodyPr vert="horz" lIns="98472" tIns="49236" rIns="98472" bIns="4923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9669839"/>
            <a:ext cx="3056414" cy="509032"/>
          </a:xfrm>
          <a:prstGeom prst="rect">
            <a:avLst/>
          </a:prstGeom>
        </p:spPr>
        <p:txBody>
          <a:bodyPr vert="horz" lIns="98472" tIns="49236" rIns="98472" bIns="49236" rtlCol="0" anchor="b"/>
          <a:lstStyle>
            <a:lvl1pPr algn="r">
              <a:defRPr sz="1300"/>
            </a:lvl1pPr>
          </a:lstStyle>
          <a:p>
            <a:fld id="{E62A03F1-D7BA-4C0A-9716-27CD0FE65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867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842FD-8550-4260-BD96-0BF6F35D7EB5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6663" y="1273175"/>
            <a:ext cx="4579937" cy="3435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899025"/>
            <a:ext cx="5643563" cy="40084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671050"/>
            <a:ext cx="3055938" cy="5095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38" y="9671050"/>
            <a:ext cx="3055937" cy="5095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E6B46-4BB8-48C8-BC47-393123744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939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E6B46-4BB8-48C8-BC47-393123744F1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804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5A71CBB-CBC2-4CF5-8E5B-F2EF38F87793}" type="datetimeFigureOut">
              <a:rPr lang="en-GB" smtClean="0"/>
              <a:pPr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F77ED64-4A46-44EB-9196-548AFBFBA3A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www.manor-road.lancsngfl.ac.uk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keighleypeoplefirst.cswebsites.org/Libraries/Local/845/Images/Home.pn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28545" y="8704381"/>
            <a:ext cx="2346558" cy="432555"/>
          </a:xfrm>
        </p:spPr>
        <p:txBody>
          <a:bodyPr/>
          <a:lstStyle/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7" name="Picture 6" descr="MR 26 Jan WH Primar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0993"/>
            <a:ext cx="2008025" cy="118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MR 26 Jan WH Primar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0993"/>
            <a:ext cx="2023842" cy="119990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/>
        </p:nvSpPr>
        <p:spPr>
          <a:xfrm>
            <a:off x="2200442" y="3804978"/>
            <a:ext cx="15601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/>
              <a:t>Class Teacher:</a:t>
            </a:r>
          </a:p>
          <a:p>
            <a:pPr algn="ctr"/>
            <a:r>
              <a:rPr lang="en-GB" dirty="0"/>
              <a:t>Miss Lilley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0" y="3804978"/>
            <a:ext cx="31726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Teaching Assistant/PPA cover: </a:t>
            </a:r>
          </a:p>
          <a:p>
            <a:pPr algn="ctr"/>
            <a:r>
              <a:rPr lang="en-GB" dirty="0"/>
              <a:t>Mrs McDonald</a:t>
            </a:r>
          </a:p>
          <a:p>
            <a:pPr algn="ctr"/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775420" y="1642846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Elm Class Staff 2026/2027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B8EDB7-D8BE-7A43-71C7-A0A21BAF3A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1" r="4946"/>
          <a:stretch/>
        </p:blipFill>
        <p:spPr>
          <a:xfrm>
            <a:off x="5546276" y="2448702"/>
            <a:ext cx="1224136" cy="12086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A9B65F4-F8D2-0152-F08B-7A003CFFE4E1}"/>
              </a:ext>
            </a:extLst>
          </p:cNvPr>
          <p:cNvSpPr/>
          <p:nvPr/>
        </p:nvSpPr>
        <p:spPr>
          <a:xfrm>
            <a:off x="2368457" y="2436970"/>
            <a:ext cx="1224136" cy="1208640"/>
          </a:xfrm>
          <a:prstGeom prst="rect">
            <a:avLst/>
          </a:prstGeom>
          <a:solidFill>
            <a:srgbClr val="63AB3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BE647D-5B79-1B00-0669-BAEA8F5FAA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259" t="10969" r="5041" b="25850"/>
          <a:stretch/>
        </p:blipFill>
        <p:spPr>
          <a:xfrm rot="10800000">
            <a:off x="2368458" y="2448702"/>
            <a:ext cx="1224137" cy="1175854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26" name="Picture 2" descr="Elm Tree Care - Information On Planting An Elm Tree And Its Care |  Gardening Know How">
            <a:extLst>
              <a:ext uri="{FF2B5EF4-FFF2-40B4-BE49-F238E27FC236}">
                <a16:creationId xmlns:a16="http://schemas.microsoft.com/office/drawing/2014/main" id="{DB88FD05-33CF-37C9-CEB4-957B1C0E4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300" y="273276"/>
            <a:ext cx="1788856" cy="1341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862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B6B7C5-4DEE-BD63-30C2-E4AD1CFD21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465" y="0"/>
            <a:ext cx="4813070" cy="6856978"/>
          </a:xfrm>
        </p:spPr>
      </p:pic>
    </p:spTree>
    <p:extLst>
      <p:ext uri="{BB962C8B-B14F-4D97-AF65-F5344CB8AC3E}">
        <p14:creationId xmlns:p14="http://schemas.microsoft.com/office/powerpoint/2010/main" val="1386052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sz="2000" dirty="0">
                <a:cs typeface="Arial" panose="020B0604020202020204" pitchFamily="34" charset="0"/>
              </a:rPr>
              <a:t>We hope your child will have lots of fun while learning and growing in Elm Class. Here are some useful details to know and ideas for how you can help…</a:t>
            </a:r>
          </a:p>
          <a:p>
            <a:pPr marL="0" indent="0" algn="ctr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We’re so pleased to have everyone back for a new school year.</a:t>
            </a:r>
          </a:p>
        </p:txBody>
      </p:sp>
      <p:pic>
        <p:nvPicPr>
          <p:cNvPr id="3076" name="Picture 4" descr="Image result for school class carto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804" y="4078043"/>
            <a:ext cx="3528391" cy="204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4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301608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800" u="sng" dirty="0">
              <a:latin typeface="Comic Sans MS" panose="030F0702030302020204" pitchFamily="66" charset="0"/>
            </a:endParaRPr>
          </a:p>
          <a:p>
            <a:endParaRPr lang="en-GB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20025"/>
            <a:ext cx="8229600" cy="1252728"/>
          </a:xfrm>
        </p:spPr>
        <p:txBody>
          <a:bodyPr/>
          <a:lstStyle/>
          <a:p>
            <a:r>
              <a:rPr lang="en-GB" b="1" dirty="0"/>
              <a:t>Class Timetable</a:t>
            </a:r>
          </a:p>
        </p:txBody>
      </p:sp>
      <p:pic>
        <p:nvPicPr>
          <p:cNvPr id="2050" name="Picture 2" descr="Image result for class timetable carto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9147">
            <a:off x="6773318" y="275286"/>
            <a:ext cx="2017515" cy="113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078939-7B0C-693C-FD67-150A613B9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11" y="1689705"/>
            <a:ext cx="7577265" cy="502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54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53" y="2852936"/>
            <a:ext cx="6488124" cy="4507707"/>
          </a:xfrm>
        </p:spPr>
        <p:txBody>
          <a:bodyPr>
            <a:noAutofit/>
          </a:bodyPr>
          <a:lstStyle/>
          <a:p>
            <a:pPr lvl="0"/>
            <a:r>
              <a:rPr lang="en-GB" sz="1800" dirty="0">
                <a:cs typeface="Arial" panose="020B0604020202020204" pitchFamily="34" charset="0"/>
              </a:rPr>
              <a:t>In Year 1, children will continue to be taught maths using the </a:t>
            </a:r>
            <a:r>
              <a:rPr lang="en-GB" sz="1800" dirty="0">
                <a:solidFill>
                  <a:srgbClr val="FF0000"/>
                </a:solidFill>
                <a:cs typeface="Arial" panose="020B0604020202020204" pitchFamily="34" charset="0"/>
              </a:rPr>
              <a:t>Maths-No Problem! </a:t>
            </a:r>
            <a:r>
              <a:rPr lang="en-GB" sz="1800" dirty="0">
                <a:cs typeface="Arial" panose="020B0604020202020204" pitchFamily="34" charset="0"/>
              </a:rPr>
              <a:t>scheme. </a:t>
            </a:r>
          </a:p>
          <a:p>
            <a:pPr marL="0" lvl="0" indent="0">
              <a:buNone/>
            </a:pPr>
            <a:r>
              <a:rPr lang="en-GB" sz="1800" dirty="0">
                <a:cs typeface="Arial" panose="020B0604020202020204" pitchFamily="34" charset="0"/>
              </a:rPr>
              <a:t>Incorporating the use of </a:t>
            </a:r>
          </a:p>
          <a:p>
            <a:r>
              <a:rPr lang="en-GB" sz="1800" dirty="0">
                <a:cs typeface="Arial" panose="020B0604020202020204" pitchFamily="34" charset="0"/>
              </a:rPr>
              <a:t>concrete resources, </a:t>
            </a:r>
          </a:p>
          <a:p>
            <a:r>
              <a:rPr lang="en-GB" sz="1800" dirty="0">
                <a:cs typeface="Arial" panose="020B0604020202020204" pitchFamily="34" charset="0"/>
              </a:rPr>
              <a:t>problem-solving </a:t>
            </a:r>
          </a:p>
          <a:p>
            <a:r>
              <a:rPr lang="en-GB" sz="1800" dirty="0">
                <a:cs typeface="Arial" panose="020B0604020202020204" pitchFamily="34" charset="0"/>
              </a:rPr>
              <a:t>group work</a:t>
            </a:r>
          </a:p>
          <a:p>
            <a:pPr marL="0" indent="0">
              <a:buNone/>
            </a:pPr>
            <a:endParaRPr lang="en-GB" sz="1800" dirty="0">
              <a:cs typeface="Arial" panose="020B0604020202020204" pitchFamily="34" charset="0"/>
            </a:endParaRPr>
          </a:p>
          <a:p>
            <a:r>
              <a:rPr lang="en-GB" sz="1800" dirty="0">
                <a:cs typeface="Arial" panose="020B0604020202020204" pitchFamily="34" charset="0"/>
              </a:rPr>
              <a:t>We will also practise regular mental maths strategies using the Fluent in 5 resources.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44624" y="481236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/>
              <a:t>Maths-No Problem!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219" y="905783"/>
            <a:ext cx="2143492" cy="14991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218" y="3089199"/>
            <a:ext cx="2143492" cy="16809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218" y="5454454"/>
            <a:ext cx="2145375" cy="77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78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53610"/>
            <a:ext cx="8409914" cy="39793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000" dirty="0">
                <a:cs typeface="Arial" panose="020B0604020202020204" pitchFamily="34" charset="0"/>
              </a:rPr>
              <a:t>In Elm Class, we will be revising the phonics learned in EYFS before moving on. This is a revision for most children but it is necessary for us to personalise the phonic teaching and move on to applying their phonics to spelling.</a:t>
            </a:r>
          </a:p>
          <a:p>
            <a:pPr marL="0" indent="0">
              <a:buNone/>
            </a:pPr>
            <a:endParaRPr lang="en-GB" sz="20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cs typeface="Arial" panose="020B0604020202020204" pitchFamily="34" charset="0"/>
              </a:rPr>
              <a:t>We will be revising/ learning the Reception and Year 1 common exception words (CEW) throughout the year. These are given in personalised spelling lists every half term. Please practise these with your child regularly at home as often as possible. </a:t>
            </a:r>
          </a:p>
          <a:p>
            <a:pPr marL="0" indent="0">
              <a:buNone/>
            </a:pPr>
            <a:r>
              <a:rPr lang="en-GB" sz="2000" dirty="0">
                <a:cs typeface="Arial" panose="020B0604020202020204" pitchFamily="34" charset="0"/>
              </a:rPr>
              <a:t>Spelling the common exception words correctly in their written work is part of their overall writing progress.</a:t>
            </a:r>
          </a:p>
          <a:p>
            <a:pPr marL="0" indent="0">
              <a:buNone/>
            </a:pPr>
            <a:endParaRPr lang="en-GB" sz="2000" dirty="0"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Phonics and Spelling</a:t>
            </a:r>
          </a:p>
        </p:txBody>
      </p:sp>
      <p:pic>
        <p:nvPicPr>
          <p:cNvPr id="5122" name="Picture 2" descr="Image result for cartoon phonic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6808">
            <a:off x="7444533" y="979360"/>
            <a:ext cx="1223392" cy="122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cartoon phonic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1322">
            <a:off x="285977" y="1101645"/>
            <a:ext cx="1575514" cy="97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556" y="2549645"/>
            <a:ext cx="7992887" cy="410445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b="1" dirty="0">
                <a:cs typeface="Arial" panose="020B0604020202020204" pitchFamily="34" charset="0"/>
              </a:rPr>
              <a:t>Thursdays and Fridays (Autumn term)</a:t>
            </a:r>
          </a:p>
          <a:p>
            <a:pPr marL="0" indent="0" algn="ctr">
              <a:buNone/>
            </a:pPr>
            <a:r>
              <a:rPr lang="en-GB" b="1" dirty="0">
                <a:cs typeface="Arial" panose="020B0604020202020204" pitchFamily="34" charset="0"/>
              </a:rPr>
              <a:t>These days may change throughout the year.</a:t>
            </a:r>
          </a:p>
          <a:p>
            <a:pPr marL="0" indent="0" algn="ctr">
              <a:buNone/>
            </a:pPr>
            <a:endParaRPr lang="en-GB" b="1" dirty="0">
              <a:cs typeface="Arial" panose="020B0604020202020204" pitchFamily="34" charset="0"/>
            </a:endParaRPr>
          </a:p>
          <a:p>
            <a:r>
              <a:rPr lang="en-GB" dirty="0">
                <a:cs typeface="Arial" panose="020B0604020202020204" pitchFamily="34" charset="0"/>
              </a:rPr>
              <a:t>Please take out or cover earrings on these days. </a:t>
            </a:r>
          </a:p>
          <a:p>
            <a:r>
              <a:rPr lang="en-GB" dirty="0">
                <a:cs typeface="Arial" panose="020B0604020202020204" pitchFamily="34" charset="0"/>
              </a:rPr>
              <a:t>Please ensure all long hair is tied back.</a:t>
            </a:r>
          </a:p>
          <a:p>
            <a:pPr marL="0" indent="0">
              <a:buNone/>
            </a:pPr>
            <a:endParaRPr lang="en-GB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1" dirty="0">
                <a:cs typeface="Arial" panose="020B0604020202020204" pitchFamily="34" charset="0"/>
              </a:rPr>
              <a:t>PE Kit: Black hoodies and trousers with a white T shirt and trainers. </a:t>
            </a:r>
          </a:p>
          <a:p>
            <a:pPr marL="0" indent="0" algn="ctr">
              <a:buNone/>
            </a:pPr>
            <a:endParaRPr lang="en-GB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3600" b="1" dirty="0">
                <a:solidFill>
                  <a:schemeClr val="accent3">
                    <a:lumMod val="75000"/>
                  </a:schemeClr>
                </a:solidFill>
                <a:cs typeface="Arial" panose="020B0604020202020204" pitchFamily="34" charset="0"/>
              </a:rPr>
              <a:t>Please label all kit with children’s names, especially hoodies which frequently get lost!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Year 1 P.E.</a:t>
            </a:r>
          </a:p>
        </p:txBody>
      </p:sp>
      <p:pic>
        <p:nvPicPr>
          <p:cNvPr id="6146" name="Picture 2" descr="Image result for cartoon 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220259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cartoon 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9997"/>
            <a:ext cx="2384301" cy="199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76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9439" y="2811806"/>
            <a:ext cx="5770984" cy="2993458"/>
          </a:xfrm>
        </p:spPr>
        <p:txBody>
          <a:bodyPr>
            <a:noAutofit/>
          </a:bodyPr>
          <a:lstStyle/>
          <a:p>
            <a:r>
              <a:rPr lang="en-GB" sz="2000" dirty="0">
                <a:cs typeface="Arial" panose="020B0604020202020204" pitchFamily="34" charset="0"/>
              </a:rPr>
              <a:t>The Elm and Oak Class play area is mainly grassy which means that it gets very muddy in rainy weather.</a:t>
            </a:r>
          </a:p>
          <a:p>
            <a:pPr marL="0" indent="0">
              <a:buNone/>
            </a:pPr>
            <a:endParaRPr lang="en-GB" sz="2000" dirty="0">
              <a:cs typeface="Arial" panose="020B0604020202020204" pitchFamily="34" charset="0"/>
            </a:endParaRPr>
          </a:p>
          <a:p>
            <a:r>
              <a:rPr lang="en-GB" sz="2000" dirty="0">
                <a:cs typeface="Arial" panose="020B0604020202020204" pitchFamily="34" charset="0"/>
              </a:rPr>
              <a:t>So that we can use the outdoor provision more often, we would like children to bring a pair of </a:t>
            </a:r>
            <a:r>
              <a:rPr lang="en-GB" sz="2000" b="1" u="sng" dirty="0">
                <a:cs typeface="Arial" panose="020B0604020202020204" pitchFamily="34" charset="0"/>
              </a:rPr>
              <a:t>named wellies/ old shoes </a:t>
            </a:r>
            <a:r>
              <a:rPr lang="en-GB" sz="2000" dirty="0">
                <a:cs typeface="Arial" panose="020B0604020202020204" pitchFamily="34" charset="0"/>
              </a:rPr>
              <a:t>in a carrier bag to keep on their peg at school.</a:t>
            </a:r>
          </a:p>
          <a:p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Wellies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12328">
            <a:off x="6824981" y="3606835"/>
            <a:ext cx="1599431" cy="159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35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52728"/>
          </a:xfrm>
        </p:spPr>
        <p:txBody>
          <a:bodyPr/>
          <a:lstStyle/>
          <a:p>
            <a:r>
              <a:rPr lang="en-GB" dirty="0"/>
              <a:t>Behaviour Management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46C562-7312-56F9-9624-4C9B3DBDD214}"/>
              </a:ext>
            </a:extLst>
          </p:cNvPr>
          <p:cNvSpPr txBox="1"/>
          <p:nvPr/>
        </p:nvSpPr>
        <p:spPr>
          <a:xfrm>
            <a:off x="3995936" y="2204864"/>
            <a:ext cx="4896544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We aim to have a </a:t>
            </a:r>
            <a:r>
              <a:rPr lang="en-US" dirty="0" err="1">
                <a:cs typeface="Arial" panose="020B0604020202020204" pitchFamily="34" charset="0"/>
              </a:rPr>
              <a:t>behaviour</a:t>
            </a:r>
            <a:r>
              <a:rPr lang="en-US" dirty="0">
                <a:cs typeface="Arial" panose="020B0604020202020204" pitchFamily="34" charset="0"/>
              </a:rPr>
              <a:t> management system that is streamlined, manageable and simple for everyone to understand, with an </a:t>
            </a:r>
            <a:r>
              <a:rPr lang="en-US" b="1" dirty="0">
                <a:cs typeface="Arial" panose="020B0604020202020204" pitchFamily="34" charset="0"/>
              </a:rPr>
              <a:t>emphasis on positivity and praise</a:t>
            </a:r>
            <a:r>
              <a:rPr lang="en-US" dirty="0"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Our watchwords for </a:t>
            </a:r>
            <a:r>
              <a:rPr lang="en-US" dirty="0" err="1">
                <a:cs typeface="Arial" panose="020B0604020202020204" pitchFamily="34" charset="0"/>
              </a:rPr>
              <a:t>behaviour</a:t>
            </a:r>
            <a:r>
              <a:rPr lang="en-US" dirty="0">
                <a:cs typeface="Arial" panose="020B0604020202020204" pitchFamily="34" charset="0"/>
              </a:rPr>
              <a:t>  will be: </a:t>
            </a:r>
          </a:p>
          <a:p>
            <a:r>
              <a:rPr lang="en-US" b="1" dirty="0">
                <a:cs typeface="Arial" panose="020B0604020202020204" pitchFamily="34" charset="0"/>
              </a:rPr>
              <a:t>     Ready, respectful, safe</a:t>
            </a:r>
          </a:p>
          <a:p>
            <a:endParaRPr lang="en-US" b="1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We have a celebratory </a:t>
            </a:r>
            <a:r>
              <a:rPr lang="en-US" b="1" dirty="0">
                <a:cs typeface="Arial" panose="020B0604020202020204" pitchFamily="34" charset="0"/>
              </a:rPr>
              <a:t>Recognition Board </a:t>
            </a:r>
            <a:r>
              <a:rPr lang="en-US" dirty="0">
                <a:cs typeface="Arial" panose="020B0604020202020204" pitchFamily="34" charset="0"/>
              </a:rPr>
              <a:t>for children who show the focus behavior each week.</a:t>
            </a:r>
          </a:p>
          <a:p>
            <a:endParaRPr lang="en-US" b="1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In addition, we have an </a:t>
            </a:r>
            <a:r>
              <a:rPr lang="en-US" b="1" dirty="0">
                <a:cs typeface="Arial" panose="020B0604020202020204" pitchFamily="34" charset="0"/>
              </a:rPr>
              <a:t>Expected </a:t>
            </a:r>
            <a:r>
              <a:rPr lang="en-US" b="1" dirty="0" err="1">
                <a:cs typeface="Arial" panose="020B0604020202020204" pitchFamily="34" charset="0"/>
              </a:rPr>
              <a:t>Behaviour</a:t>
            </a:r>
            <a:r>
              <a:rPr lang="en-US" b="1" dirty="0">
                <a:cs typeface="Arial" panose="020B0604020202020204" pitchFamily="34" charset="0"/>
              </a:rPr>
              <a:t> Stars</a:t>
            </a:r>
            <a:r>
              <a:rPr lang="en-US" dirty="0">
                <a:cs typeface="Arial" panose="020B0604020202020204" pitchFamily="34" charset="0"/>
              </a:rPr>
              <a:t> board for children who consistently model our focus </a:t>
            </a:r>
            <a:r>
              <a:rPr lang="en-US" dirty="0" err="1">
                <a:cs typeface="Arial" panose="020B0604020202020204" pitchFamily="34" charset="0"/>
              </a:rPr>
              <a:t>behaviours</a:t>
            </a:r>
            <a:r>
              <a:rPr lang="en-US" dirty="0">
                <a:cs typeface="Arial" panose="020B0604020202020204" pitchFamily="34" charset="0"/>
              </a:rPr>
              <a:t>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899" t="4168" r="8597" b="4552"/>
          <a:stretch/>
        </p:blipFill>
        <p:spPr>
          <a:xfrm>
            <a:off x="323528" y="2060848"/>
            <a:ext cx="3528392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95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83968" y="2780928"/>
            <a:ext cx="4402832" cy="3450696"/>
          </a:xfrm>
        </p:spPr>
        <p:txBody>
          <a:bodyPr>
            <a:normAutofit/>
          </a:bodyPr>
          <a:lstStyle/>
          <a:p>
            <a:r>
              <a:rPr lang="en-GB" dirty="0">
                <a:cs typeface="Arial" panose="020B0604020202020204" pitchFamily="34" charset="0"/>
              </a:rPr>
              <a:t>If children’s behaviour wobbles, we have a consequence chart to help them get back on track. Children will be given a reminder first before consequences are issued.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Behaviour Management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0BBE06-1C7E-A729-7A67-F7977F047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866536"/>
            <a:ext cx="3289321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177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508" y="2675467"/>
            <a:ext cx="8352093" cy="345069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2000" dirty="0">
                <a:cs typeface="Arial" panose="020B0604020202020204" pitchFamily="34" charset="0"/>
              </a:rPr>
              <a:t>No formal homework will be set in Elm Class.</a:t>
            </a:r>
          </a:p>
          <a:p>
            <a:pPr marL="0" indent="0">
              <a:buNone/>
            </a:pPr>
            <a:endParaRPr lang="en-GB" sz="20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cs typeface="Arial" panose="020B0604020202020204" pitchFamily="34" charset="0"/>
              </a:rPr>
              <a:t>However, children should read their </a:t>
            </a:r>
            <a:r>
              <a:rPr lang="en-GB" sz="2000" b="1" dirty="0">
                <a:cs typeface="Arial" panose="020B0604020202020204" pitchFamily="34" charset="0"/>
              </a:rPr>
              <a:t>reading books </a:t>
            </a:r>
            <a:r>
              <a:rPr lang="en-GB" sz="2000" dirty="0">
                <a:cs typeface="Arial" panose="020B0604020202020204" pitchFamily="34" charset="0"/>
              </a:rPr>
              <a:t>regularly- we encourage the children to read the complete book 3 times as at this stage we are trying to develop fluency and understanding when reading. Applying their phonic knowledge to be able to read the words with ease and confidence.</a:t>
            </a:r>
          </a:p>
          <a:p>
            <a:pPr marL="0" indent="0">
              <a:buNone/>
            </a:pPr>
            <a:endParaRPr lang="en-GB" sz="20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cs typeface="Arial" panose="020B0604020202020204" pitchFamily="34" charset="0"/>
              </a:rPr>
              <a:t>They are asked to practise their own 6 </a:t>
            </a:r>
            <a:r>
              <a:rPr lang="en-GB" sz="2000" b="1" dirty="0">
                <a:cs typeface="Arial" panose="020B0604020202020204" pitchFamily="34" charset="0"/>
              </a:rPr>
              <a:t>common exception word spellings (this can be in sentences and also in isolation) </a:t>
            </a:r>
            <a:r>
              <a:rPr lang="en-GB" sz="2000" dirty="0">
                <a:cs typeface="Arial" panose="020B0604020202020204" pitchFamily="34" charset="0"/>
              </a:rPr>
              <a:t>and try to use </a:t>
            </a:r>
            <a:r>
              <a:rPr lang="en-GB" sz="2000" dirty="0" err="1">
                <a:cs typeface="Arial" panose="020B0604020202020204" pitchFamily="34" charset="0"/>
              </a:rPr>
              <a:t>Numbots</a:t>
            </a:r>
            <a:r>
              <a:rPr lang="en-GB" sz="2000" dirty="0">
                <a:cs typeface="Arial" panose="020B0604020202020204" pitchFamily="34" charset="0"/>
              </a:rPr>
              <a:t> for 20 minutes a week.</a:t>
            </a:r>
          </a:p>
          <a:p>
            <a:pPr marL="0" indent="0">
              <a:buNone/>
            </a:pPr>
            <a:endParaRPr lang="en-GB" sz="2000" dirty="0"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pic>
        <p:nvPicPr>
          <p:cNvPr id="1028" name="Picture 4" descr="https://images.twinkl.co.uk/tw1n/image/private/t_630_eco/image_repo/00/66/T-L-5089-Common-Exception-Words-Years-1-and-2-Word-Mat_ver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6604">
            <a:off x="568686" y="889635"/>
            <a:ext cx="2025667" cy="101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350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435280" cy="45365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>
                <a:cs typeface="Arial" panose="020B0604020202020204" pitchFamily="34" charset="0"/>
              </a:rPr>
              <a:t>School’s website </a:t>
            </a:r>
            <a:r>
              <a:rPr lang="en-GB" dirty="0">
                <a:cs typeface="Arial" panose="020B0604020202020204" pitchFamily="34" charset="0"/>
                <a:hlinkClick r:id="rId2"/>
              </a:rPr>
              <a:t>http://www.manor-road.lancsngfl.ac.uk/</a:t>
            </a:r>
            <a:r>
              <a:rPr lang="en-GB" dirty="0"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GB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cs typeface="Arial" panose="020B0604020202020204" pitchFamily="34" charset="0"/>
              </a:rPr>
              <a:t>Keep an eye on dates and </a:t>
            </a:r>
          </a:p>
          <a:p>
            <a:pPr marL="0" indent="0" algn="ctr">
              <a:buNone/>
            </a:pPr>
            <a:r>
              <a:rPr lang="en-GB" dirty="0">
                <a:cs typeface="Arial" panose="020B0604020202020204" pitchFamily="34" charset="0"/>
              </a:rPr>
              <a:t>the weekly newsletter sent via </a:t>
            </a:r>
            <a:r>
              <a:rPr lang="en-GB" dirty="0" err="1">
                <a:cs typeface="Arial" panose="020B0604020202020204" pitchFamily="34" charset="0"/>
              </a:rPr>
              <a:t>ParentMail</a:t>
            </a:r>
            <a:r>
              <a:rPr lang="en-GB" dirty="0"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en-GB" dirty="0"/>
              <a:t> </a:t>
            </a:r>
          </a:p>
          <a:p>
            <a:pPr marL="0" indent="0" algn="ctr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Newsletters and dates for your diary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013176"/>
            <a:ext cx="6455020" cy="94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903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599" cy="4320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dirty="0">
                <a:cs typeface="Arial" panose="020B0604020202020204" pitchFamily="34" charset="0"/>
              </a:rPr>
              <a:t>Children should only bring a </a:t>
            </a:r>
            <a:r>
              <a:rPr lang="en-GB" b="1" dirty="0">
                <a:cs typeface="Arial" panose="020B0604020202020204" pitchFamily="34" charset="0"/>
              </a:rPr>
              <a:t>reading book bag </a:t>
            </a:r>
            <a:r>
              <a:rPr lang="en-GB" dirty="0">
                <a:cs typeface="Arial" panose="020B0604020202020204" pitchFamily="34" charset="0"/>
              </a:rPr>
              <a:t>as other bags don’t fit into our class trays.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>
                <a:cs typeface="Arial" panose="020B0604020202020204" pitchFamily="34" charset="0"/>
              </a:rPr>
              <a:t>Children can bring in a </a:t>
            </a:r>
            <a:r>
              <a:rPr lang="en-GB" b="1" dirty="0">
                <a:cs typeface="Arial" panose="020B0604020202020204" pitchFamily="34" charset="0"/>
              </a:rPr>
              <a:t>healthy</a:t>
            </a:r>
            <a:r>
              <a:rPr lang="en-GB" dirty="0">
                <a:cs typeface="Arial" panose="020B0604020202020204" pitchFamily="34" charset="0"/>
              </a:rPr>
              <a:t> snack for break time and a </a:t>
            </a:r>
            <a:r>
              <a:rPr lang="en-GB" b="1" dirty="0">
                <a:cs typeface="Arial" panose="020B0604020202020204" pitchFamily="34" charset="0"/>
              </a:rPr>
              <a:t>named</a:t>
            </a:r>
            <a:r>
              <a:rPr lang="en-GB" dirty="0">
                <a:cs typeface="Arial" panose="020B0604020202020204" pitchFamily="34" charset="0"/>
              </a:rPr>
              <a:t> water bottle.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>
                <a:cs typeface="Arial" panose="020B0604020202020204" pitchFamily="34" charset="0"/>
              </a:rPr>
              <a:t>Please adhere to the voluntary one-way system on Manor Road and strictly follow the speed limits.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Useful Information…</a:t>
            </a:r>
          </a:p>
        </p:txBody>
      </p:sp>
    </p:spTree>
    <p:extLst>
      <p:ext uri="{BB962C8B-B14F-4D97-AF65-F5344CB8AC3E}">
        <p14:creationId xmlns:p14="http://schemas.microsoft.com/office/powerpoint/2010/main" val="3255970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3951" y="2711711"/>
            <a:ext cx="8640959" cy="388843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defRPr/>
            </a:pPr>
            <a:r>
              <a:rPr lang="en-GB" b="1" dirty="0">
                <a:solidFill>
                  <a:srgbClr val="080808"/>
                </a:solidFill>
                <a:cs typeface="Arial" panose="020B0604020202020204" pitchFamily="34" charset="0"/>
              </a:rPr>
              <a:t>Talk to your child </a:t>
            </a:r>
            <a:r>
              <a:rPr lang="en-GB" dirty="0">
                <a:solidFill>
                  <a:srgbClr val="080808"/>
                </a:solidFill>
                <a:cs typeface="Arial" panose="020B0604020202020204" pitchFamily="34" charset="0"/>
              </a:rPr>
              <a:t>about their day. (Even though they sometimes don’t seem to remember much!)</a:t>
            </a:r>
          </a:p>
          <a:p>
            <a:pPr>
              <a:defRPr/>
            </a:pPr>
            <a:r>
              <a:rPr lang="en-GB" b="1" dirty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Read as frequently as possible with children</a:t>
            </a:r>
            <a:r>
              <a:rPr lang="en-GB" dirty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, using a range of books, as well as home/ school readers, asking questions throughout.</a:t>
            </a:r>
          </a:p>
          <a:p>
            <a:pPr>
              <a:defRPr/>
            </a:pPr>
            <a:r>
              <a:rPr lang="en-GB" b="1" dirty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Try to have a ‘can do’ approach </a:t>
            </a:r>
            <a:r>
              <a:rPr lang="en-GB" dirty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and always encourage children to have a go! </a:t>
            </a:r>
          </a:p>
          <a:p>
            <a:pPr marL="0" indent="0">
              <a:buNone/>
              <a:defRPr/>
            </a:pPr>
            <a:endParaRPr lang="en-GB" dirty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panose="020B0604020202020204" pitchFamily="34" charset="0"/>
              <a:sym typeface="Wingdings" pitchFamily="2" charset="2"/>
            </a:endParaRPr>
          </a:p>
          <a:p>
            <a:pPr marL="0" indent="0" algn="ctr">
              <a:buNone/>
              <a:defRPr/>
            </a:pPr>
            <a:r>
              <a:rPr lang="en-GB" dirty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  <a:sym typeface="Wingdings" pitchFamily="2" charset="2"/>
              </a:rPr>
              <a:t>For any other questions, please Dojo message between</a:t>
            </a:r>
            <a:endParaRPr lang="en-GB" dirty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panose="020B0604020202020204" pitchFamily="34" charset="0"/>
            </a:endParaRPr>
          </a:p>
          <a:p>
            <a:pPr marL="0" indent="0" algn="ctr">
              <a:buNone/>
              <a:defRPr/>
            </a:pPr>
            <a:r>
              <a:rPr lang="en-GB" dirty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  <a:sym typeface="Wingdings" pitchFamily="2" charset="2"/>
              </a:rPr>
              <a:t> </a:t>
            </a:r>
            <a:r>
              <a:rPr lang="en-GB" b="1" u="sng" dirty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  <a:sym typeface="Wingdings" pitchFamily="2" charset="2"/>
              </a:rPr>
              <a:t>8 am and 5 pm</a:t>
            </a:r>
            <a:r>
              <a:rPr lang="en-GB" dirty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  <a:sym typeface="Wingdings" pitchFamily="2" charset="2"/>
              </a:rPr>
              <a:t>, Monday to Friday.</a:t>
            </a:r>
            <a:endParaRPr lang="en-GB" dirty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panose="020B0604020202020204" pitchFamily="34" charset="0"/>
            </a:endParaRPr>
          </a:p>
          <a:p>
            <a:pPr marL="0" indent="0" algn="ctr">
              <a:buNone/>
              <a:defRPr/>
            </a:pPr>
            <a:r>
              <a:rPr lang="en-GB" dirty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sym typeface="Wingdings" pitchFamily="2" charset="2"/>
              </a:rPr>
              <a:t> </a:t>
            </a:r>
            <a:endParaRPr lang="en-GB" dirty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can you help your child at home?</a:t>
            </a:r>
          </a:p>
        </p:txBody>
      </p:sp>
      <p:pic>
        <p:nvPicPr>
          <p:cNvPr id="4" name="Picture 5" descr="See full 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891211"/>
            <a:ext cx="874440" cy="85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845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76D47A-405F-368F-9FAE-B2B1A26FC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If you have any questions please ask away, I will be staying for any questions you have.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If you have no questions you’re free to go!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238DBE-F336-D061-E18A-8CD76C3B0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time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8A6424-F703-3699-DEDD-CB336923C692}"/>
              </a:ext>
            </a:extLst>
          </p:cNvPr>
          <p:cNvSpPr txBox="1"/>
          <p:nvPr/>
        </p:nvSpPr>
        <p:spPr>
          <a:xfrm>
            <a:off x="3310789" y="5419505"/>
            <a:ext cx="25224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Thank you!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1625242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Letter Join">
      <a:majorFont>
        <a:latin typeface="Letter-join Print Plus 4"/>
        <a:ea typeface=""/>
        <a:cs typeface=""/>
      </a:majorFont>
      <a:minorFont>
        <a:latin typeface="Letter-join Print Plus 4"/>
        <a:ea typeface=""/>
        <a:cs typeface="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8BEC1229C46747993897BA76C7E0E9" ma:contentTypeVersion="18" ma:contentTypeDescription="Create a new document." ma:contentTypeScope="" ma:versionID="68309aeda96798ecc76b8524f56d98f2">
  <xsd:schema xmlns:xsd="http://www.w3.org/2001/XMLSchema" xmlns:xs="http://www.w3.org/2001/XMLSchema" xmlns:p="http://schemas.microsoft.com/office/2006/metadata/properties" xmlns:ns3="1dada2ba-dab9-4552-82c5-8c4d396e5c94" xmlns:ns4="e47de4c7-a096-49d3-b111-69ebde870f18" targetNamespace="http://schemas.microsoft.com/office/2006/metadata/properties" ma:root="true" ma:fieldsID="298efc85ce1ee428fadc9f8dcad29a70" ns3:_="" ns4:_="">
    <xsd:import namespace="1dada2ba-dab9-4552-82c5-8c4d396e5c94"/>
    <xsd:import namespace="e47de4c7-a096-49d3-b111-69ebde870f1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ada2ba-dab9-4552-82c5-8c4d396e5c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de4c7-a096-49d3-b111-69ebde870f1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dada2ba-dab9-4552-82c5-8c4d396e5c9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E18250-A3DB-4699-AEA3-45431AA319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ada2ba-dab9-4552-82c5-8c4d396e5c94"/>
    <ds:schemaRef ds:uri="e47de4c7-a096-49d3-b111-69ebde870f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5C78BE-AEEC-44FA-8B11-FE0D376748AE}">
  <ds:schemaRefs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e47de4c7-a096-49d3-b111-69ebde870f18"/>
    <ds:schemaRef ds:uri="1dada2ba-dab9-4552-82c5-8c4d396e5c94"/>
    <ds:schemaRef ds:uri="http://purl.org/dc/dcmitype/"/>
    <ds:schemaRef ds:uri="http://purl.org/dc/elements/1.1/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2800E2D-9BDB-412B-8FC9-FADB4F0E5E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2428</TotalTime>
  <Words>774</Words>
  <Application>Microsoft Office PowerPoint</Application>
  <PresentationFormat>On-screen Show (4:3)</PresentationFormat>
  <Paragraphs>78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Comic Sans MS</vt:lpstr>
      <vt:lpstr>Letter-join Print Plus 4</vt:lpstr>
      <vt:lpstr>Symbol</vt:lpstr>
      <vt:lpstr>Wingdings</vt:lpstr>
      <vt:lpstr>Waveform</vt:lpstr>
      <vt:lpstr>PowerPoint Presentation</vt:lpstr>
      <vt:lpstr>PowerPoint Presentation</vt:lpstr>
      <vt:lpstr>We’re so pleased to have everyone back for a new school year.</vt:lpstr>
      <vt:lpstr>Class Timetable</vt:lpstr>
      <vt:lpstr>Maths-No Problem!</vt:lpstr>
      <vt:lpstr>Phonics and Spelling</vt:lpstr>
      <vt:lpstr>Year 1 P.E.</vt:lpstr>
      <vt:lpstr>Wellies</vt:lpstr>
      <vt:lpstr>Behaviour Management</vt:lpstr>
      <vt:lpstr>Behaviour Management</vt:lpstr>
      <vt:lpstr>Homework</vt:lpstr>
      <vt:lpstr>Newsletters and dates for your diary</vt:lpstr>
      <vt:lpstr>Other Useful Information…</vt:lpstr>
      <vt:lpstr>How can you help your child at home?</vt:lpstr>
      <vt:lpstr>Question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Class 1</dc:title>
  <dc:creator>Lucy</dc:creator>
  <cp:lastModifiedBy>Armitage, Natalie</cp:lastModifiedBy>
  <cp:revision>174</cp:revision>
  <cp:lastPrinted>2014-09-15T16:15:58Z</cp:lastPrinted>
  <dcterms:created xsi:type="dcterms:W3CDTF">2012-09-12T17:39:01Z</dcterms:created>
  <dcterms:modified xsi:type="dcterms:W3CDTF">2026-09-03T16:36:08Z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0x010100688BEC1229C46747993897BA76C7E0E9</vt:lpwstr>
  </property>
</Properties>
</file>