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6"/>
  </p:handoutMasterIdLst>
  <p:sldIdLst>
    <p:sldId id="256" r:id="rId2"/>
    <p:sldId id="280" r:id="rId3"/>
    <p:sldId id="257" r:id="rId4"/>
    <p:sldId id="279" r:id="rId5"/>
    <p:sldId id="272" r:id="rId6"/>
    <p:sldId id="258" r:id="rId7"/>
    <p:sldId id="259" r:id="rId8"/>
    <p:sldId id="281" r:id="rId9"/>
    <p:sldId id="262" r:id="rId10"/>
    <p:sldId id="282" r:id="rId11"/>
    <p:sldId id="283" r:id="rId12"/>
    <p:sldId id="266" r:id="rId13"/>
    <p:sldId id="261" r:id="rId14"/>
    <p:sldId id="278" r:id="rId15"/>
  </p:sldIdLst>
  <p:sldSz cx="9144000" cy="6858000" type="screen4x3"/>
  <p:notesSz cx="7053263" cy="10180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ED88A2-6144-D087-1F2D-129B8D9CD235}" v="5" dt="2025-09-09T09:43:48.9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5" d="100"/>
          <a:sy n="75" d="100"/>
        </p:scale>
        <p:origin x="1666"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509032"/>
          </a:xfrm>
          <a:prstGeom prst="rect">
            <a:avLst/>
          </a:prstGeom>
        </p:spPr>
        <p:txBody>
          <a:bodyPr vert="horz" lIns="98472" tIns="49236" rIns="98472" bIns="49236" rtlCol="0"/>
          <a:lstStyle>
            <a:lvl1pPr algn="l">
              <a:defRPr sz="1300"/>
            </a:lvl1pPr>
          </a:lstStyle>
          <a:p>
            <a:endParaRPr lang="en-GB"/>
          </a:p>
        </p:txBody>
      </p:sp>
      <p:sp>
        <p:nvSpPr>
          <p:cNvPr id="3" name="Date Placeholder 2"/>
          <p:cNvSpPr>
            <a:spLocks noGrp="1"/>
          </p:cNvSpPr>
          <p:nvPr>
            <p:ph type="dt" sz="quarter" idx="1"/>
          </p:nvPr>
        </p:nvSpPr>
        <p:spPr>
          <a:xfrm>
            <a:off x="3995217" y="0"/>
            <a:ext cx="3056414" cy="509032"/>
          </a:xfrm>
          <a:prstGeom prst="rect">
            <a:avLst/>
          </a:prstGeom>
        </p:spPr>
        <p:txBody>
          <a:bodyPr vert="horz" lIns="98472" tIns="49236" rIns="98472" bIns="49236" rtlCol="0"/>
          <a:lstStyle>
            <a:lvl1pPr algn="r">
              <a:defRPr sz="1300"/>
            </a:lvl1pPr>
          </a:lstStyle>
          <a:p>
            <a:fld id="{4906D194-7E05-4BA2-BF4A-5EDFF4D3E4E5}" type="datetimeFigureOut">
              <a:rPr lang="en-GB" smtClean="0"/>
              <a:t>26/08/2026</a:t>
            </a:fld>
            <a:endParaRPr lang="en-GB"/>
          </a:p>
        </p:txBody>
      </p:sp>
      <p:sp>
        <p:nvSpPr>
          <p:cNvPr id="4" name="Footer Placeholder 3"/>
          <p:cNvSpPr>
            <a:spLocks noGrp="1"/>
          </p:cNvSpPr>
          <p:nvPr>
            <p:ph type="ftr" sz="quarter" idx="2"/>
          </p:nvPr>
        </p:nvSpPr>
        <p:spPr>
          <a:xfrm>
            <a:off x="0" y="9669839"/>
            <a:ext cx="3056414" cy="509032"/>
          </a:xfrm>
          <a:prstGeom prst="rect">
            <a:avLst/>
          </a:prstGeom>
        </p:spPr>
        <p:txBody>
          <a:bodyPr vert="horz" lIns="98472" tIns="49236" rIns="98472" bIns="49236" rtlCol="0" anchor="b"/>
          <a:lstStyle>
            <a:lvl1pPr algn="l">
              <a:defRPr sz="1300"/>
            </a:lvl1pPr>
          </a:lstStyle>
          <a:p>
            <a:endParaRPr lang="en-GB"/>
          </a:p>
        </p:txBody>
      </p:sp>
      <p:sp>
        <p:nvSpPr>
          <p:cNvPr id="5" name="Slide Number Placeholder 4"/>
          <p:cNvSpPr>
            <a:spLocks noGrp="1"/>
          </p:cNvSpPr>
          <p:nvPr>
            <p:ph type="sldNum" sz="quarter" idx="3"/>
          </p:nvPr>
        </p:nvSpPr>
        <p:spPr>
          <a:xfrm>
            <a:off x="3995217" y="9669839"/>
            <a:ext cx="3056414" cy="509032"/>
          </a:xfrm>
          <a:prstGeom prst="rect">
            <a:avLst/>
          </a:prstGeom>
        </p:spPr>
        <p:txBody>
          <a:bodyPr vert="horz" lIns="98472" tIns="49236" rIns="98472" bIns="49236" rtlCol="0" anchor="b"/>
          <a:lstStyle>
            <a:lvl1pPr algn="r">
              <a:defRPr sz="1300"/>
            </a:lvl1pPr>
          </a:lstStyle>
          <a:p>
            <a:fld id="{E62A03F1-D7BA-4C0A-9716-27CD0FE650B5}" type="slidenum">
              <a:rPr lang="en-GB" smtClean="0"/>
              <a:t>‹#›</a:t>
            </a:fld>
            <a:endParaRPr lang="en-GB"/>
          </a:p>
        </p:txBody>
      </p:sp>
    </p:spTree>
    <p:extLst>
      <p:ext uri="{BB962C8B-B14F-4D97-AF65-F5344CB8AC3E}">
        <p14:creationId xmlns:p14="http://schemas.microsoft.com/office/powerpoint/2010/main" val="137486716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5A71CBB-CBC2-4CF5-8E5B-F2EF38F87793}" type="datetimeFigureOut">
              <a:rPr lang="en-GB" smtClean="0"/>
              <a:pPr/>
              <a:t>26/08/2026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77ED64-4A46-44EB-9196-548AFBFBA3A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A71CBB-CBC2-4CF5-8E5B-F2EF38F87793}" type="datetimeFigureOut">
              <a:rPr lang="en-GB" smtClean="0"/>
              <a:pPr/>
              <a:t>26/08/2026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77ED64-4A46-44EB-9196-548AFBFBA3A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5A71CBB-CBC2-4CF5-8E5B-F2EF38F87793}" type="datetimeFigureOut">
              <a:rPr lang="en-GB" smtClean="0"/>
              <a:pPr/>
              <a:t>26/08/2026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77ED64-4A46-44EB-9196-548AFBFBA3AE}" type="slidenum">
              <a:rPr lang="en-GB" smtClean="0"/>
              <a:pPr/>
              <a:t>‹#›</a:t>
            </a:fld>
            <a:endParaRPr lang="en-GB"/>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A71CBB-CBC2-4CF5-8E5B-F2EF38F87793}" type="datetimeFigureOut">
              <a:rPr lang="en-GB" smtClean="0"/>
              <a:pPr/>
              <a:t>26/08/2026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77ED64-4A46-44EB-9196-548AFBFBA3AE}" type="slidenum">
              <a:rPr lang="en-GB" smtClean="0"/>
              <a:pPr/>
              <a:t>‹#›</a:t>
            </a:fld>
            <a:endParaRPr lang="en-GB"/>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A71CBB-CBC2-4CF5-8E5B-F2EF38F87793}" type="datetimeFigureOut">
              <a:rPr lang="en-GB" smtClean="0"/>
              <a:pPr/>
              <a:t>26/08/2026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77ED64-4A46-44EB-9196-548AFBFBA3A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15A71CBB-CBC2-4CF5-8E5B-F2EF38F87793}" type="datetimeFigureOut">
              <a:rPr lang="en-GB" smtClean="0"/>
              <a:pPr/>
              <a:t>26/08/2026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77ED64-4A46-44EB-9196-548AFBFBA3AE}" type="slidenum">
              <a:rPr lang="en-GB" smtClean="0"/>
              <a:pPr/>
              <a:t>‹#›</a:t>
            </a:fld>
            <a:endParaRPr lang="en-GB"/>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5A71CBB-CBC2-4CF5-8E5B-F2EF38F87793}" type="datetimeFigureOut">
              <a:rPr lang="en-GB" smtClean="0"/>
              <a:pPr/>
              <a:t>26/08/2026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77ED64-4A46-44EB-9196-548AFBFBA3A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5A71CBB-CBC2-4CF5-8E5B-F2EF38F87793}" type="datetimeFigureOut">
              <a:rPr lang="en-GB" smtClean="0"/>
              <a:pPr/>
              <a:t>26/08/2026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77ED64-4A46-44EB-9196-548AFBFBA3A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15A71CBB-CBC2-4CF5-8E5B-F2EF38F87793}" type="datetimeFigureOut">
              <a:rPr lang="en-GB" smtClean="0"/>
              <a:pPr/>
              <a:t>26/08/2026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77ED64-4A46-44EB-9196-548AFBFBA3A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5A71CBB-CBC2-4CF5-8E5B-F2EF38F87793}" type="datetimeFigureOut">
              <a:rPr lang="en-GB" smtClean="0"/>
              <a:pPr/>
              <a:t>26/08/2026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77ED64-4A46-44EB-9196-548AFBFBA3AE}" type="slidenum">
              <a:rPr lang="en-GB" smtClean="0"/>
              <a:pPr/>
              <a:t>‹#›</a:t>
            </a:fld>
            <a:endParaRPr lang="en-GB"/>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A71CBB-CBC2-4CF5-8E5B-F2EF38F87793}" type="datetimeFigureOut">
              <a:rPr lang="en-GB" smtClean="0"/>
              <a:pPr/>
              <a:t>26/08/2026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77ED64-4A46-44EB-9196-548AFBFBA3AE}" type="slidenum">
              <a:rPr lang="en-GB" smtClean="0"/>
              <a:pPr/>
              <a:t>‹#›</a:t>
            </a:fld>
            <a:endParaRPr lang="en-GB"/>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15A71CBB-CBC2-4CF5-8E5B-F2EF38F87793}" type="datetimeFigureOut">
              <a:rPr lang="en-GB" smtClean="0"/>
              <a:pPr/>
              <a:t>26/08/2026</a:t>
            </a:fld>
            <a:endParaRPr lang="en-GB"/>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GB"/>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4F77ED64-4A46-44EB-9196-548AFBFBA3AE}" type="slidenum">
              <a:rPr lang="en-GB" smtClean="0"/>
              <a:pPr/>
              <a:t>‹#›</a:t>
            </a:fld>
            <a:endParaRPr lang="en-GB"/>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gov.uk/government/collections/multiplication-tables-check"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manor-road.lancsngfl.ac.uk/"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7998" y="3344142"/>
            <a:ext cx="7772400" cy="1780108"/>
          </a:xfrm>
        </p:spPr>
        <p:txBody>
          <a:bodyPr/>
          <a:lstStyle/>
          <a:p>
            <a:r>
              <a:rPr lang="en-GB" b="1">
                <a:solidFill>
                  <a:srgbClr val="00B050"/>
                </a:solidFill>
                <a:latin typeface="CCW Cursive Writing 14" panose="03050602040000000000" pitchFamily="66" charset="0"/>
              </a:rPr>
              <a:t>Welcome to Year 4</a:t>
            </a:r>
            <a:br>
              <a:rPr lang="en-GB" b="1"/>
            </a:br>
            <a:endParaRPr lang="en-GB" b="1"/>
          </a:p>
        </p:txBody>
      </p:sp>
      <p:pic>
        <p:nvPicPr>
          <p:cNvPr id="7" name="Picture 6" descr="MR 26 Jan WH Primary"/>
          <p:cNvPicPr/>
          <p:nvPr/>
        </p:nvPicPr>
        <p:blipFill>
          <a:blip r:embed="rId2">
            <a:extLst>
              <a:ext uri="{28A0092B-C50C-407E-A947-70E740481C1C}">
                <a14:useLocalDpi xmlns:a14="http://schemas.microsoft.com/office/drawing/2010/main" val="0"/>
              </a:ext>
            </a:extLst>
          </a:blip>
          <a:srcRect/>
          <a:stretch>
            <a:fillRect/>
          </a:stretch>
        </p:blipFill>
        <p:spPr bwMode="auto">
          <a:xfrm>
            <a:off x="539552" y="836712"/>
            <a:ext cx="2435999" cy="1615211"/>
          </a:xfrm>
          <a:prstGeom prst="rect">
            <a:avLst/>
          </a:prstGeom>
          <a:noFill/>
          <a:ln>
            <a:noFill/>
          </a:ln>
        </p:spPr>
      </p:pic>
      <p:pic>
        <p:nvPicPr>
          <p:cNvPr id="8" name="Picture 7" descr="MR 26 Jan WH Primary"/>
          <p:cNvPicPr/>
          <p:nvPr/>
        </p:nvPicPr>
        <p:blipFill>
          <a:blip r:embed="rId2">
            <a:extLst>
              <a:ext uri="{28A0092B-C50C-407E-A947-70E740481C1C}">
                <a14:useLocalDpi xmlns:a14="http://schemas.microsoft.com/office/drawing/2010/main" val="0"/>
              </a:ext>
            </a:extLst>
          </a:blip>
          <a:srcRect/>
          <a:stretch>
            <a:fillRect/>
          </a:stretch>
        </p:blipFill>
        <p:spPr bwMode="auto">
          <a:xfrm>
            <a:off x="6019969" y="810498"/>
            <a:ext cx="2435999" cy="1615211"/>
          </a:xfrm>
          <a:prstGeom prst="rect">
            <a:avLst/>
          </a:prstGeom>
          <a:noFill/>
          <a:ln>
            <a:noFill/>
          </a:ln>
        </p:spPr>
      </p:pic>
    </p:spTree>
    <p:extLst>
      <p:ext uri="{BB962C8B-B14F-4D97-AF65-F5344CB8AC3E}">
        <p14:creationId xmlns:p14="http://schemas.microsoft.com/office/powerpoint/2010/main" val="908862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D553A66-7940-DF50-D896-E82F436A1EBE}"/>
              </a:ext>
            </a:extLst>
          </p:cNvPr>
          <p:cNvSpPr>
            <a:spLocks noGrp="1"/>
          </p:cNvSpPr>
          <p:nvPr>
            <p:ph idx="1"/>
          </p:nvPr>
        </p:nvSpPr>
        <p:spPr>
          <a:xfrm>
            <a:off x="581401" y="2045110"/>
            <a:ext cx="7981198" cy="4474562"/>
          </a:xfrm>
        </p:spPr>
        <p:txBody>
          <a:bodyPr>
            <a:normAutofit fontScale="92500" lnSpcReduction="20000"/>
          </a:bodyPr>
          <a:lstStyle/>
          <a:p>
            <a:r>
              <a:rPr lang="en-GB" sz="2100" dirty="0">
                <a:solidFill>
                  <a:schemeClr val="tx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https://www.gov.uk/government/collections/multiplication-tables-check</a:t>
            </a:r>
            <a:r>
              <a:rPr lang="en-GB" sz="2100" dirty="0">
                <a:solidFill>
                  <a:schemeClr val="tx1"/>
                </a:solidFill>
                <a:latin typeface="Arial" panose="020B0604020202020204" pitchFamily="34" charset="0"/>
                <a:cs typeface="Arial" panose="020B0604020202020204" pitchFamily="34" charset="0"/>
              </a:rPr>
              <a:t>     - Information can be found on the government website. </a:t>
            </a:r>
          </a:p>
          <a:p>
            <a:endParaRPr lang="en-GB" sz="2100" dirty="0">
              <a:solidFill>
                <a:schemeClr val="tx1"/>
              </a:solidFill>
              <a:latin typeface="Arial" panose="020B0604020202020204" pitchFamily="34" charset="0"/>
              <a:cs typeface="Arial" panose="020B0604020202020204" pitchFamily="34" charset="0"/>
            </a:endParaRPr>
          </a:p>
          <a:p>
            <a:pPr algn="l"/>
            <a:r>
              <a:rPr lang="en-GB" sz="2100" dirty="0">
                <a:solidFill>
                  <a:schemeClr val="tx1"/>
                </a:solidFill>
                <a:latin typeface="Arial" panose="020B0604020202020204" pitchFamily="34" charset="0"/>
                <a:cs typeface="Arial" panose="020B0604020202020204" pitchFamily="34" charset="0"/>
              </a:rPr>
              <a:t>In Year 4, all children are expected to complete the multiplication tables check test. </a:t>
            </a:r>
          </a:p>
          <a:p>
            <a:pPr algn="l"/>
            <a:endParaRPr lang="en-GB" sz="2100" dirty="0">
              <a:solidFill>
                <a:schemeClr val="tx1"/>
              </a:solidFill>
              <a:latin typeface="Arial" panose="020B0604020202020204" pitchFamily="34" charset="0"/>
              <a:cs typeface="Arial" panose="020B0604020202020204" pitchFamily="34" charset="0"/>
            </a:endParaRPr>
          </a:p>
          <a:p>
            <a:pPr algn="l"/>
            <a:r>
              <a:rPr lang="en-GB" sz="2100" b="0" i="0" dirty="0">
                <a:solidFill>
                  <a:schemeClr val="tx1"/>
                </a:solidFill>
                <a:effectLst/>
                <a:latin typeface="Arial" panose="020B0604020202020204" pitchFamily="34" charset="0"/>
                <a:cs typeface="Arial" panose="020B0604020202020204" pitchFamily="34" charset="0"/>
              </a:rPr>
              <a:t>The purpose of the check is to determine whether your child can fluently recall their times tables up to 12, which is essential for future success in mathematics. It will also help your us to identify if your child may need additional support.</a:t>
            </a:r>
          </a:p>
          <a:p>
            <a:pPr algn="l"/>
            <a:endParaRPr lang="en-GB" sz="2100" dirty="0">
              <a:solidFill>
                <a:schemeClr val="tx1"/>
              </a:solidFill>
              <a:latin typeface="Arial" panose="020B0604020202020204" pitchFamily="34" charset="0"/>
              <a:cs typeface="Arial" panose="020B0604020202020204" pitchFamily="34" charset="0"/>
            </a:endParaRPr>
          </a:p>
          <a:p>
            <a:pPr algn="l"/>
            <a:r>
              <a:rPr lang="en-GB" sz="2100" b="0" i="0" dirty="0">
                <a:solidFill>
                  <a:schemeClr val="tx1"/>
                </a:solidFill>
                <a:effectLst/>
                <a:latin typeface="Arial" panose="020B0604020202020204" pitchFamily="34" charset="0"/>
                <a:cs typeface="Arial" panose="020B0604020202020204" pitchFamily="34" charset="0"/>
              </a:rPr>
              <a:t>It is an onscreen check consisting of 25 times table questions. Your child will be able to answer 3 practice questions before taking the actual check. They will then have 6 seconds to answer each question. On average, the check should take no longer than 5 minutes to complete.</a:t>
            </a:r>
          </a:p>
          <a:p>
            <a:endParaRPr lang="en-GB" dirty="0"/>
          </a:p>
        </p:txBody>
      </p:sp>
      <p:sp>
        <p:nvSpPr>
          <p:cNvPr id="3" name="Title 2">
            <a:extLst>
              <a:ext uri="{FF2B5EF4-FFF2-40B4-BE49-F238E27FC236}">
                <a16:creationId xmlns:a16="http://schemas.microsoft.com/office/drawing/2014/main" id="{DE990E07-B28D-B910-ED55-8738A97DD011}"/>
              </a:ext>
            </a:extLst>
          </p:cNvPr>
          <p:cNvSpPr>
            <a:spLocks noGrp="1"/>
          </p:cNvSpPr>
          <p:nvPr>
            <p:ph type="title"/>
          </p:nvPr>
        </p:nvSpPr>
        <p:spPr/>
        <p:txBody>
          <a:bodyPr>
            <a:normAutofit/>
          </a:bodyPr>
          <a:lstStyle/>
          <a:p>
            <a:r>
              <a:rPr lang="en-US" sz="4000" dirty="0">
                <a:solidFill>
                  <a:srgbClr val="00B050"/>
                </a:solidFill>
                <a:latin typeface="XCCW Joined 14a" panose="03050602040000000000" pitchFamily="66" charset="0"/>
              </a:rPr>
              <a:t>Multiplication Test </a:t>
            </a:r>
            <a:endParaRPr lang="en-GB" sz="4000" dirty="0">
              <a:solidFill>
                <a:srgbClr val="00B050"/>
              </a:solidFill>
              <a:latin typeface="XCCW Joined 14a" panose="03050602040000000000" pitchFamily="66" charset="0"/>
            </a:endParaRPr>
          </a:p>
        </p:txBody>
      </p:sp>
    </p:spTree>
    <p:extLst>
      <p:ext uri="{BB962C8B-B14F-4D97-AF65-F5344CB8AC3E}">
        <p14:creationId xmlns:p14="http://schemas.microsoft.com/office/powerpoint/2010/main" val="1667463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B92C79-CD46-CC09-F020-A4C0A36C31D9}"/>
              </a:ext>
            </a:extLst>
          </p:cNvPr>
          <p:cNvSpPr>
            <a:spLocks noGrp="1"/>
          </p:cNvSpPr>
          <p:nvPr>
            <p:ph idx="1"/>
          </p:nvPr>
        </p:nvSpPr>
        <p:spPr>
          <a:xfrm>
            <a:off x="233680" y="1822026"/>
            <a:ext cx="3078480" cy="4812454"/>
          </a:xfrm>
        </p:spPr>
        <p:txBody>
          <a:bodyPr>
            <a:normAutofit fontScale="77500" lnSpcReduction="20000"/>
          </a:bodyPr>
          <a:lstStyle/>
          <a:p>
            <a:pPr marL="0" indent="0">
              <a:buNone/>
            </a:pPr>
            <a:r>
              <a:rPr lang="en-US" sz="2300" dirty="0">
                <a:solidFill>
                  <a:schemeClr val="tx1"/>
                </a:solidFill>
                <a:latin typeface="Arial" panose="020B0604020202020204" pitchFamily="34" charset="0"/>
                <a:cs typeface="Arial" panose="020B0604020202020204" pitchFamily="34" charset="0"/>
              </a:rPr>
              <a:t>In preparation for their test in June, all children will be expected to use the following website to practice their multiplications weekly. </a:t>
            </a:r>
          </a:p>
          <a:p>
            <a:pPr marL="0" indent="0">
              <a:buNone/>
            </a:pPr>
            <a:endParaRPr lang="en-US" sz="2300" dirty="0">
              <a:solidFill>
                <a:schemeClr val="tx1"/>
              </a:solidFill>
              <a:latin typeface="Arial" panose="020B0604020202020204" pitchFamily="34" charset="0"/>
              <a:cs typeface="Arial" panose="020B0604020202020204" pitchFamily="34" charset="0"/>
            </a:endParaRPr>
          </a:p>
          <a:p>
            <a:pPr marL="0" indent="0">
              <a:buNone/>
            </a:pPr>
            <a:r>
              <a:rPr lang="en-US" sz="2300" dirty="0">
                <a:solidFill>
                  <a:schemeClr val="tx1"/>
                </a:solidFill>
                <a:latin typeface="Arial" panose="020B0604020202020204" pitchFamily="34" charset="0"/>
                <a:cs typeface="Arial" panose="020B0604020202020204" pitchFamily="34" charset="0"/>
              </a:rPr>
              <a:t>This is alongside their 20 minutes of TTRS and will help massively in preparing them for their official test in Summer. </a:t>
            </a:r>
          </a:p>
          <a:p>
            <a:pPr marL="0" indent="0">
              <a:buNone/>
            </a:pPr>
            <a:endParaRPr lang="en-US" sz="2300" dirty="0">
              <a:solidFill>
                <a:schemeClr val="tx1"/>
              </a:solidFill>
              <a:latin typeface="Arial" panose="020B0604020202020204" pitchFamily="34" charset="0"/>
              <a:cs typeface="Arial" panose="020B0604020202020204" pitchFamily="34" charset="0"/>
            </a:endParaRPr>
          </a:p>
          <a:p>
            <a:pPr marL="0" indent="0">
              <a:buNone/>
            </a:pPr>
            <a:r>
              <a:rPr lang="en-US" sz="2300" dirty="0">
                <a:solidFill>
                  <a:schemeClr val="tx1"/>
                </a:solidFill>
                <a:latin typeface="Arial" panose="020B0604020202020204" pitchFamily="34" charset="0"/>
                <a:cs typeface="Arial" panose="020B0604020202020204" pitchFamily="34" charset="0"/>
              </a:rPr>
              <a:t>In class, we will carry out weekly assessments, booster sessions and continued support, praise and feedback to ensure your child is confident and prepared for their test.</a:t>
            </a:r>
          </a:p>
          <a:p>
            <a:pPr marL="0" indent="0">
              <a:buNone/>
            </a:pPr>
            <a:endParaRPr lang="en-US" dirty="0"/>
          </a:p>
          <a:p>
            <a:pPr marL="0" indent="0">
              <a:buNone/>
            </a:pPr>
            <a:endParaRPr lang="en-GB" dirty="0"/>
          </a:p>
        </p:txBody>
      </p:sp>
      <p:sp>
        <p:nvSpPr>
          <p:cNvPr id="3" name="Title 2">
            <a:extLst>
              <a:ext uri="{FF2B5EF4-FFF2-40B4-BE49-F238E27FC236}">
                <a16:creationId xmlns:a16="http://schemas.microsoft.com/office/drawing/2014/main" id="{48AD6D7A-759A-14BE-60F4-77130BB78E0F}"/>
              </a:ext>
            </a:extLst>
          </p:cNvPr>
          <p:cNvSpPr>
            <a:spLocks noGrp="1"/>
          </p:cNvSpPr>
          <p:nvPr>
            <p:ph type="title"/>
          </p:nvPr>
        </p:nvSpPr>
        <p:spPr/>
        <p:txBody>
          <a:bodyPr>
            <a:normAutofit fontScale="90000"/>
          </a:bodyPr>
          <a:lstStyle/>
          <a:p>
            <a:r>
              <a:rPr lang="en-US" sz="4000" dirty="0">
                <a:solidFill>
                  <a:srgbClr val="00B050"/>
                </a:solidFill>
                <a:latin typeface="XCCW Joined 14a" panose="03050602040000000000" pitchFamily="66" charset="0"/>
              </a:rPr>
              <a:t>Multiplication Check Revision</a:t>
            </a:r>
            <a:endParaRPr lang="en-GB" sz="4000" dirty="0">
              <a:solidFill>
                <a:srgbClr val="00B050"/>
              </a:solidFill>
              <a:latin typeface="XCCW Joined 14a" panose="03050602040000000000" pitchFamily="66" charset="0"/>
            </a:endParaRPr>
          </a:p>
        </p:txBody>
      </p:sp>
      <p:pic>
        <p:nvPicPr>
          <p:cNvPr id="5" name="Picture 4">
            <a:extLst>
              <a:ext uri="{FF2B5EF4-FFF2-40B4-BE49-F238E27FC236}">
                <a16:creationId xmlns:a16="http://schemas.microsoft.com/office/drawing/2014/main" id="{6F9DA9B4-0E72-3CA0-0747-99D6AB6B4A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93440" y="3207908"/>
            <a:ext cx="5516880" cy="3204969"/>
          </a:xfrm>
          <a:prstGeom prst="rect">
            <a:avLst/>
          </a:prstGeom>
        </p:spPr>
      </p:pic>
      <p:sp>
        <p:nvSpPr>
          <p:cNvPr id="7" name="TextBox 6">
            <a:extLst>
              <a:ext uri="{FF2B5EF4-FFF2-40B4-BE49-F238E27FC236}">
                <a16:creationId xmlns:a16="http://schemas.microsoft.com/office/drawing/2014/main" id="{CB1D8350-9E95-9391-D193-56F7075A46FD}"/>
              </a:ext>
            </a:extLst>
          </p:cNvPr>
          <p:cNvSpPr txBox="1"/>
          <p:nvPr/>
        </p:nvSpPr>
        <p:spPr>
          <a:xfrm>
            <a:off x="3456093" y="2486075"/>
            <a:ext cx="4572000" cy="646331"/>
          </a:xfrm>
          <a:prstGeom prst="rect">
            <a:avLst/>
          </a:prstGeom>
          <a:noFill/>
        </p:spPr>
        <p:txBody>
          <a:bodyPr wrap="square">
            <a:spAutoFit/>
          </a:bodyPr>
          <a:lstStyle/>
          <a:p>
            <a:r>
              <a:rPr lang="en-GB" dirty="0">
                <a:latin typeface="Arial" panose="020B0604020202020204" pitchFamily="34" charset="0"/>
                <a:cs typeface="Arial" panose="020B0604020202020204" pitchFamily="34" charset="0"/>
              </a:rPr>
              <a:t>https://www.timestables.co.uk/multiplication-tables-check/</a:t>
            </a:r>
          </a:p>
        </p:txBody>
      </p:sp>
    </p:spTree>
    <p:extLst>
      <p:ext uri="{BB962C8B-B14F-4D97-AF65-F5344CB8AC3E}">
        <p14:creationId xmlns:p14="http://schemas.microsoft.com/office/powerpoint/2010/main" val="954754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995320"/>
            <a:ext cx="6840760" cy="4425355"/>
          </a:xfrm>
        </p:spPr>
        <p:txBody>
          <a:bodyPr vert="horz" lIns="91440" tIns="45720" rIns="91440" bIns="45720" rtlCol="0" anchor="t">
            <a:normAutofit/>
          </a:bodyPr>
          <a:lstStyle/>
          <a:p>
            <a:pPr marL="0" indent="0" algn="ctr">
              <a:buNone/>
            </a:pPr>
            <a:r>
              <a:rPr lang="en-GB" sz="1800" dirty="0">
                <a:solidFill>
                  <a:schemeClr val="tx1"/>
                </a:solidFill>
                <a:latin typeface="Arial"/>
                <a:cs typeface="Arial"/>
              </a:rPr>
              <a:t>School’s website </a:t>
            </a:r>
            <a:r>
              <a:rPr lang="en-GB" sz="1800" dirty="0">
                <a:solidFill>
                  <a:schemeClr val="tx1"/>
                </a:solidFill>
                <a:latin typeface="Arial"/>
                <a:cs typeface="Arial"/>
                <a:hlinkClick r:id="rId2">
                  <a:extLst>
                    <a:ext uri="{A12FA001-AC4F-418D-AE19-62706E023703}">
                      <ahyp:hlinkClr xmlns:ahyp="http://schemas.microsoft.com/office/drawing/2018/hyperlinkcolor" val="tx"/>
                    </a:ext>
                  </a:extLst>
                </a:hlinkClick>
              </a:rPr>
              <a:t>http://www.manor-road.lancsngfl.ac.uk/</a:t>
            </a:r>
            <a:r>
              <a:rPr lang="en-GB" sz="1800" dirty="0">
                <a:solidFill>
                  <a:schemeClr val="tx1"/>
                </a:solidFill>
                <a:latin typeface="Arial"/>
                <a:cs typeface="Arial"/>
              </a:rPr>
              <a:t> Keep an eye on dates and </a:t>
            </a:r>
          </a:p>
          <a:p>
            <a:pPr marL="0" indent="0" algn="ctr">
              <a:buNone/>
            </a:pPr>
            <a:endParaRPr lang="en-GB" sz="1800" dirty="0">
              <a:solidFill>
                <a:schemeClr val="tx1"/>
              </a:solidFill>
              <a:latin typeface="Arial"/>
              <a:cs typeface="Arial"/>
            </a:endParaRPr>
          </a:p>
          <a:p>
            <a:pPr marL="0" indent="0" algn="ctr">
              <a:buNone/>
            </a:pPr>
            <a:endParaRPr lang="en-GB" sz="1800" dirty="0">
              <a:solidFill>
                <a:schemeClr val="tx1"/>
              </a:solidFill>
              <a:latin typeface="Arial"/>
              <a:cs typeface="Arial"/>
            </a:endParaRPr>
          </a:p>
          <a:p>
            <a:pPr marL="0" indent="0" algn="ctr">
              <a:buNone/>
            </a:pPr>
            <a:endParaRPr lang="en-GB" sz="1800" dirty="0">
              <a:solidFill>
                <a:schemeClr val="tx1"/>
              </a:solidFill>
              <a:latin typeface="Arial"/>
              <a:cs typeface="Arial"/>
            </a:endParaRPr>
          </a:p>
          <a:p>
            <a:pPr marL="0" indent="0" algn="ctr">
              <a:buNone/>
            </a:pPr>
            <a:r>
              <a:rPr lang="en-GB" sz="1800" dirty="0">
                <a:solidFill>
                  <a:schemeClr val="tx1"/>
                </a:solidFill>
                <a:latin typeface="Arial"/>
                <a:cs typeface="Arial"/>
              </a:rPr>
              <a:t>Our newsletter is updated weekly and it provides you with lots of information and key dates to be aware of.  </a:t>
            </a:r>
          </a:p>
          <a:p>
            <a:pPr marL="0" indent="0" algn="ctr">
              <a:buNone/>
            </a:pPr>
            <a:endParaRPr lang="en-GB" sz="1800" dirty="0">
              <a:solidFill>
                <a:schemeClr val="tx1"/>
              </a:solidFill>
              <a:latin typeface="Arial"/>
              <a:cs typeface="Arial"/>
            </a:endParaRPr>
          </a:p>
          <a:p>
            <a:pPr marL="0" indent="0" algn="ctr">
              <a:buNone/>
            </a:pPr>
            <a:r>
              <a:rPr lang="en-GB" sz="1800" dirty="0">
                <a:solidFill>
                  <a:schemeClr val="tx1"/>
                </a:solidFill>
                <a:latin typeface="Arial"/>
                <a:cs typeface="Arial"/>
              </a:rPr>
              <a:t>Please also use the website to view our class page. </a:t>
            </a:r>
          </a:p>
        </p:txBody>
      </p:sp>
      <p:sp>
        <p:nvSpPr>
          <p:cNvPr id="2" name="Title 1"/>
          <p:cNvSpPr>
            <a:spLocks noGrp="1"/>
          </p:cNvSpPr>
          <p:nvPr>
            <p:ph type="title"/>
          </p:nvPr>
        </p:nvSpPr>
        <p:spPr/>
        <p:txBody>
          <a:bodyPr>
            <a:noAutofit/>
          </a:bodyPr>
          <a:lstStyle/>
          <a:p>
            <a:r>
              <a:rPr lang="en-GB">
                <a:solidFill>
                  <a:srgbClr val="00B050"/>
                </a:solidFill>
                <a:latin typeface="XCCW Joined 14a" panose="03050602040000000000" pitchFamily="66" charset="0"/>
              </a:rPr>
              <a:t>Newsletters and dates for your diary</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953121"/>
            <a:ext cx="6455020" cy="949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3675" y="4058412"/>
            <a:ext cx="2143125" cy="2476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2903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988840"/>
            <a:ext cx="7408333" cy="4608512"/>
          </a:xfrm>
        </p:spPr>
        <p:txBody>
          <a:bodyPr vert="horz" lIns="91440" tIns="45720" rIns="91440" bIns="45720" rtlCol="0" anchor="t">
            <a:normAutofit/>
          </a:bodyPr>
          <a:lstStyle/>
          <a:p>
            <a:pPr marL="0" indent="0" algn="ctr">
              <a:buNone/>
            </a:pPr>
            <a:r>
              <a:rPr lang="en-GB" sz="1800" dirty="0">
                <a:solidFill>
                  <a:schemeClr val="tx1"/>
                </a:solidFill>
                <a:latin typeface="Arial"/>
                <a:cs typeface="Arial"/>
              </a:rPr>
              <a:t>1. If anyone new/different is collecting from school, please inform the office either by telephoning, DOJOs or sending a note in.</a:t>
            </a:r>
          </a:p>
          <a:p>
            <a:pPr marL="0" indent="0" algn="ctr">
              <a:buNone/>
            </a:pPr>
            <a:r>
              <a:rPr lang="en-GB" sz="1800" dirty="0">
                <a:solidFill>
                  <a:schemeClr val="tx1"/>
                </a:solidFill>
                <a:latin typeface="Arial"/>
                <a:cs typeface="Arial"/>
              </a:rPr>
              <a:t>2. Please can children have notes/letters/money in their hands as they come into school to ensure it goes straight in the box. </a:t>
            </a:r>
          </a:p>
          <a:p>
            <a:pPr marL="0" indent="0" algn="ctr">
              <a:buNone/>
            </a:pPr>
            <a:r>
              <a:rPr lang="en-GB" sz="1800" dirty="0">
                <a:solidFill>
                  <a:schemeClr val="tx1"/>
                </a:solidFill>
                <a:latin typeface="Arial"/>
                <a:cs typeface="Arial"/>
              </a:rPr>
              <a:t>3. Children may bring in water in water bottles but they must go home every evening.</a:t>
            </a:r>
          </a:p>
          <a:p>
            <a:pPr marL="0" indent="0" algn="ctr">
              <a:buNone/>
            </a:pPr>
            <a:r>
              <a:rPr lang="en-GB" sz="1800" dirty="0">
                <a:solidFill>
                  <a:schemeClr val="tx1"/>
                </a:solidFill>
                <a:latin typeface="Arial"/>
                <a:cs typeface="Arial"/>
              </a:rPr>
              <a:t>4. Children can bring in a healthy snack for break time.</a:t>
            </a:r>
          </a:p>
          <a:p>
            <a:pPr marL="0" indent="0" algn="ctr">
              <a:buNone/>
            </a:pPr>
            <a:r>
              <a:rPr lang="en-GB" sz="1800" dirty="0">
                <a:solidFill>
                  <a:schemeClr val="tx1"/>
                </a:solidFill>
                <a:latin typeface="Arial"/>
                <a:cs typeface="Arial"/>
              </a:rPr>
              <a:t>5. Lunches are chosen.</a:t>
            </a:r>
          </a:p>
          <a:p>
            <a:pPr marL="0" indent="0" algn="ctr">
              <a:buNone/>
            </a:pPr>
            <a:r>
              <a:rPr lang="en-GB" sz="1800" dirty="0">
                <a:solidFill>
                  <a:schemeClr val="tx1"/>
                </a:solidFill>
                <a:latin typeface="Arial"/>
                <a:cs typeface="Arial"/>
              </a:rPr>
              <a:t>6. The Home School Agreement will be sent home via a </a:t>
            </a:r>
            <a:r>
              <a:rPr lang="en-GB" sz="1800" err="1">
                <a:solidFill>
                  <a:schemeClr val="tx1"/>
                </a:solidFill>
                <a:latin typeface="Arial"/>
                <a:cs typeface="Arial"/>
              </a:rPr>
              <a:t>ParentMail</a:t>
            </a:r>
            <a:r>
              <a:rPr lang="en-GB" sz="1800" dirty="0">
                <a:solidFill>
                  <a:schemeClr val="tx1"/>
                </a:solidFill>
                <a:latin typeface="Arial"/>
                <a:cs typeface="Arial"/>
              </a:rPr>
              <a:t> form.</a:t>
            </a:r>
          </a:p>
          <a:p>
            <a:pPr marL="0" indent="0" algn="ctr">
              <a:buNone/>
            </a:pPr>
            <a:r>
              <a:rPr lang="en-GB" sz="1800" dirty="0">
                <a:solidFill>
                  <a:schemeClr val="tx1"/>
                </a:solidFill>
                <a:latin typeface="Arial"/>
                <a:cs typeface="Arial"/>
              </a:rPr>
              <a:t>7. Please remember to follow the one-way system and speed limit so we can keep everyone safe! </a:t>
            </a:r>
          </a:p>
          <a:p>
            <a:pPr marL="0" indent="0" algn="ctr">
              <a:buNone/>
            </a:pPr>
            <a:endParaRPr lang="en-GB" sz="1800" dirty="0">
              <a:solidFill>
                <a:schemeClr val="tx1"/>
              </a:solidFill>
              <a:latin typeface="Arial"/>
              <a:cs typeface="Arial"/>
            </a:endParaRPr>
          </a:p>
          <a:p>
            <a:pPr marL="0" indent="0" algn="ctr">
              <a:buNone/>
            </a:pPr>
            <a:endParaRPr lang="en-GB" sz="1800" dirty="0">
              <a:solidFill>
                <a:srgbClr val="00B050"/>
              </a:solidFill>
              <a:latin typeface="XCCW Joined 14a" panose="03050602040000000000" pitchFamily="66" charset="0"/>
            </a:endParaRPr>
          </a:p>
          <a:p>
            <a:pPr marL="0" indent="0" algn="ctr">
              <a:buNone/>
            </a:pPr>
            <a:endParaRPr lang="en-GB" sz="1800" dirty="0">
              <a:solidFill>
                <a:srgbClr val="00B050"/>
              </a:solidFill>
              <a:latin typeface="XCCW Joined 14a" panose="03050602040000000000" pitchFamily="66" charset="0"/>
            </a:endParaRPr>
          </a:p>
        </p:txBody>
      </p:sp>
      <p:sp>
        <p:nvSpPr>
          <p:cNvPr id="2" name="Title 1"/>
          <p:cNvSpPr>
            <a:spLocks noGrp="1"/>
          </p:cNvSpPr>
          <p:nvPr>
            <p:ph type="title"/>
          </p:nvPr>
        </p:nvSpPr>
        <p:spPr/>
        <p:txBody>
          <a:bodyPr>
            <a:normAutofit/>
          </a:bodyPr>
          <a:lstStyle/>
          <a:p>
            <a:r>
              <a:rPr lang="en-GB">
                <a:solidFill>
                  <a:srgbClr val="00B050"/>
                </a:solidFill>
                <a:latin typeface="XCCW Joined 14a" panose="03050602040000000000" pitchFamily="66" charset="0"/>
              </a:rPr>
              <a:t>General Notices</a:t>
            </a:r>
          </a:p>
        </p:txBody>
      </p:sp>
    </p:spTree>
    <p:extLst>
      <p:ext uri="{BB962C8B-B14F-4D97-AF65-F5344CB8AC3E}">
        <p14:creationId xmlns:p14="http://schemas.microsoft.com/office/powerpoint/2010/main" val="3255970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vert="horz" lIns="91440" tIns="45720" rIns="91440" bIns="45720" rtlCol="0" anchor="t">
            <a:normAutofit/>
          </a:bodyPr>
          <a:lstStyle/>
          <a:p>
            <a:pPr marL="0" indent="0" algn="ctr">
              <a:buNone/>
              <a:defRPr/>
            </a:pPr>
            <a:r>
              <a:rPr lang="en-GB" sz="1800" dirty="0">
                <a:solidFill>
                  <a:schemeClr val="tx1"/>
                </a:solidFill>
                <a:effectLst>
                  <a:outerShdw blurRad="38100" dist="38100" dir="2700000" algn="tl">
                    <a:srgbClr val="FFFFFF"/>
                  </a:outerShdw>
                </a:effectLst>
                <a:latin typeface="Arial"/>
                <a:cs typeface="Arial"/>
              </a:rPr>
              <a:t>Talk to your child about their book and try and listen to them read a couple of times a week. </a:t>
            </a:r>
          </a:p>
          <a:p>
            <a:pPr marL="0" indent="0" algn="ctr">
              <a:buNone/>
              <a:defRPr/>
            </a:pPr>
            <a:r>
              <a:rPr lang="en-GB" sz="1800" dirty="0">
                <a:solidFill>
                  <a:schemeClr val="tx1"/>
                </a:solidFill>
                <a:effectLst>
                  <a:outerShdw blurRad="38100" dist="38100" dir="2700000" algn="tl">
                    <a:srgbClr val="FFFFFF"/>
                  </a:outerShdw>
                </a:effectLst>
                <a:latin typeface="Arial"/>
                <a:cs typeface="Arial"/>
              </a:rPr>
              <a:t>If needed, support your child with work brought home and key words/common exception words/spellings.</a:t>
            </a:r>
          </a:p>
          <a:p>
            <a:pPr marL="0" indent="0" algn="ctr">
              <a:buNone/>
              <a:defRPr/>
            </a:pPr>
            <a:r>
              <a:rPr lang="en-GB" sz="1800" dirty="0">
                <a:solidFill>
                  <a:schemeClr val="tx1"/>
                </a:solidFill>
                <a:effectLst>
                  <a:outerShdw blurRad="38100" dist="38100" dir="2700000" algn="tl">
                    <a:srgbClr val="FFFFFF"/>
                  </a:outerShdw>
                </a:effectLst>
                <a:latin typeface="Arial"/>
                <a:cs typeface="Arial"/>
              </a:rPr>
              <a:t>Encourage your child to have a ‘can do’ approach and always encourage children to have a go! </a:t>
            </a:r>
          </a:p>
          <a:p>
            <a:pPr marL="0" indent="0" algn="ctr">
              <a:buNone/>
              <a:defRPr/>
            </a:pPr>
            <a:endParaRPr lang="en-GB" sz="1800" dirty="0">
              <a:solidFill>
                <a:schemeClr val="tx1"/>
              </a:solidFill>
              <a:effectLst>
                <a:outerShdw blurRad="38100" dist="38100" dir="2700000" algn="tl">
                  <a:srgbClr val="FFFFFF"/>
                </a:outerShdw>
              </a:effectLst>
              <a:latin typeface="Arial"/>
              <a:cs typeface="Arial"/>
            </a:endParaRPr>
          </a:p>
          <a:p>
            <a:pPr marL="0" indent="0" algn="ctr">
              <a:buNone/>
              <a:defRPr/>
            </a:pPr>
            <a:r>
              <a:rPr lang="en-GB" sz="1800" dirty="0">
                <a:solidFill>
                  <a:schemeClr val="tx1"/>
                </a:solidFill>
                <a:effectLst>
                  <a:outerShdw blurRad="38100" dist="38100" dir="2700000" algn="tl">
                    <a:srgbClr val="FFFFFF"/>
                  </a:outerShdw>
                </a:effectLst>
                <a:latin typeface="Arial"/>
                <a:cs typeface="Arial"/>
                <a:sym typeface="Wingdings" pitchFamily="2" charset="2"/>
              </a:rPr>
              <a:t>Thank you for taking the time read this information. </a:t>
            </a:r>
            <a:endParaRPr lang="en-GB" sz="1800" dirty="0">
              <a:solidFill>
                <a:schemeClr val="tx1"/>
              </a:solidFill>
              <a:effectLst>
                <a:outerShdw blurRad="38100" dist="38100" dir="2700000" algn="tl">
                  <a:srgbClr val="FFFFFF"/>
                </a:outerShdw>
              </a:effectLst>
              <a:latin typeface="Arial"/>
              <a:cs typeface="Arial"/>
            </a:endParaRPr>
          </a:p>
          <a:p>
            <a:pPr marL="0" indent="0" algn="ctr">
              <a:buNone/>
              <a:defRPr/>
            </a:pPr>
            <a:r>
              <a:rPr lang="en-GB" sz="1800" dirty="0">
                <a:solidFill>
                  <a:schemeClr val="tx1"/>
                </a:solidFill>
                <a:effectLst>
                  <a:outerShdw blurRad="38100" dist="38100" dir="2700000" algn="tl">
                    <a:srgbClr val="FFFFFF"/>
                  </a:outerShdw>
                </a:effectLst>
                <a:latin typeface="Arial"/>
                <a:cs typeface="Arial"/>
                <a:sym typeface="Wingdings" pitchFamily="2" charset="2"/>
              </a:rPr>
              <a:t>Any questions, please message on DOJOs. </a:t>
            </a:r>
            <a:endParaRPr lang="en-GB" sz="1800" dirty="0">
              <a:solidFill>
                <a:schemeClr val="tx1"/>
              </a:solidFill>
              <a:effectLst>
                <a:outerShdw blurRad="38100" dist="38100" dir="2700000" algn="tl">
                  <a:srgbClr val="FFFFFF"/>
                </a:outerShdw>
              </a:effectLst>
              <a:latin typeface="Arial"/>
              <a:cs typeface="Arial"/>
            </a:endParaRPr>
          </a:p>
          <a:p>
            <a:endParaRPr lang="en-GB"/>
          </a:p>
        </p:txBody>
      </p:sp>
      <p:sp>
        <p:nvSpPr>
          <p:cNvPr id="3" name="Title 2"/>
          <p:cNvSpPr>
            <a:spLocks noGrp="1"/>
          </p:cNvSpPr>
          <p:nvPr>
            <p:ph type="title"/>
          </p:nvPr>
        </p:nvSpPr>
        <p:spPr/>
        <p:txBody>
          <a:bodyPr>
            <a:noAutofit/>
          </a:bodyPr>
          <a:lstStyle/>
          <a:p>
            <a:r>
              <a:rPr lang="en-GB">
                <a:solidFill>
                  <a:srgbClr val="00B050"/>
                </a:solidFill>
                <a:latin typeface="XCCW Joined 14a" panose="03050602040000000000" pitchFamily="66" charset="0"/>
              </a:rPr>
              <a:t>How can you help your child at home?</a:t>
            </a:r>
          </a:p>
        </p:txBody>
      </p:sp>
    </p:spTree>
    <p:extLst>
      <p:ext uri="{BB962C8B-B14F-4D97-AF65-F5344CB8AC3E}">
        <p14:creationId xmlns:p14="http://schemas.microsoft.com/office/powerpoint/2010/main" val="644845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vert="horz" lIns="91440" tIns="45720" rIns="91440" bIns="45720" rtlCol="0" anchor="t">
            <a:normAutofit/>
          </a:bodyPr>
          <a:lstStyle/>
          <a:p>
            <a:pPr marL="0" indent="0" algn="ctr">
              <a:buNone/>
            </a:pPr>
            <a:r>
              <a:rPr lang="en-GB" sz="1800" dirty="0">
                <a:solidFill>
                  <a:schemeClr val="tx1"/>
                </a:solidFill>
                <a:latin typeface="Arial"/>
                <a:cs typeface="Arial"/>
              </a:rPr>
              <a:t>Welcome to Year 4. </a:t>
            </a:r>
          </a:p>
          <a:p>
            <a:pPr marL="0" indent="0" algn="ctr">
              <a:buNone/>
            </a:pPr>
            <a:endParaRPr lang="en-GB" sz="1800" dirty="0">
              <a:solidFill>
                <a:schemeClr val="tx1"/>
              </a:solidFill>
              <a:latin typeface="Arial"/>
              <a:cs typeface="Arial"/>
            </a:endParaRPr>
          </a:p>
          <a:p>
            <a:pPr marL="0" indent="0" algn="ctr">
              <a:buNone/>
            </a:pPr>
            <a:r>
              <a:rPr lang="en-GB" sz="1800" dirty="0">
                <a:solidFill>
                  <a:schemeClr val="tx1"/>
                </a:solidFill>
                <a:latin typeface="Arial"/>
                <a:cs typeface="Arial"/>
              </a:rPr>
              <a:t>I am Mrs Lawrenson the Year 4 teacher. The teaching assistants in Year 4 are Mrs Bennett, Miss Barber, Miss Stanley, Miss Martin and Mr Barton.</a:t>
            </a:r>
          </a:p>
          <a:p>
            <a:pPr marL="0" indent="0" algn="ctr">
              <a:buNone/>
            </a:pPr>
            <a:r>
              <a:rPr lang="en-GB" sz="1800" dirty="0">
                <a:solidFill>
                  <a:schemeClr val="tx1"/>
                </a:solidFill>
                <a:latin typeface="Arial"/>
                <a:cs typeface="Arial"/>
              </a:rPr>
              <a:t>Mr Barton teaches Year 4 on a Thursday afternoon and all day Friday. </a:t>
            </a:r>
          </a:p>
        </p:txBody>
      </p:sp>
      <p:sp>
        <p:nvSpPr>
          <p:cNvPr id="3" name="Title 2"/>
          <p:cNvSpPr>
            <a:spLocks noGrp="1"/>
          </p:cNvSpPr>
          <p:nvPr>
            <p:ph type="title"/>
          </p:nvPr>
        </p:nvSpPr>
        <p:spPr/>
        <p:txBody>
          <a:bodyPr/>
          <a:lstStyle/>
          <a:p>
            <a:r>
              <a:rPr lang="en-GB">
                <a:solidFill>
                  <a:srgbClr val="00B050"/>
                </a:solidFill>
                <a:latin typeface="XCCW Joined 14a" panose="03050602040000000000" pitchFamily="66" charset="0"/>
              </a:rPr>
              <a:t>Year 4 Staff </a:t>
            </a:r>
          </a:p>
        </p:txBody>
      </p:sp>
    </p:spTree>
    <p:extLst>
      <p:ext uri="{BB962C8B-B14F-4D97-AF65-F5344CB8AC3E}">
        <p14:creationId xmlns:p14="http://schemas.microsoft.com/office/powerpoint/2010/main" val="865697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340768"/>
            <a:ext cx="8229600" cy="4925144"/>
          </a:xfrm>
        </p:spPr>
        <p:txBody>
          <a:bodyPr vert="horz" lIns="91440" tIns="45720" rIns="91440" bIns="45720" rtlCol="0" anchor="t">
            <a:noAutofit/>
          </a:bodyPr>
          <a:lstStyle/>
          <a:p>
            <a:pPr marL="0" indent="0">
              <a:buNone/>
            </a:pPr>
            <a:r>
              <a:rPr lang="en-GB" sz="1800" u="sng" dirty="0">
                <a:solidFill>
                  <a:schemeClr val="tx1"/>
                </a:solidFill>
                <a:latin typeface="Arial"/>
                <a:cs typeface="Arial"/>
              </a:rPr>
              <a:t>Morning</a:t>
            </a:r>
          </a:p>
          <a:p>
            <a:pPr marL="0" indent="0" algn="ctr">
              <a:buNone/>
            </a:pPr>
            <a:r>
              <a:rPr lang="en-GB" sz="1800" dirty="0">
                <a:solidFill>
                  <a:schemeClr val="tx1"/>
                </a:solidFill>
                <a:latin typeface="Arial"/>
                <a:cs typeface="Arial"/>
              </a:rPr>
              <a:t>Assembly (Monday)</a:t>
            </a:r>
          </a:p>
          <a:p>
            <a:pPr marL="0" indent="0" algn="ctr">
              <a:buNone/>
            </a:pPr>
            <a:r>
              <a:rPr lang="en-GB" sz="1800" dirty="0">
                <a:solidFill>
                  <a:schemeClr val="tx1"/>
                </a:solidFill>
                <a:latin typeface="Arial"/>
                <a:cs typeface="Arial"/>
              </a:rPr>
              <a:t>English, reading, spellings, handwriting and Maths</a:t>
            </a:r>
          </a:p>
          <a:p>
            <a:pPr marL="0" indent="0">
              <a:buNone/>
            </a:pPr>
            <a:r>
              <a:rPr lang="en-GB" sz="1800" u="sng" dirty="0">
                <a:solidFill>
                  <a:schemeClr val="tx1"/>
                </a:solidFill>
                <a:latin typeface="Arial"/>
                <a:cs typeface="Arial"/>
              </a:rPr>
              <a:t>Afternoon</a:t>
            </a:r>
          </a:p>
          <a:p>
            <a:pPr marL="0" indent="0" algn="ctr">
              <a:buNone/>
            </a:pPr>
            <a:r>
              <a:rPr lang="en-GB" sz="1800" dirty="0">
                <a:solidFill>
                  <a:schemeClr val="tx1"/>
                </a:solidFill>
                <a:latin typeface="Arial"/>
                <a:cs typeface="Arial"/>
              </a:rPr>
              <a:t>You will be taught usually two lessons in an afternoon. They may include …</a:t>
            </a:r>
          </a:p>
          <a:p>
            <a:pPr marL="0" indent="0" algn="ctr">
              <a:buNone/>
            </a:pPr>
            <a:endParaRPr lang="en-GB" sz="1800" dirty="0">
              <a:solidFill>
                <a:schemeClr val="tx1"/>
              </a:solidFill>
              <a:latin typeface="Arial"/>
              <a:cs typeface="Arial"/>
            </a:endParaRPr>
          </a:p>
          <a:p>
            <a:pPr marL="0" indent="0" algn="ctr">
              <a:buNone/>
            </a:pPr>
            <a:r>
              <a:rPr lang="en-GB" sz="1800" dirty="0">
                <a:solidFill>
                  <a:schemeClr val="tx1"/>
                </a:solidFill>
                <a:latin typeface="Arial"/>
                <a:cs typeface="Arial"/>
              </a:rPr>
              <a:t>Geography </a:t>
            </a:r>
          </a:p>
          <a:p>
            <a:pPr marL="0" indent="0" algn="ctr">
              <a:buNone/>
            </a:pPr>
            <a:r>
              <a:rPr lang="en-GB" sz="1800" dirty="0">
                <a:solidFill>
                  <a:schemeClr val="tx1"/>
                </a:solidFill>
                <a:latin typeface="Arial"/>
                <a:cs typeface="Arial"/>
              </a:rPr>
              <a:t>History</a:t>
            </a:r>
          </a:p>
          <a:p>
            <a:pPr marL="0" indent="0" algn="ctr">
              <a:buNone/>
            </a:pPr>
            <a:r>
              <a:rPr lang="en-GB" sz="1800" dirty="0">
                <a:solidFill>
                  <a:schemeClr val="tx1"/>
                </a:solidFill>
                <a:latin typeface="Arial"/>
                <a:cs typeface="Arial"/>
              </a:rPr>
              <a:t>Computing </a:t>
            </a:r>
          </a:p>
          <a:p>
            <a:pPr marL="0" indent="0" algn="ctr">
              <a:buNone/>
            </a:pPr>
            <a:r>
              <a:rPr lang="en-GB" sz="1800" dirty="0">
                <a:solidFill>
                  <a:schemeClr val="tx1"/>
                </a:solidFill>
                <a:latin typeface="Arial"/>
                <a:cs typeface="Arial"/>
              </a:rPr>
              <a:t>PE </a:t>
            </a:r>
            <a:endParaRPr lang="en-GB" sz="1800" i="1" dirty="0">
              <a:solidFill>
                <a:schemeClr val="tx1"/>
              </a:solidFill>
              <a:latin typeface="Arial"/>
              <a:cs typeface="Arial"/>
            </a:endParaRPr>
          </a:p>
          <a:p>
            <a:pPr marL="0" indent="0" algn="ctr">
              <a:buNone/>
            </a:pPr>
            <a:r>
              <a:rPr lang="en-GB" sz="1800" dirty="0">
                <a:solidFill>
                  <a:schemeClr val="tx1"/>
                </a:solidFill>
                <a:latin typeface="Arial"/>
                <a:cs typeface="Arial"/>
              </a:rPr>
              <a:t>Science </a:t>
            </a:r>
          </a:p>
          <a:p>
            <a:pPr marL="0" indent="0" algn="ctr">
              <a:buNone/>
            </a:pPr>
            <a:r>
              <a:rPr lang="en-GB" sz="1800" dirty="0">
                <a:solidFill>
                  <a:schemeClr val="tx1"/>
                </a:solidFill>
                <a:latin typeface="Arial"/>
                <a:cs typeface="Arial"/>
              </a:rPr>
              <a:t>PSE</a:t>
            </a:r>
          </a:p>
          <a:p>
            <a:pPr marL="0" indent="0" algn="ctr">
              <a:buNone/>
            </a:pPr>
            <a:r>
              <a:rPr lang="en-GB" sz="1800" dirty="0">
                <a:solidFill>
                  <a:schemeClr val="tx1"/>
                </a:solidFill>
                <a:latin typeface="Arial"/>
                <a:cs typeface="Arial"/>
              </a:rPr>
              <a:t>French </a:t>
            </a:r>
          </a:p>
          <a:p>
            <a:pPr marL="0" indent="0" algn="ctr">
              <a:buNone/>
            </a:pPr>
            <a:r>
              <a:rPr lang="en-GB" sz="1800" dirty="0">
                <a:solidFill>
                  <a:schemeClr val="tx1"/>
                </a:solidFill>
                <a:latin typeface="Arial"/>
                <a:cs typeface="Arial"/>
              </a:rPr>
              <a:t>Art </a:t>
            </a:r>
          </a:p>
          <a:p>
            <a:pPr marL="0" indent="0" algn="ctr">
              <a:buNone/>
            </a:pPr>
            <a:r>
              <a:rPr lang="en-GB" sz="1800" dirty="0">
                <a:solidFill>
                  <a:schemeClr val="tx1"/>
                </a:solidFill>
                <a:latin typeface="Arial"/>
                <a:cs typeface="Arial"/>
              </a:rPr>
              <a:t>D&amp;T </a:t>
            </a:r>
          </a:p>
          <a:p>
            <a:pPr marL="0" indent="0" algn="ctr">
              <a:buNone/>
            </a:pPr>
            <a:r>
              <a:rPr lang="en-GB" sz="1800" dirty="0">
                <a:solidFill>
                  <a:schemeClr val="tx1"/>
                </a:solidFill>
                <a:latin typeface="Arial"/>
                <a:cs typeface="Arial"/>
              </a:rPr>
              <a:t>Music</a:t>
            </a:r>
          </a:p>
        </p:txBody>
      </p:sp>
      <p:sp>
        <p:nvSpPr>
          <p:cNvPr id="2" name="Title 1"/>
          <p:cNvSpPr>
            <a:spLocks noGrp="1"/>
          </p:cNvSpPr>
          <p:nvPr>
            <p:ph type="title"/>
          </p:nvPr>
        </p:nvSpPr>
        <p:spPr/>
        <p:txBody>
          <a:bodyPr/>
          <a:lstStyle/>
          <a:p>
            <a:r>
              <a:rPr lang="en-GB" b="1">
                <a:solidFill>
                  <a:srgbClr val="00B050"/>
                </a:solidFill>
                <a:latin typeface="XCCW Joined 14a" panose="03050602040000000000" pitchFamily="66" charset="0"/>
              </a:rPr>
              <a:t>Class Timetable</a:t>
            </a:r>
          </a:p>
        </p:txBody>
      </p:sp>
    </p:spTree>
    <p:extLst>
      <p:ext uri="{BB962C8B-B14F-4D97-AF65-F5344CB8AC3E}">
        <p14:creationId xmlns:p14="http://schemas.microsoft.com/office/powerpoint/2010/main" val="2366454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0176" y="2160603"/>
            <a:ext cx="7933494" cy="3866187"/>
          </a:xfrm>
        </p:spPr>
        <p:txBody>
          <a:bodyPr vert="horz" lIns="91440" tIns="45720" rIns="91440" bIns="45720" rtlCol="0" anchor="t">
            <a:normAutofit fontScale="92500" lnSpcReduction="10000"/>
          </a:bodyPr>
          <a:lstStyle/>
          <a:p>
            <a:pPr marL="0" indent="0" algn="ctr">
              <a:buNone/>
              <a:defRPr/>
            </a:pPr>
            <a:r>
              <a:rPr lang="en-GB" sz="1800" dirty="0">
                <a:solidFill>
                  <a:schemeClr val="tx1"/>
                </a:solidFill>
                <a:latin typeface="Arial"/>
                <a:cs typeface="Arial"/>
              </a:rPr>
              <a:t>Although we do not send home official homework, we do expect that all children carry out the following each week:</a:t>
            </a:r>
            <a:endParaRPr lang="en-US" sz="1800" dirty="0">
              <a:solidFill>
                <a:schemeClr val="tx1"/>
              </a:solidFill>
              <a:latin typeface="Arial"/>
              <a:cs typeface="Arial"/>
            </a:endParaRPr>
          </a:p>
          <a:p>
            <a:pPr marL="0" indent="0" algn="ctr">
              <a:buNone/>
              <a:defRPr/>
            </a:pPr>
            <a:endParaRPr lang="en-GB" sz="1800" dirty="0">
              <a:solidFill>
                <a:schemeClr val="tx1"/>
              </a:solidFill>
              <a:latin typeface="Arial"/>
              <a:cs typeface="Arial"/>
            </a:endParaRPr>
          </a:p>
          <a:p>
            <a:pPr marL="0" indent="0" algn="ctr">
              <a:buNone/>
              <a:defRPr/>
            </a:pPr>
            <a:r>
              <a:rPr lang="en-GB" sz="1800" dirty="0">
                <a:solidFill>
                  <a:schemeClr val="tx1"/>
                </a:solidFill>
                <a:latin typeface="Arial"/>
                <a:cs typeface="Arial"/>
              </a:rPr>
              <a:t>Read at home and make comments in home reader at least three times a week.</a:t>
            </a:r>
          </a:p>
          <a:p>
            <a:pPr marL="0" indent="0" algn="ctr">
              <a:buNone/>
              <a:defRPr/>
            </a:pPr>
            <a:r>
              <a:rPr lang="en-GB" sz="1800" dirty="0">
                <a:solidFill>
                  <a:schemeClr val="tx1"/>
                </a:solidFill>
                <a:latin typeface="Arial"/>
                <a:cs typeface="Arial"/>
              </a:rPr>
              <a:t>Carry out a minimum of 20 minutes on TTRS. ( This is checked by Mrs Foulds weekly ) </a:t>
            </a:r>
            <a:endParaRPr lang="en-GB" sz="1800">
              <a:solidFill>
                <a:schemeClr val="tx1"/>
              </a:solidFill>
              <a:latin typeface="Arial"/>
              <a:cs typeface="Arial"/>
            </a:endParaRPr>
          </a:p>
          <a:p>
            <a:pPr marL="0" indent="0" algn="ctr">
              <a:buNone/>
              <a:defRPr/>
            </a:pPr>
            <a:r>
              <a:rPr lang="en-GB" sz="1800" dirty="0">
                <a:solidFill>
                  <a:schemeClr val="tx1"/>
                </a:solidFill>
                <a:latin typeface="Arial"/>
                <a:cs typeface="Arial"/>
              </a:rPr>
              <a:t>Revise Year 3 and 4 spellings. </a:t>
            </a:r>
            <a:endParaRPr lang="en-GB" sz="1800">
              <a:solidFill>
                <a:schemeClr val="tx1"/>
              </a:solidFill>
              <a:latin typeface="Arial"/>
              <a:cs typeface="Arial"/>
            </a:endParaRPr>
          </a:p>
          <a:p>
            <a:pPr marL="0" indent="0" algn="ctr">
              <a:buNone/>
              <a:defRPr/>
            </a:pPr>
            <a:endParaRPr lang="en-GB" sz="1800" dirty="0">
              <a:solidFill>
                <a:schemeClr val="tx1"/>
              </a:solidFill>
              <a:latin typeface="Arial"/>
              <a:cs typeface="Arial"/>
            </a:endParaRPr>
          </a:p>
          <a:p>
            <a:pPr marL="0" indent="0" algn="ctr">
              <a:buNone/>
              <a:defRPr/>
            </a:pPr>
            <a:endParaRPr lang="en-GB" sz="1800" dirty="0">
              <a:solidFill>
                <a:schemeClr val="tx1"/>
              </a:solidFill>
              <a:latin typeface="Arial"/>
              <a:cs typeface="Arial"/>
            </a:endParaRPr>
          </a:p>
          <a:p>
            <a:pPr marL="0" indent="0" algn="ctr">
              <a:buNone/>
              <a:defRPr/>
            </a:pPr>
            <a:r>
              <a:rPr lang="en-GB" sz="1800" dirty="0">
                <a:solidFill>
                  <a:schemeClr val="tx1"/>
                </a:solidFill>
                <a:latin typeface="Arial"/>
                <a:cs typeface="Arial"/>
              </a:rPr>
              <a:t>No other homework will be set unless your child has a specific area they need to work on.</a:t>
            </a:r>
            <a:endParaRPr lang="en-GB" sz="1800">
              <a:solidFill>
                <a:schemeClr val="tx1"/>
              </a:solidFill>
              <a:latin typeface="Arial"/>
              <a:cs typeface="Arial"/>
            </a:endParaRPr>
          </a:p>
          <a:p>
            <a:pPr marL="0" indent="0" algn="ctr">
              <a:buNone/>
              <a:defRPr/>
            </a:pPr>
            <a:r>
              <a:rPr lang="en-GB" sz="1800" dirty="0">
                <a:solidFill>
                  <a:schemeClr val="tx1"/>
                </a:solidFill>
                <a:latin typeface="Arial"/>
                <a:cs typeface="Arial"/>
              </a:rPr>
              <a:t>I will send home Maths No Problem reviews to help support children at home if needed.</a:t>
            </a:r>
            <a:r>
              <a:rPr lang="en-GB" sz="1800" dirty="0">
                <a:solidFill>
                  <a:srgbClr val="00B050"/>
                </a:solidFill>
                <a:latin typeface="XCCW Joined 14a"/>
              </a:rPr>
              <a:t> </a:t>
            </a:r>
            <a:endParaRPr lang="en-GB" sz="1800" dirty="0">
              <a:solidFill>
                <a:srgbClr val="00B050"/>
              </a:solidFill>
              <a:latin typeface="XCCW Joined 14a" panose="03050602040000000000" pitchFamily="66" charset="0"/>
            </a:endParaRPr>
          </a:p>
          <a:p>
            <a:pPr marL="0" indent="0" algn="ctr">
              <a:buNone/>
              <a:defRPr/>
            </a:pPr>
            <a:endParaRPr lang="en-GB" sz="1800" dirty="0">
              <a:solidFill>
                <a:srgbClr val="00B050"/>
              </a:solidFill>
              <a:latin typeface="XCCW Joined 14a" panose="03050602040000000000" pitchFamily="66" charset="0"/>
            </a:endParaRPr>
          </a:p>
        </p:txBody>
      </p:sp>
      <p:sp>
        <p:nvSpPr>
          <p:cNvPr id="3" name="Title 2"/>
          <p:cNvSpPr>
            <a:spLocks noGrp="1"/>
          </p:cNvSpPr>
          <p:nvPr>
            <p:ph type="title"/>
          </p:nvPr>
        </p:nvSpPr>
        <p:spPr/>
        <p:txBody>
          <a:bodyPr/>
          <a:lstStyle/>
          <a:p>
            <a:r>
              <a:rPr lang="en-GB">
                <a:solidFill>
                  <a:srgbClr val="00B050"/>
                </a:solidFill>
                <a:latin typeface="XCCW Joined 14a" panose="03050602040000000000" pitchFamily="66" charset="0"/>
              </a:rPr>
              <a:t>Working at home. </a:t>
            </a:r>
          </a:p>
        </p:txBody>
      </p:sp>
    </p:spTree>
    <p:extLst>
      <p:ext uri="{BB962C8B-B14F-4D97-AF65-F5344CB8AC3E}">
        <p14:creationId xmlns:p14="http://schemas.microsoft.com/office/powerpoint/2010/main" val="4070540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65837" y="1588999"/>
            <a:ext cx="5385487" cy="4525963"/>
          </a:xfrm>
        </p:spPr>
        <p:txBody>
          <a:bodyPr vert="horz" lIns="91440" tIns="45720" rIns="91440" bIns="45720" rtlCol="0" anchor="t">
            <a:noAutofit/>
          </a:bodyPr>
          <a:lstStyle/>
          <a:p>
            <a:pPr lvl="0" algn="ctr"/>
            <a:endParaRPr lang="en-GB" sz="1800" dirty="0">
              <a:solidFill>
                <a:srgbClr val="00B050"/>
              </a:solidFill>
              <a:latin typeface="XCCW Joined 14a" panose="03050602040000000000" pitchFamily="66" charset="0"/>
            </a:endParaRPr>
          </a:p>
          <a:p>
            <a:pPr lvl="0" algn="ctr"/>
            <a:endParaRPr lang="en-GB" sz="1800" dirty="0">
              <a:solidFill>
                <a:srgbClr val="00B050"/>
              </a:solidFill>
              <a:latin typeface="XCCW Joined 14a" panose="03050602040000000000" pitchFamily="66" charset="0"/>
            </a:endParaRPr>
          </a:p>
          <a:p>
            <a:pPr lvl="0" algn="ctr"/>
            <a:endParaRPr lang="en-GB" sz="1800" dirty="0">
              <a:solidFill>
                <a:srgbClr val="00B050"/>
              </a:solidFill>
              <a:latin typeface="XCCW Joined 14a" panose="03050602040000000000" pitchFamily="66" charset="0"/>
            </a:endParaRPr>
          </a:p>
          <a:p>
            <a:pPr lvl="0" algn="ctr"/>
            <a:r>
              <a:rPr lang="en-GB" sz="1800" dirty="0">
                <a:solidFill>
                  <a:schemeClr val="tx1"/>
                </a:solidFill>
                <a:latin typeface="Arial"/>
                <a:cs typeface="Arial"/>
              </a:rPr>
              <a:t>In Year 4, children will be taught maths using the 'Maths-No problem!' scheme.</a:t>
            </a:r>
          </a:p>
          <a:p>
            <a:pPr algn="ctr"/>
            <a:r>
              <a:rPr lang="en-GB" sz="1800" dirty="0">
                <a:solidFill>
                  <a:schemeClr val="tx1"/>
                </a:solidFill>
                <a:latin typeface="Arial"/>
                <a:cs typeface="Arial"/>
              </a:rPr>
              <a:t> MNP incorporates the use of resources, problem solving and group work.</a:t>
            </a:r>
          </a:p>
          <a:p>
            <a:pPr algn="ctr"/>
            <a:r>
              <a:rPr lang="en-GB" sz="1800" dirty="0">
                <a:solidFill>
                  <a:schemeClr val="tx1"/>
                </a:solidFill>
                <a:latin typeface="Arial"/>
                <a:cs typeface="Arial"/>
              </a:rPr>
              <a:t>We are currently working from the 'New Edition' books. </a:t>
            </a:r>
          </a:p>
        </p:txBody>
      </p:sp>
      <p:sp>
        <p:nvSpPr>
          <p:cNvPr id="2" name="Title 1"/>
          <p:cNvSpPr>
            <a:spLocks noGrp="1"/>
          </p:cNvSpPr>
          <p:nvPr>
            <p:ph type="title"/>
          </p:nvPr>
        </p:nvSpPr>
        <p:spPr>
          <a:xfrm>
            <a:off x="457200" y="446934"/>
            <a:ext cx="8229600" cy="1143000"/>
          </a:xfrm>
        </p:spPr>
        <p:txBody>
          <a:bodyPr>
            <a:normAutofit/>
          </a:bodyPr>
          <a:lstStyle/>
          <a:p>
            <a:r>
              <a:rPr lang="en-GB" b="1" dirty="0">
                <a:solidFill>
                  <a:srgbClr val="00B050"/>
                </a:solidFill>
                <a:latin typeface="XCCW Joined 14a" panose="03050602040000000000" pitchFamily="66" charset="0"/>
              </a:rPr>
              <a:t>Maths-No Problem!</a:t>
            </a:r>
          </a:p>
        </p:txBody>
      </p:sp>
      <p:pic>
        <p:nvPicPr>
          <p:cNvPr id="4" name="Picture 3" descr="A book cover with a variety of objects&#10;&#10;AI-generated content may be incorrect.">
            <a:extLst>
              <a:ext uri="{FF2B5EF4-FFF2-40B4-BE49-F238E27FC236}">
                <a16:creationId xmlns:a16="http://schemas.microsoft.com/office/drawing/2014/main" id="{CD1A859D-3755-AFD5-9148-3B39A68A682D}"/>
              </a:ext>
            </a:extLst>
          </p:cNvPr>
          <p:cNvPicPr>
            <a:picLocks noChangeAspect="1"/>
          </p:cNvPicPr>
          <p:nvPr/>
        </p:nvPicPr>
        <p:blipFill>
          <a:blip r:embed="rId2"/>
          <a:stretch>
            <a:fillRect/>
          </a:stretch>
        </p:blipFill>
        <p:spPr>
          <a:xfrm>
            <a:off x="345744" y="2481648"/>
            <a:ext cx="3324459" cy="3933568"/>
          </a:xfrm>
          <a:prstGeom prst="rect">
            <a:avLst/>
          </a:prstGeom>
        </p:spPr>
      </p:pic>
    </p:spTree>
    <p:extLst>
      <p:ext uri="{BB962C8B-B14F-4D97-AF65-F5344CB8AC3E}">
        <p14:creationId xmlns:p14="http://schemas.microsoft.com/office/powerpoint/2010/main" val="980478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7833" y="2790878"/>
            <a:ext cx="7408333" cy="3450696"/>
          </a:xfrm>
        </p:spPr>
        <p:txBody>
          <a:bodyPr vert="horz" lIns="91440" tIns="45720" rIns="91440" bIns="45720" rtlCol="0" anchor="t">
            <a:normAutofit/>
          </a:bodyPr>
          <a:lstStyle/>
          <a:p>
            <a:pPr marL="0" indent="0" algn="ctr">
              <a:buNone/>
            </a:pPr>
            <a:r>
              <a:rPr lang="en-GB" sz="1800" dirty="0">
                <a:solidFill>
                  <a:schemeClr val="tx1"/>
                </a:solidFill>
                <a:latin typeface="Arial"/>
                <a:cs typeface="Arial"/>
              </a:rPr>
              <a:t>PE lessons will take place on a Monday and a Friday.</a:t>
            </a:r>
          </a:p>
          <a:p>
            <a:pPr marL="0" indent="0" algn="ctr">
              <a:buNone/>
            </a:pPr>
            <a:r>
              <a:rPr lang="en-GB" sz="1800" dirty="0">
                <a:solidFill>
                  <a:schemeClr val="tx1"/>
                </a:solidFill>
                <a:latin typeface="Arial"/>
                <a:cs typeface="Arial"/>
              </a:rPr>
              <a:t> </a:t>
            </a:r>
          </a:p>
          <a:p>
            <a:pPr marL="0" indent="0" algn="ctr">
              <a:buNone/>
            </a:pPr>
            <a:r>
              <a:rPr lang="en-GB" sz="1800" dirty="0">
                <a:solidFill>
                  <a:schemeClr val="tx1"/>
                </a:solidFill>
                <a:latin typeface="Arial"/>
                <a:cs typeface="Arial"/>
              </a:rPr>
              <a:t>Throughout the year, these slots are likely to stay the same. If they change, a Dojo message will be sent to update you beforehand. </a:t>
            </a:r>
          </a:p>
          <a:p>
            <a:pPr marL="0" indent="0" algn="ctr">
              <a:buNone/>
            </a:pPr>
            <a:endParaRPr lang="en-GB" sz="1800" dirty="0">
              <a:solidFill>
                <a:schemeClr val="tx1"/>
              </a:solidFill>
              <a:latin typeface="Arial"/>
              <a:cs typeface="Arial"/>
            </a:endParaRPr>
          </a:p>
          <a:p>
            <a:pPr marL="0" indent="0" algn="ctr">
              <a:buNone/>
            </a:pPr>
            <a:r>
              <a:rPr lang="en-GB" sz="1800" dirty="0">
                <a:solidFill>
                  <a:schemeClr val="tx1"/>
                </a:solidFill>
                <a:latin typeface="Arial"/>
                <a:cs typeface="Arial"/>
              </a:rPr>
              <a:t>PE kit is black shorts and white t-shirt. </a:t>
            </a:r>
            <a:endParaRPr lang="en-GB" dirty="0">
              <a:solidFill>
                <a:schemeClr val="tx1"/>
              </a:solidFill>
            </a:endParaRPr>
          </a:p>
          <a:p>
            <a:pPr marL="0" indent="0" algn="ctr">
              <a:buNone/>
            </a:pPr>
            <a:r>
              <a:rPr lang="en-GB" sz="1800" dirty="0">
                <a:solidFill>
                  <a:schemeClr val="tx1"/>
                </a:solidFill>
                <a:latin typeface="Arial"/>
                <a:cs typeface="Arial"/>
              </a:rPr>
              <a:t>Outside kit can be worn when it is colder weather. </a:t>
            </a:r>
          </a:p>
          <a:p>
            <a:pPr marL="0" indent="0" algn="ctr">
              <a:buNone/>
            </a:pPr>
            <a:r>
              <a:rPr lang="en-GB" sz="1800" dirty="0">
                <a:solidFill>
                  <a:schemeClr val="tx1"/>
                </a:solidFill>
                <a:latin typeface="Arial"/>
                <a:cs typeface="Arial"/>
              </a:rPr>
              <a:t>Please ensure all kit is labelled as we have a huge amount of lost property every half term. </a:t>
            </a:r>
          </a:p>
        </p:txBody>
      </p:sp>
      <p:sp>
        <p:nvSpPr>
          <p:cNvPr id="2" name="Title 1"/>
          <p:cNvSpPr>
            <a:spLocks noGrp="1"/>
          </p:cNvSpPr>
          <p:nvPr>
            <p:ph type="title"/>
          </p:nvPr>
        </p:nvSpPr>
        <p:spPr/>
        <p:txBody>
          <a:bodyPr/>
          <a:lstStyle/>
          <a:p>
            <a:r>
              <a:rPr lang="en-GB">
                <a:solidFill>
                  <a:srgbClr val="00B050"/>
                </a:solidFill>
                <a:latin typeface="XCCW Joined 14a" panose="03050602040000000000" pitchFamily="66" charset="0"/>
              </a:rPr>
              <a:t>PE</a:t>
            </a:r>
          </a:p>
        </p:txBody>
      </p:sp>
    </p:spTree>
    <p:extLst>
      <p:ext uri="{BB962C8B-B14F-4D97-AF65-F5344CB8AC3E}">
        <p14:creationId xmlns:p14="http://schemas.microsoft.com/office/powerpoint/2010/main" val="2528769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690" y="1844824"/>
            <a:ext cx="3801616" cy="5938664"/>
          </a:xfrm>
        </p:spPr>
        <p:txBody>
          <a:bodyPr vert="horz" lIns="91440" tIns="45720" rIns="91440" bIns="45720" rtlCol="0" anchor="t">
            <a:normAutofit/>
          </a:bodyPr>
          <a:lstStyle/>
          <a:p>
            <a:pPr marL="0" indent="0" algn="ctr">
              <a:buNone/>
            </a:pPr>
            <a:r>
              <a:rPr lang="en-GB" sz="1800" dirty="0">
                <a:solidFill>
                  <a:schemeClr val="tx1"/>
                </a:solidFill>
                <a:latin typeface="Arial"/>
                <a:ea typeface="+mn-lt"/>
                <a:cs typeface="+mn-lt"/>
              </a:rPr>
              <a:t>At Manor Road, children follow three simple expectations: </a:t>
            </a:r>
            <a:endParaRPr lang="en-US" sz="1800">
              <a:solidFill>
                <a:schemeClr val="tx1"/>
              </a:solidFill>
              <a:latin typeface="Arial"/>
              <a:ea typeface="+mn-lt"/>
              <a:cs typeface="+mn-lt"/>
            </a:endParaRPr>
          </a:p>
          <a:p>
            <a:pPr marL="0" indent="0" algn="ctr">
              <a:buNone/>
            </a:pPr>
            <a:endParaRPr lang="en-GB" sz="1800" dirty="0">
              <a:solidFill>
                <a:schemeClr val="tx1"/>
              </a:solidFill>
              <a:latin typeface="Arial"/>
              <a:ea typeface="+mn-lt"/>
              <a:cs typeface="+mn-lt"/>
            </a:endParaRPr>
          </a:p>
          <a:p>
            <a:pPr marL="0" indent="0" algn="ctr">
              <a:buNone/>
            </a:pPr>
            <a:endParaRPr lang="en-GB" sz="1800" dirty="0">
              <a:solidFill>
                <a:schemeClr val="tx1"/>
              </a:solidFill>
              <a:latin typeface="Arial"/>
              <a:ea typeface="+mn-lt"/>
              <a:cs typeface="+mn-lt"/>
            </a:endParaRPr>
          </a:p>
          <a:p>
            <a:pPr marL="0" indent="0" algn="ctr">
              <a:buNone/>
            </a:pPr>
            <a:r>
              <a:rPr lang="en-GB" sz="1800" b="1" dirty="0">
                <a:solidFill>
                  <a:schemeClr val="tx1"/>
                </a:solidFill>
                <a:latin typeface="Arial"/>
                <a:ea typeface="+mn-lt"/>
                <a:cs typeface="+mn-lt"/>
              </a:rPr>
              <a:t>Ready Respectful Safe </a:t>
            </a:r>
            <a:endParaRPr lang="en-US" sz="1800" b="1" dirty="0">
              <a:solidFill>
                <a:schemeClr val="tx1"/>
              </a:solidFill>
              <a:latin typeface="Arial"/>
              <a:ea typeface="+mn-lt"/>
              <a:cs typeface="+mn-lt"/>
            </a:endParaRPr>
          </a:p>
          <a:p>
            <a:pPr marL="0" indent="0" algn="ctr">
              <a:buNone/>
            </a:pPr>
            <a:r>
              <a:rPr lang="en-GB" sz="1800" dirty="0">
                <a:solidFill>
                  <a:schemeClr val="tx1"/>
                </a:solidFill>
                <a:latin typeface="Arial"/>
                <a:ea typeface="+mn-lt"/>
                <a:cs typeface="+mn-lt"/>
              </a:rPr>
              <a:t>The school expectations are discussed with children regularly in class, and are displayed in every classroom and across the school.</a:t>
            </a:r>
            <a:endParaRPr lang="en-US" sz="1800">
              <a:solidFill>
                <a:schemeClr val="tx1"/>
              </a:solidFill>
              <a:latin typeface="XCCW Joined 14a"/>
            </a:endParaRPr>
          </a:p>
        </p:txBody>
      </p:sp>
      <p:sp>
        <p:nvSpPr>
          <p:cNvPr id="2" name="Title 1"/>
          <p:cNvSpPr>
            <a:spLocks noGrp="1"/>
          </p:cNvSpPr>
          <p:nvPr>
            <p:ph type="title"/>
          </p:nvPr>
        </p:nvSpPr>
        <p:spPr/>
        <p:txBody>
          <a:bodyPr/>
          <a:lstStyle/>
          <a:p>
            <a:r>
              <a:rPr lang="en-GB" dirty="0">
                <a:solidFill>
                  <a:srgbClr val="00B050"/>
                </a:solidFill>
                <a:latin typeface="XCCW Joined 14a"/>
              </a:rPr>
              <a:t>Behaviour</a:t>
            </a:r>
            <a:endParaRPr lang="en-GB" dirty="0">
              <a:solidFill>
                <a:srgbClr val="00B050"/>
              </a:solidFill>
              <a:latin typeface="XCCW Joined 14a" panose="03050602040000000000" pitchFamily="66" charset="0"/>
            </a:endParaRPr>
          </a:p>
        </p:txBody>
      </p:sp>
      <p:sp>
        <p:nvSpPr>
          <p:cNvPr id="7" name="TextBox 6">
            <a:extLst>
              <a:ext uri="{FF2B5EF4-FFF2-40B4-BE49-F238E27FC236}">
                <a16:creationId xmlns:a16="http://schemas.microsoft.com/office/drawing/2014/main" id="{9D3C0641-5E70-9274-12B1-E02F0999F8EF}"/>
              </a:ext>
            </a:extLst>
          </p:cNvPr>
          <p:cNvSpPr txBox="1"/>
          <p:nvPr/>
        </p:nvSpPr>
        <p:spPr>
          <a:xfrm>
            <a:off x="5538439" y="3424296"/>
            <a:ext cx="316612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latin typeface="Arial"/>
                <a:cs typeface="Arial"/>
              </a:rPr>
              <a:t>Our 'Relationship and </a:t>
            </a:r>
            <a:r>
              <a:rPr lang="en-US" err="1">
                <a:latin typeface="Arial"/>
                <a:cs typeface="Arial"/>
              </a:rPr>
              <a:t>Behaviour</a:t>
            </a:r>
            <a:r>
              <a:rPr lang="en-US" dirty="0">
                <a:latin typeface="Arial"/>
                <a:cs typeface="Arial"/>
              </a:rPr>
              <a:t>'  policy highlights how we address negative </a:t>
            </a:r>
            <a:r>
              <a:rPr lang="en-US" err="1">
                <a:latin typeface="Arial"/>
                <a:cs typeface="Arial"/>
              </a:rPr>
              <a:t>behaviour</a:t>
            </a:r>
            <a:r>
              <a:rPr lang="en-US" dirty="0">
                <a:latin typeface="Arial"/>
                <a:cs typeface="Arial"/>
              </a:rPr>
              <a:t> and  how we implement positive reinforcements in school effectively. These can be found on page 8 – 10 of the policy found on our website. </a:t>
            </a:r>
            <a:endParaRPr lang="en-US">
              <a:latin typeface="Arial"/>
              <a:cs typeface="Arial"/>
            </a:endParaRPr>
          </a:p>
        </p:txBody>
      </p:sp>
    </p:spTree>
    <p:extLst>
      <p:ext uri="{BB962C8B-B14F-4D97-AF65-F5344CB8AC3E}">
        <p14:creationId xmlns:p14="http://schemas.microsoft.com/office/powerpoint/2010/main" val="2283695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32509" y="2355273"/>
            <a:ext cx="8645236" cy="3770890"/>
          </a:xfrm>
        </p:spPr>
        <p:txBody>
          <a:bodyPr vert="horz" lIns="91440" tIns="45720" rIns="91440" bIns="45720" rtlCol="0" anchor="t">
            <a:normAutofit/>
          </a:bodyPr>
          <a:lstStyle/>
          <a:p>
            <a:r>
              <a:rPr lang="en-GB" sz="1800" dirty="0">
                <a:solidFill>
                  <a:schemeClr val="tx1"/>
                </a:solidFill>
                <a:latin typeface="Arial"/>
                <a:cs typeface="Arial"/>
              </a:rPr>
              <a:t>At Manor Road, we value our partnership with you as parents; one element of this is our Home-School Agreement. </a:t>
            </a:r>
          </a:p>
          <a:p>
            <a:endParaRPr lang="en-GB" sz="1800" dirty="0">
              <a:solidFill>
                <a:schemeClr val="tx1"/>
              </a:solidFill>
              <a:latin typeface="Arial"/>
              <a:cs typeface="Arial"/>
            </a:endParaRPr>
          </a:p>
          <a:p>
            <a:r>
              <a:rPr lang="en-GB" sz="1800" dirty="0">
                <a:solidFill>
                  <a:schemeClr val="tx1"/>
                </a:solidFill>
                <a:latin typeface="Arial"/>
                <a:cs typeface="Arial"/>
              </a:rPr>
              <a:t>All schools have these and we revisit and distribute ours each year. The Home-School Agreement will be sent out as a form on </a:t>
            </a:r>
            <a:r>
              <a:rPr lang="en-GB" sz="1800" dirty="0" err="1">
                <a:solidFill>
                  <a:schemeClr val="tx1"/>
                </a:solidFill>
                <a:latin typeface="Arial"/>
                <a:cs typeface="Arial"/>
              </a:rPr>
              <a:t>ParentMail</a:t>
            </a:r>
            <a:r>
              <a:rPr lang="en-GB" sz="1800" dirty="0">
                <a:solidFill>
                  <a:schemeClr val="tx1"/>
                </a:solidFill>
                <a:latin typeface="Arial"/>
                <a:cs typeface="Arial"/>
              </a:rPr>
              <a:t> this week. </a:t>
            </a:r>
          </a:p>
          <a:p>
            <a:endParaRPr lang="en-GB" sz="1800" dirty="0">
              <a:solidFill>
                <a:schemeClr val="tx1"/>
              </a:solidFill>
              <a:latin typeface="Arial"/>
              <a:cs typeface="Arial"/>
            </a:endParaRPr>
          </a:p>
          <a:p>
            <a:r>
              <a:rPr lang="en-GB" sz="1800" dirty="0">
                <a:solidFill>
                  <a:schemeClr val="tx1"/>
                </a:solidFill>
                <a:latin typeface="Arial"/>
                <a:cs typeface="Arial"/>
              </a:rPr>
              <a:t>Please discuss it with children, then complete the agreement section before submitting the form. This form should be submitted online. (See Mrs Conway) </a:t>
            </a:r>
          </a:p>
        </p:txBody>
      </p:sp>
      <p:sp>
        <p:nvSpPr>
          <p:cNvPr id="3" name="Title 2"/>
          <p:cNvSpPr>
            <a:spLocks noGrp="1"/>
          </p:cNvSpPr>
          <p:nvPr>
            <p:ph type="title"/>
          </p:nvPr>
        </p:nvSpPr>
        <p:spPr/>
        <p:txBody>
          <a:bodyPr>
            <a:normAutofit/>
          </a:bodyPr>
          <a:lstStyle/>
          <a:p>
            <a:r>
              <a:rPr lang="en-GB" sz="4000" dirty="0">
                <a:solidFill>
                  <a:srgbClr val="00B050"/>
                </a:solidFill>
                <a:latin typeface="XCCW Joined 14a" panose="03050602040000000000" pitchFamily="66" charset="0"/>
              </a:rPr>
              <a:t>Home School Agreement </a:t>
            </a:r>
          </a:p>
        </p:txBody>
      </p:sp>
    </p:spTree>
    <p:extLst>
      <p:ext uri="{BB962C8B-B14F-4D97-AF65-F5344CB8AC3E}">
        <p14:creationId xmlns:p14="http://schemas.microsoft.com/office/powerpoint/2010/main" val="998623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9592" y="2060848"/>
            <a:ext cx="7408333" cy="4248472"/>
          </a:xfrm>
        </p:spPr>
        <p:txBody>
          <a:bodyPr vert="horz" lIns="91440" tIns="45720" rIns="91440" bIns="45720" rtlCol="0" anchor="t">
            <a:noAutofit/>
          </a:bodyPr>
          <a:lstStyle/>
          <a:p>
            <a:pPr algn="ctr"/>
            <a:r>
              <a:rPr lang="en-GB" sz="1800" dirty="0">
                <a:solidFill>
                  <a:schemeClr val="tx1"/>
                </a:solidFill>
                <a:latin typeface="Arial"/>
                <a:cs typeface="Arial"/>
              </a:rPr>
              <a:t>Reading books are changed by the children in Year 4. </a:t>
            </a:r>
          </a:p>
          <a:p>
            <a:pPr marL="0" indent="0" algn="ctr">
              <a:buNone/>
            </a:pPr>
            <a:endParaRPr lang="en-US" dirty="0">
              <a:solidFill>
                <a:schemeClr val="tx1"/>
              </a:solidFill>
            </a:endParaRPr>
          </a:p>
          <a:p>
            <a:pPr algn="ctr"/>
            <a:r>
              <a:rPr lang="en-GB" sz="1800" dirty="0">
                <a:solidFill>
                  <a:schemeClr val="tx1"/>
                </a:solidFill>
                <a:latin typeface="Arial"/>
                <a:cs typeface="Arial"/>
              </a:rPr>
              <a:t>Books should only be changed once the book has been read and detailed comments have been made. </a:t>
            </a:r>
            <a:endParaRPr lang="en-GB" dirty="0">
              <a:solidFill>
                <a:schemeClr val="tx1"/>
              </a:solidFill>
            </a:endParaRPr>
          </a:p>
          <a:p>
            <a:pPr algn="ctr"/>
            <a:endParaRPr lang="en-GB" sz="1800" dirty="0">
              <a:solidFill>
                <a:schemeClr val="tx1"/>
              </a:solidFill>
              <a:latin typeface="Arial"/>
              <a:cs typeface="Arial"/>
            </a:endParaRPr>
          </a:p>
          <a:p>
            <a:pPr algn="ctr"/>
            <a:r>
              <a:rPr lang="en-GB" sz="1800" dirty="0">
                <a:solidFill>
                  <a:schemeClr val="tx1"/>
                </a:solidFill>
                <a:latin typeface="Arial"/>
                <a:cs typeface="Arial"/>
              </a:rPr>
              <a:t>Parent comments are not required in books if Year 4. However, if you would like to make a comment at any point, please feel free. </a:t>
            </a:r>
          </a:p>
          <a:p>
            <a:pPr algn="ctr"/>
            <a:endParaRPr lang="en-GB" sz="1800" dirty="0">
              <a:solidFill>
                <a:schemeClr val="tx1"/>
              </a:solidFill>
              <a:latin typeface="Arial"/>
              <a:cs typeface="Arial"/>
            </a:endParaRPr>
          </a:p>
          <a:p>
            <a:pPr algn="ctr"/>
            <a:r>
              <a:rPr lang="en-GB" sz="1800" dirty="0">
                <a:solidFill>
                  <a:schemeClr val="tx1"/>
                </a:solidFill>
                <a:latin typeface="Arial"/>
                <a:cs typeface="Arial"/>
              </a:rPr>
              <a:t>The children will be tested regularly on their Year 3 and 4 spellings. They will be aware of their own personal spellings and should focus on these a home. </a:t>
            </a:r>
          </a:p>
          <a:p>
            <a:pPr algn="ctr"/>
            <a:endParaRPr lang="en-GB" sz="1800" dirty="0">
              <a:solidFill>
                <a:schemeClr val="tx1"/>
              </a:solidFill>
              <a:latin typeface="Arial"/>
              <a:cs typeface="Arial"/>
            </a:endParaRPr>
          </a:p>
        </p:txBody>
      </p:sp>
      <p:sp>
        <p:nvSpPr>
          <p:cNvPr id="2" name="Title 1"/>
          <p:cNvSpPr>
            <a:spLocks noGrp="1"/>
          </p:cNvSpPr>
          <p:nvPr>
            <p:ph type="title"/>
          </p:nvPr>
        </p:nvSpPr>
        <p:spPr/>
        <p:txBody>
          <a:bodyPr>
            <a:normAutofit fontScale="90000"/>
          </a:bodyPr>
          <a:lstStyle/>
          <a:p>
            <a:r>
              <a:rPr lang="en-GB" dirty="0">
                <a:solidFill>
                  <a:srgbClr val="00B050"/>
                </a:solidFill>
                <a:latin typeface="XCCW Joined 14a" panose="03050602040000000000" pitchFamily="66" charset="0"/>
              </a:rPr>
              <a:t>Reading Books/ Spellings</a:t>
            </a:r>
          </a:p>
        </p:txBody>
      </p:sp>
    </p:spTree>
    <p:extLst>
      <p:ext uri="{BB962C8B-B14F-4D97-AF65-F5344CB8AC3E}">
        <p14:creationId xmlns:p14="http://schemas.microsoft.com/office/powerpoint/2010/main" val="5921427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305</TotalTime>
  <Words>1088</Words>
  <Application>Microsoft Office PowerPoint</Application>
  <PresentationFormat>On-screen Show (4:3)</PresentationFormat>
  <Paragraphs>108</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Candara</vt:lpstr>
      <vt:lpstr>CCW Cursive Writing 14</vt:lpstr>
      <vt:lpstr>Symbol</vt:lpstr>
      <vt:lpstr>XCCW Joined 14a</vt:lpstr>
      <vt:lpstr>Waveform</vt:lpstr>
      <vt:lpstr>Welcome to Year 4 </vt:lpstr>
      <vt:lpstr>Year 4 Staff </vt:lpstr>
      <vt:lpstr>Class Timetable</vt:lpstr>
      <vt:lpstr>Working at home. </vt:lpstr>
      <vt:lpstr>Maths-No Problem!</vt:lpstr>
      <vt:lpstr>PE</vt:lpstr>
      <vt:lpstr>Behaviour</vt:lpstr>
      <vt:lpstr>Home School Agreement </vt:lpstr>
      <vt:lpstr>Reading Books/ Spellings</vt:lpstr>
      <vt:lpstr>Multiplication Test </vt:lpstr>
      <vt:lpstr>Multiplication Check Revision</vt:lpstr>
      <vt:lpstr>Newsletters and dates for your diary</vt:lpstr>
      <vt:lpstr>General Notices</vt:lpstr>
      <vt:lpstr>How can you help your child at home?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Class 1</dc:title>
  <dc:creator>Lucy</dc:creator>
  <cp:lastModifiedBy>Lawrenson, Brogan</cp:lastModifiedBy>
  <cp:revision>173</cp:revision>
  <cp:lastPrinted>2014-09-15T16:15:58Z</cp:lastPrinted>
  <dcterms:created xsi:type="dcterms:W3CDTF">2012-09-12T17:39:01Z</dcterms:created>
  <dcterms:modified xsi:type="dcterms:W3CDTF">2026-08-26T14:46:12Z</dcterms:modified>
</cp:coreProperties>
</file>