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0"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91" r:id="rId20"/>
    <p:sldId id="272" r:id="rId21"/>
    <p:sldId id="273" r:id="rId22"/>
    <p:sldId id="274" r:id="rId23"/>
    <p:sldId id="275" r:id="rId24"/>
    <p:sldId id="276" r:id="rId25"/>
    <p:sldId id="281" r:id="rId26"/>
    <p:sldId id="282" r:id="rId27"/>
    <p:sldId id="283" r:id="rId28"/>
    <p:sldId id="284" r:id="rId29"/>
    <p:sldId id="277" r:id="rId30"/>
    <p:sldId id="278" r:id="rId31"/>
    <p:sldId id="279" r:id="rId32"/>
    <p:sldId id="280" r:id="rId33"/>
    <p:sldId id="286" r:id="rId34"/>
    <p:sldId id="287" r:id="rId35"/>
    <p:sldId id="289"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69A9D4-593C-4BCD-B5E3-7C8BBD7A0232}"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134230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69A9D4-593C-4BCD-B5E3-7C8BBD7A0232}"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192761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69A9D4-593C-4BCD-B5E3-7C8BBD7A0232}"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200720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69A9D4-593C-4BCD-B5E3-7C8BBD7A0232}"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356627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69A9D4-593C-4BCD-B5E3-7C8BBD7A0232}"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56582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69A9D4-593C-4BCD-B5E3-7C8BBD7A0232}"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354668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69A9D4-593C-4BCD-B5E3-7C8BBD7A0232}"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175456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69A9D4-593C-4BCD-B5E3-7C8BBD7A0232}"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99175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9A9D4-593C-4BCD-B5E3-7C8BBD7A0232}"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345128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69A9D4-593C-4BCD-B5E3-7C8BBD7A0232}"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376202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69A9D4-593C-4BCD-B5E3-7C8BBD7A0232}"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FC995-60F6-4279-A2E4-6DD6CAF17AD6}" type="slidenum">
              <a:rPr lang="en-GB" smtClean="0"/>
              <a:t>‹#›</a:t>
            </a:fld>
            <a:endParaRPr lang="en-GB"/>
          </a:p>
        </p:txBody>
      </p:sp>
    </p:spTree>
    <p:extLst>
      <p:ext uri="{BB962C8B-B14F-4D97-AF65-F5344CB8AC3E}">
        <p14:creationId xmlns:p14="http://schemas.microsoft.com/office/powerpoint/2010/main" val="54805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9A9D4-593C-4BCD-B5E3-7C8BBD7A0232}" type="datetimeFigureOut">
              <a:rPr lang="en-GB" smtClean="0"/>
              <a:t>28/09/2022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FC995-60F6-4279-A2E4-6DD6CAF17AD6}" type="slidenum">
              <a:rPr lang="en-GB" smtClean="0"/>
              <a:t>‹#›</a:t>
            </a:fld>
            <a:endParaRPr lang="en-GB"/>
          </a:p>
        </p:txBody>
      </p:sp>
    </p:spTree>
    <p:extLst>
      <p:ext uri="{BB962C8B-B14F-4D97-AF65-F5344CB8AC3E}">
        <p14:creationId xmlns:p14="http://schemas.microsoft.com/office/powerpoint/2010/main" val="395562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anor-road.lancsngfl.ac.uk/information/maths-2/" TargetMode="External"/><Relationship Id="rId2" Type="http://schemas.openxmlformats.org/officeDocument/2006/relationships/hyperlink" Target="https://mathsnoproblem.com/en/parent-videos/" TargetMode="External"/><Relationship Id="rId1" Type="http://schemas.openxmlformats.org/officeDocument/2006/relationships/slideLayout" Target="../slideLayouts/slideLayout7.xml"/><Relationship Id="rId5" Type="http://schemas.openxmlformats.org/officeDocument/2006/relationships/hyperlink" Target="mailto:kelford@manorroad.lancs.sch.uk" TargetMode="External"/><Relationship Id="rId4" Type="http://schemas.openxmlformats.org/officeDocument/2006/relationships/hyperlink" Target="http://www.manor-road.lancsngfl.ac.uk/information/maths-useful-website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20919" t="20625" r="17136" b="16696"/>
          <a:stretch/>
        </p:blipFill>
        <p:spPr>
          <a:xfrm>
            <a:off x="718456" y="447670"/>
            <a:ext cx="11089717" cy="6308735"/>
          </a:xfrm>
          <a:prstGeom prst="rect">
            <a:avLst/>
          </a:prstGeom>
        </p:spPr>
      </p:pic>
    </p:spTree>
    <p:extLst>
      <p:ext uri="{BB962C8B-B14F-4D97-AF65-F5344CB8AC3E}">
        <p14:creationId xmlns:p14="http://schemas.microsoft.com/office/powerpoint/2010/main" val="255882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48417" y="0"/>
            <a:ext cx="10060033" cy="6724679"/>
          </a:xfrm>
          <a:prstGeom prst="rect">
            <a:avLst/>
          </a:prstGeom>
        </p:spPr>
      </p:pic>
    </p:spTree>
    <p:extLst>
      <p:ext uri="{BB962C8B-B14F-4D97-AF65-F5344CB8AC3E}">
        <p14:creationId xmlns:p14="http://schemas.microsoft.com/office/powerpoint/2010/main" val="261565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4938" y="200705"/>
            <a:ext cx="11379381" cy="6434478"/>
          </a:xfrm>
          <a:prstGeom prst="rect">
            <a:avLst/>
          </a:prstGeom>
        </p:spPr>
      </p:pic>
    </p:spTree>
    <p:extLst>
      <p:ext uri="{BB962C8B-B14F-4D97-AF65-F5344CB8AC3E}">
        <p14:creationId xmlns:p14="http://schemas.microsoft.com/office/powerpoint/2010/main" val="363555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47588" y="275655"/>
            <a:ext cx="10506212" cy="6582345"/>
          </a:xfrm>
          <a:prstGeom prst="rect">
            <a:avLst/>
          </a:prstGeom>
        </p:spPr>
      </p:pic>
    </p:spTree>
    <p:extLst>
      <p:ext uri="{BB962C8B-B14F-4D97-AF65-F5344CB8AC3E}">
        <p14:creationId xmlns:p14="http://schemas.microsoft.com/office/powerpoint/2010/main" val="267989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0555" y="102943"/>
            <a:ext cx="10025879" cy="6624429"/>
          </a:xfrm>
          <a:prstGeom prst="rect">
            <a:avLst/>
          </a:prstGeom>
        </p:spPr>
      </p:pic>
    </p:spTree>
    <p:extLst>
      <p:ext uri="{BB962C8B-B14F-4D97-AF65-F5344CB8AC3E}">
        <p14:creationId xmlns:p14="http://schemas.microsoft.com/office/powerpoint/2010/main" val="267618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13745" y="269434"/>
            <a:ext cx="9506359" cy="6588566"/>
          </a:xfrm>
          <a:prstGeom prst="rect">
            <a:avLst/>
          </a:prstGeom>
        </p:spPr>
      </p:pic>
    </p:spTree>
    <p:extLst>
      <p:ext uri="{BB962C8B-B14F-4D97-AF65-F5344CB8AC3E}">
        <p14:creationId xmlns:p14="http://schemas.microsoft.com/office/powerpoint/2010/main" val="34442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117"/>
          <a:stretch/>
        </p:blipFill>
        <p:spPr>
          <a:xfrm>
            <a:off x="99332" y="191588"/>
            <a:ext cx="11435171" cy="6065520"/>
          </a:xfrm>
          <a:prstGeom prst="rect">
            <a:avLst/>
          </a:prstGeom>
        </p:spPr>
      </p:pic>
    </p:spTree>
    <p:extLst>
      <p:ext uri="{BB962C8B-B14F-4D97-AF65-F5344CB8AC3E}">
        <p14:creationId xmlns:p14="http://schemas.microsoft.com/office/powerpoint/2010/main" val="242595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Every lesson in maths starts with a real life proble</a:t>
            </a:r>
            <a:r>
              <a:rPr lang="en-GB" dirty="0"/>
              <a:t>m</a:t>
            </a:r>
          </a:p>
        </p:txBody>
      </p:sp>
      <p:sp>
        <p:nvSpPr>
          <p:cNvPr id="3" name="Content Placeholder 2"/>
          <p:cNvSpPr>
            <a:spLocks noGrp="1"/>
          </p:cNvSpPr>
          <p:nvPr>
            <p:ph idx="1"/>
          </p:nvPr>
        </p:nvSpPr>
        <p:spPr/>
        <p:txBody>
          <a:bodyPr/>
          <a:lstStyle/>
          <a:p>
            <a:r>
              <a:rPr lang="en-GB" dirty="0" smtClean="0"/>
              <a:t>We believe this is really important for children. It embeds the idea that maths is useful to our real lives and th</a:t>
            </a:r>
            <a:r>
              <a:rPr lang="en-GB" dirty="0"/>
              <a:t>e</a:t>
            </a:r>
            <a:r>
              <a:rPr lang="en-GB" dirty="0" smtClean="0"/>
              <a:t> methods we are confident with can be used across a wide range of mathematical contexts and scenarios. </a:t>
            </a:r>
          </a:p>
          <a:p>
            <a:pPr marL="0" indent="0">
              <a:buNone/>
            </a:pPr>
            <a:endParaRPr lang="en-GB" dirty="0" smtClean="0"/>
          </a:p>
          <a:p>
            <a:r>
              <a:rPr lang="en-GB" dirty="0" smtClean="0"/>
              <a:t>Children ‘explore’ the problem together, discussing their methods and using concrete resources to help them.</a:t>
            </a:r>
            <a:endParaRPr lang="en-GB" dirty="0"/>
          </a:p>
        </p:txBody>
      </p:sp>
    </p:spTree>
    <p:extLst>
      <p:ext uri="{BB962C8B-B14F-4D97-AF65-F5344CB8AC3E}">
        <p14:creationId xmlns:p14="http://schemas.microsoft.com/office/powerpoint/2010/main" val="384133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280" y="257597"/>
            <a:ext cx="9927091" cy="6600403"/>
          </a:xfrm>
          <a:prstGeom prst="rect">
            <a:avLst/>
          </a:prstGeom>
        </p:spPr>
      </p:pic>
    </p:spTree>
    <p:extLst>
      <p:ext uri="{BB962C8B-B14F-4D97-AF65-F5344CB8AC3E}">
        <p14:creationId xmlns:p14="http://schemas.microsoft.com/office/powerpoint/2010/main" val="3258418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215" y="174170"/>
            <a:ext cx="11592197" cy="5808617"/>
          </a:xfrm>
          <a:prstGeom prst="rect">
            <a:avLst/>
          </a:prstGeom>
        </p:spPr>
      </p:pic>
    </p:spTree>
    <p:extLst>
      <p:ext uri="{BB962C8B-B14F-4D97-AF65-F5344CB8AC3E}">
        <p14:creationId xmlns:p14="http://schemas.microsoft.com/office/powerpoint/2010/main" val="237390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8975"/>
          <a:stretch/>
        </p:blipFill>
        <p:spPr>
          <a:xfrm>
            <a:off x="677499" y="1715588"/>
            <a:ext cx="10556558" cy="4889865"/>
          </a:xfrm>
          <a:prstGeom prst="rect">
            <a:avLst/>
          </a:prstGeom>
        </p:spPr>
      </p:pic>
      <p:sp>
        <p:nvSpPr>
          <p:cNvPr id="3" name="Title 2"/>
          <p:cNvSpPr>
            <a:spLocks noGrp="1"/>
          </p:cNvSpPr>
          <p:nvPr>
            <p:ph type="title"/>
          </p:nvPr>
        </p:nvSpPr>
        <p:spPr>
          <a:xfrm>
            <a:off x="0" y="1"/>
            <a:ext cx="12191999" cy="1097280"/>
          </a:xfrm>
        </p:spPr>
        <p:txBody>
          <a:bodyPr>
            <a:normAutofit fontScale="90000"/>
          </a:bodyPr>
          <a:lstStyle/>
          <a:p>
            <a:r>
              <a:rPr lang="en-GB" sz="3200" dirty="0" smtClean="0"/>
              <a:t>After exploring the problem, the class are guided by the teacher to share useful methods. Children are encouraged to choose a method which works for them. </a:t>
            </a:r>
            <a:endParaRPr lang="en-GB" sz="3200" dirty="0"/>
          </a:p>
        </p:txBody>
      </p:sp>
    </p:spTree>
    <p:extLst>
      <p:ext uri="{BB962C8B-B14F-4D97-AF65-F5344CB8AC3E}">
        <p14:creationId xmlns:p14="http://schemas.microsoft.com/office/powerpoint/2010/main" val="24429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Manor Road, we run the Maths No Problem! Scheme across Reception to Year 6.</a:t>
            </a:r>
            <a:endParaRPr lang="en-GB" dirty="0"/>
          </a:p>
        </p:txBody>
      </p:sp>
      <p:sp>
        <p:nvSpPr>
          <p:cNvPr id="3" name="Content Placeholder 2"/>
          <p:cNvSpPr>
            <a:spLocks noGrp="1"/>
          </p:cNvSpPr>
          <p:nvPr>
            <p:ph idx="1"/>
          </p:nvPr>
        </p:nvSpPr>
        <p:spPr/>
        <p:txBody>
          <a:bodyPr/>
          <a:lstStyle/>
          <a:p>
            <a:pPr marL="0" indent="0">
              <a:buNone/>
            </a:pPr>
            <a:r>
              <a:rPr lang="en-GB" dirty="0" smtClean="0"/>
              <a:t>The Maths No Problem! Scheme is sometimes known as ‘Singapore Maths’.</a:t>
            </a:r>
          </a:p>
          <a:p>
            <a:pPr marL="0" indent="0">
              <a:buNone/>
            </a:pPr>
            <a:endParaRPr lang="en-GB" dirty="0" smtClean="0"/>
          </a:p>
          <a:p>
            <a:pPr marL="0" indent="0">
              <a:buNone/>
            </a:pPr>
            <a:r>
              <a:rPr lang="en-GB" dirty="0" smtClean="0"/>
              <a:t>On the next few slides, you’ll see why at Manor Road, we switched to the Maths No Problem! </a:t>
            </a:r>
            <a:r>
              <a:rPr lang="en-GB" dirty="0"/>
              <a:t>w</a:t>
            </a:r>
            <a:r>
              <a:rPr lang="en-GB" dirty="0" smtClean="0"/>
              <a:t>ay of teaching maths, following the success of the overhaul in education in Singapore. </a:t>
            </a:r>
            <a:endParaRPr lang="en-GB" dirty="0"/>
          </a:p>
        </p:txBody>
      </p:sp>
    </p:spTree>
    <p:extLst>
      <p:ext uri="{BB962C8B-B14F-4D97-AF65-F5344CB8AC3E}">
        <p14:creationId xmlns:p14="http://schemas.microsoft.com/office/powerpoint/2010/main" val="2083685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245" y="-1"/>
            <a:ext cx="10030098" cy="6796711"/>
          </a:xfrm>
          <a:prstGeom prst="rect">
            <a:avLst/>
          </a:prstGeom>
        </p:spPr>
      </p:pic>
    </p:spTree>
    <p:extLst>
      <p:ext uri="{BB962C8B-B14F-4D97-AF65-F5344CB8AC3E}">
        <p14:creationId xmlns:p14="http://schemas.microsoft.com/office/powerpoint/2010/main" val="141991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566" y="0"/>
            <a:ext cx="11966482" cy="6139543"/>
          </a:xfrm>
          <a:prstGeom prst="rect">
            <a:avLst/>
          </a:prstGeom>
        </p:spPr>
      </p:pic>
    </p:spTree>
    <p:extLst>
      <p:ext uri="{BB962C8B-B14F-4D97-AF65-F5344CB8AC3E}">
        <p14:creationId xmlns:p14="http://schemas.microsoft.com/office/powerpoint/2010/main" val="2591467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633166" cy="6810130"/>
          </a:xfrm>
          <a:prstGeom prst="rect">
            <a:avLst/>
          </a:prstGeom>
        </p:spPr>
      </p:pic>
    </p:spTree>
    <p:extLst>
      <p:ext uri="{BB962C8B-B14F-4D97-AF65-F5344CB8AC3E}">
        <p14:creationId xmlns:p14="http://schemas.microsoft.com/office/powerpoint/2010/main" val="357437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0593977" cy="6893957"/>
          </a:xfrm>
          <a:prstGeom prst="rect">
            <a:avLst/>
          </a:prstGeom>
        </p:spPr>
      </p:pic>
    </p:spTree>
    <p:extLst>
      <p:ext uri="{BB962C8B-B14F-4D97-AF65-F5344CB8AC3E}">
        <p14:creationId xmlns:p14="http://schemas.microsoft.com/office/powerpoint/2010/main" val="371190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3462"/>
          <a:stretch/>
        </p:blipFill>
        <p:spPr>
          <a:xfrm>
            <a:off x="272821" y="1349829"/>
            <a:ext cx="11313932" cy="3750494"/>
          </a:xfrm>
          <a:prstGeom prst="rect">
            <a:avLst/>
          </a:prstGeom>
        </p:spPr>
      </p:pic>
    </p:spTree>
    <p:extLst>
      <p:ext uri="{BB962C8B-B14F-4D97-AF65-F5344CB8AC3E}">
        <p14:creationId xmlns:p14="http://schemas.microsoft.com/office/powerpoint/2010/main" val="2084933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2486"/>
          <a:stretch/>
        </p:blipFill>
        <p:spPr>
          <a:xfrm>
            <a:off x="-1001486" y="60960"/>
            <a:ext cx="10228217" cy="5253462"/>
          </a:xfrm>
          <a:prstGeom prst="rect">
            <a:avLst/>
          </a:prstGeom>
        </p:spPr>
      </p:pic>
      <p:sp>
        <p:nvSpPr>
          <p:cNvPr id="3" name="TextBox 2"/>
          <p:cNvSpPr txBox="1"/>
          <p:nvPr/>
        </p:nvSpPr>
        <p:spPr>
          <a:xfrm>
            <a:off x="8839201" y="1149531"/>
            <a:ext cx="2830285" cy="4401205"/>
          </a:xfrm>
          <a:prstGeom prst="rect">
            <a:avLst/>
          </a:prstGeom>
          <a:noFill/>
        </p:spPr>
        <p:txBody>
          <a:bodyPr wrap="square" rtlCol="0">
            <a:spAutoFit/>
          </a:bodyPr>
          <a:lstStyle/>
          <a:p>
            <a:r>
              <a:rPr lang="en-GB" sz="2000" dirty="0" smtClean="0"/>
              <a:t>Some children receive support in their workbooks whilst others answer independently.</a:t>
            </a:r>
          </a:p>
          <a:p>
            <a:endParaRPr lang="en-GB" sz="2000" dirty="0"/>
          </a:p>
          <a:p>
            <a:r>
              <a:rPr lang="en-GB" sz="2000" dirty="0" smtClean="0"/>
              <a:t>After independent work in workbooks, children have access to a number of challenges that they can work through. </a:t>
            </a:r>
            <a:endParaRPr lang="en-GB" sz="2000" dirty="0"/>
          </a:p>
          <a:p>
            <a:endParaRPr lang="en-GB" sz="2000" dirty="0" smtClean="0"/>
          </a:p>
          <a:p>
            <a:r>
              <a:rPr lang="en-GB" sz="2000" dirty="0" smtClean="0"/>
              <a:t>They are also encouraged to self correct their work after it has been marked.  </a:t>
            </a:r>
            <a:endParaRPr lang="en-GB" sz="2000" dirty="0"/>
          </a:p>
        </p:txBody>
      </p:sp>
    </p:spTree>
    <p:extLst>
      <p:ext uri="{BB962C8B-B14F-4D97-AF65-F5344CB8AC3E}">
        <p14:creationId xmlns:p14="http://schemas.microsoft.com/office/powerpoint/2010/main" val="78765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147" y="0"/>
            <a:ext cx="11574235" cy="6809098"/>
          </a:xfrm>
          <a:prstGeom prst="rect">
            <a:avLst/>
          </a:prstGeom>
        </p:spPr>
      </p:pic>
    </p:spTree>
    <p:extLst>
      <p:ext uri="{BB962C8B-B14F-4D97-AF65-F5344CB8AC3E}">
        <p14:creationId xmlns:p14="http://schemas.microsoft.com/office/powerpoint/2010/main" val="29098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9" y="0"/>
            <a:ext cx="10620103" cy="6845077"/>
          </a:xfrm>
          <a:prstGeom prst="rect">
            <a:avLst/>
          </a:prstGeom>
        </p:spPr>
      </p:pic>
    </p:spTree>
    <p:extLst>
      <p:ext uri="{BB962C8B-B14F-4D97-AF65-F5344CB8AC3E}">
        <p14:creationId xmlns:p14="http://schemas.microsoft.com/office/powerpoint/2010/main" val="748396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86585"/>
          </a:xfrm>
          <a:prstGeom prst="rect">
            <a:avLst/>
          </a:prstGeom>
        </p:spPr>
      </p:pic>
    </p:spTree>
    <p:extLst>
      <p:ext uri="{BB962C8B-B14F-4D97-AF65-F5344CB8AC3E}">
        <p14:creationId xmlns:p14="http://schemas.microsoft.com/office/powerpoint/2010/main" val="290189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019060" cy="5185954"/>
          </a:xfrm>
          <a:prstGeom prst="rect">
            <a:avLst/>
          </a:prstGeom>
        </p:spPr>
      </p:pic>
    </p:spTree>
    <p:extLst>
      <p:ext uri="{BB962C8B-B14F-4D97-AF65-F5344CB8AC3E}">
        <p14:creationId xmlns:p14="http://schemas.microsoft.com/office/powerpoint/2010/main" val="358396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4593" t="20625" r="19947" b="25794"/>
          <a:stretch/>
        </p:blipFill>
        <p:spPr>
          <a:xfrm>
            <a:off x="220233" y="483325"/>
            <a:ext cx="11751533" cy="5408023"/>
          </a:xfrm>
          <a:prstGeom prst="rect">
            <a:avLst/>
          </a:prstGeom>
        </p:spPr>
      </p:pic>
    </p:spTree>
    <p:extLst>
      <p:ext uri="{BB962C8B-B14F-4D97-AF65-F5344CB8AC3E}">
        <p14:creationId xmlns:p14="http://schemas.microsoft.com/office/powerpoint/2010/main" val="1178763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070" y="0"/>
            <a:ext cx="11967074" cy="6335486"/>
          </a:xfrm>
          <a:prstGeom prst="rect">
            <a:avLst/>
          </a:prstGeom>
        </p:spPr>
      </p:pic>
    </p:spTree>
    <p:extLst>
      <p:ext uri="{BB962C8B-B14F-4D97-AF65-F5344CB8AC3E}">
        <p14:creationId xmlns:p14="http://schemas.microsoft.com/office/powerpoint/2010/main" val="3599162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39972"/>
            <a:ext cx="10515600" cy="1325563"/>
          </a:xfrm>
        </p:spPr>
        <p:txBody>
          <a:bodyPr/>
          <a:lstStyle/>
          <a:p>
            <a:pPr algn="ctr"/>
            <a:r>
              <a:rPr lang="en-GB" dirty="0" smtClean="0"/>
              <a:t>What can you do to help at home?</a:t>
            </a:r>
            <a:endParaRPr lang="en-GB" dirty="0"/>
          </a:p>
        </p:txBody>
      </p:sp>
      <p:sp>
        <p:nvSpPr>
          <p:cNvPr id="4" name="Content Placeholder 3"/>
          <p:cNvSpPr>
            <a:spLocks noGrp="1"/>
          </p:cNvSpPr>
          <p:nvPr>
            <p:ph idx="1"/>
          </p:nvPr>
        </p:nvSpPr>
        <p:spPr>
          <a:xfrm>
            <a:off x="298269" y="1015727"/>
            <a:ext cx="11719560" cy="5550535"/>
          </a:xfrm>
        </p:spPr>
        <p:txBody>
          <a:bodyPr>
            <a:normAutofit lnSpcReduction="10000"/>
          </a:bodyPr>
          <a:lstStyle/>
          <a:p>
            <a:r>
              <a:rPr lang="en-GB" dirty="0" smtClean="0"/>
              <a:t>Be positive</a:t>
            </a:r>
          </a:p>
          <a:p>
            <a:r>
              <a:rPr lang="en-GB" dirty="0" smtClean="0"/>
              <a:t>Talk maths with your child</a:t>
            </a:r>
          </a:p>
          <a:p>
            <a:r>
              <a:rPr lang="en-GB" dirty="0" smtClean="0"/>
              <a:t>Involve children in any maths activity – shopping, cooking, DIY – let children lead where you can</a:t>
            </a:r>
          </a:p>
          <a:p>
            <a:r>
              <a:rPr lang="en-GB" dirty="0" smtClean="0"/>
              <a:t>Talk about maths within sports</a:t>
            </a:r>
          </a:p>
          <a:p>
            <a:r>
              <a:rPr lang="en-GB" dirty="0" smtClean="0"/>
              <a:t>Encourage quick recall of multiplication and division facts (children have log in details for </a:t>
            </a:r>
            <a:r>
              <a:rPr lang="en-GB" dirty="0" err="1" smtClean="0"/>
              <a:t>Numbots</a:t>
            </a:r>
            <a:r>
              <a:rPr lang="en-GB" dirty="0" smtClean="0"/>
              <a:t> and Times Tables </a:t>
            </a:r>
            <a:r>
              <a:rPr lang="en-GB" dirty="0" err="1" smtClean="0"/>
              <a:t>Rockstars</a:t>
            </a:r>
            <a:r>
              <a:rPr lang="en-GB" dirty="0" smtClean="0"/>
              <a:t> which are both great at rapid recall)</a:t>
            </a:r>
          </a:p>
          <a:p>
            <a:r>
              <a:rPr lang="en-GB" dirty="0" smtClean="0"/>
              <a:t>Look at number puzzles in papers or magazines</a:t>
            </a:r>
          </a:p>
          <a:p>
            <a:r>
              <a:rPr lang="en-GB" dirty="0" smtClean="0"/>
              <a:t>Don’t be afraid to share methods with your child. Yes, methods change over time and what you were taught at school may be different to how they are being taught now but don’t be afraid to share how you were taught. What’s changed? How has it changed? Is it still an accurate method?</a:t>
            </a:r>
            <a:endParaRPr lang="en-GB" dirty="0"/>
          </a:p>
        </p:txBody>
      </p:sp>
    </p:spTree>
    <p:extLst>
      <p:ext uri="{BB962C8B-B14F-4D97-AF65-F5344CB8AC3E}">
        <p14:creationId xmlns:p14="http://schemas.microsoft.com/office/powerpoint/2010/main" val="348017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148471"/>
            <a:ext cx="11891553" cy="8309967"/>
          </a:xfrm>
          <a:prstGeom prst="rect">
            <a:avLst/>
          </a:prstGeom>
        </p:spPr>
        <p:txBody>
          <a:bodyPr wrap="square">
            <a:spAutoFit/>
          </a:bodyPr>
          <a:lstStyle/>
          <a:p>
            <a:r>
              <a:rPr lang="en-GB" sz="2800" dirty="0" smtClean="0"/>
              <a:t>Parent videos available from the Maths No Problem! website:</a:t>
            </a:r>
            <a:endParaRPr lang="en-GB" sz="2800" u="sng" dirty="0">
              <a:hlinkClick r:id="rId2"/>
            </a:endParaRPr>
          </a:p>
          <a:p>
            <a:r>
              <a:rPr lang="en-GB" sz="2800" dirty="0" smtClean="0">
                <a:hlinkClick r:id="rId2"/>
              </a:rPr>
              <a:t>https</a:t>
            </a:r>
            <a:r>
              <a:rPr lang="en-GB" sz="2800" dirty="0" smtClean="0">
                <a:hlinkClick r:id="rId2"/>
              </a:rPr>
              <a:t>://mathsnoproblem.com/en/parent-videos/</a:t>
            </a:r>
            <a:endParaRPr lang="en-GB" sz="2800" dirty="0" smtClean="0"/>
          </a:p>
          <a:p>
            <a:endParaRPr lang="en-GB" sz="2800" dirty="0" smtClean="0"/>
          </a:p>
          <a:p>
            <a:r>
              <a:rPr lang="en-GB" sz="2800" dirty="0" smtClean="0"/>
              <a:t>Maths section of the school website:</a:t>
            </a:r>
            <a:endParaRPr lang="en-GB" sz="2800" dirty="0"/>
          </a:p>
          <a:p>
            <a:r>
              <a:rPr lang="en-GB" sz="2800" dirty="0">
                <a:hlinkClick r:id="rId3"/>
              </a:rPr>
              <a:t>http://www.manor-road.lancsngfl.ac.uk/information/maths-2</a:t>
            </a:r>
            <a:r>
              <a:rPr lang="en-GB" sz="2800" dirty="0" smtClean="0">
                <a:hlinkClick r:id="rId3"/>
              </a:rPr>
              <a:t>/</a:t>
            </a:r>
            <a:endParaRPr lang="en-GB" sz="2800" dirty="0" smtClean="0"/>
          </a:p>
          <a:p>
            <a:endParaRPr lang="en-GB" sz="2800" dirty="0" smtClean="0"/>
          </a:p>
          <a:p>
            <a:r>
              <a:rPr lang="en-GB" sz="2800" dirty="0" smtClean="0"/>
              <a:t>Useful websites from the maths section of the school website:</a:t>
            </a:r>
            <a:endParaRPr lang="en-GB" sz="2800" dirty="0"/>
          </a:p>
          <a:p>
            <a:r>
              <a:rPr lang="en-GB" sz="2800" dirty="0">
                <a:hlinkClick r:id="rId4"/>
              </a:rPr>
              <a:t>http://www.manor-road.lancsngfl.ac.uk/information/maths-useful-websites</a:t>
            </a:r>
            <a:r>
              <a:rPr lang="en-GB" sz="2800" dirty="0" smtClean="0">
                <a:hlinkClick r:id="rId4"/>
              </a:rPr>
              <a:t>/</a:t>
            </a:r>
            <a:endParaRPr lang="en-GB" sz="2800" dirty="0" smtClean="0"/>
          </a:p>
          <a:p>
            <a:endParaRPr lang="en-GB" sz="2800" dirty="0"/>
          </a:p>
          <a:p>
            <a:r>
              <a:rPr lang="en-GB" sz="2800" dirty="0" smtClean="0"/>
              <a:t>If you need any support or have any questions, you can contact your child’s class teacher or alternatively, contact Katy Elford (the maths coordinator) on: </a:t>
            </a:r>
            <a:r>
              <a:rPr lang="en-GB" sz="2800" dirty="0" smtClean="0">
                <a:hlinkClick r:id="rId5"/>
              </a:rPr>
              <a:t>kelford@manorroad.lancs.sch.uk</a:t>
            </a:r>
            <a:r>
              <a:rPr lang="en-GB" sz="2800" dirty="0" smtClean="0"/>
              <a:t> I am due to start maternity any week now so if your enquiry is not responded to, this will be the reason why. You could then contact your child’s class teacher.</a:t>
            </a:r>
          </a:p>
          <a:p>
            <a:endParaRPr lang="en-GB" sz="3500" dirty="0"/>
          </a:p>
          <a:p>
            <a:endParaRPr lang="en-GB" sz="3500" dirty="0" smtClean="0"/>
          </a:p>
          <a:p>
            <a:endParaRPr lang="en-GB" sz="3600" dirty="0"/>
          </a:p>
          <a:p>
            <a:endParaRPr lang="en-GB" sz="3600" dirty="0"/>
          </a:p>
        </p:txBody>
      </p:sp>
    </p:spTree>
    <p:extLst>
      <p:ext uri="{BB962C8B-B14F-4D97-AF65-F5344CB8AC3E}">
        <p14:creationId xmlns:p14="http://schemas.microsoft.com/office/powerpoint/2010/main" val="4175919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2854" y="331334"/>
            <a:ext cx="10759033" cy="6335207"/>
          </a:xfrm>
          <a:prstGeom prst="rect">
            <a:avLst/>
          </a:prstGeom>
        </p:spPr>
      </p:pic>
    </p:spTree>
    <p:extLst>
      <p:ext uri="{BB962C8B-B14F-4D97-AF65-F5344CB8AC3E}">
        <p14:creationId xmlns:p14="http://schemas.microsoft.com/office/powerpoint/2010/main" val="356588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5096" t="18839" r="16734" b="10268"/>
          <a:stretch/>
        </p:blipFill>
        <p:spPr>
          <a:xfrm>
            <a:off x="548641" y="104502"/>
            <a:ext cx="11066416" cy="6470351"/>
          </a:xfrm>
          <a:prstGeom prst="rect">
            <a:avLst/>
          </a:prstGeom>
        </p:spPr>
      </p:pic>
    </p:spTree>
    <p:extLst>
      <p:ext uri="{BB962C8B-B14F-4D97-AF65-F5344CB8AC3E}">
        <p14:creationId xmlns:p14="http://schemas.microsoft.com/office/powerpoint/2010/main" val="165538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r="7612"/>
          <a:stretch/>
        </p:blipFill>
        <p:spPr>
          <a:xfrm>
            <a:off x="1449160" y="155257"/>
            <a:ext cx="9053377" cy="6610970"/>
          </a:xfrm>
          <a:prstGeom prst="rect">
            <a:avLst/>
          </a:prstGeom>
        </p:spPr>
      </p:pic>
    </p:spTree>
    <p:extLst>
      <p:ext uri="{BB962C8B-B14F-4D97-AF65-F5344CB8AC3E}">
        <p14:creationId xmlns:p14="http://schemas.microsoft.com/office/powerpoint/2010/main" val="326261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99457" y="311660"/>
            <a:ext cx="10620103" cy="6546340"/>
          </a:xfrm>
          <a:prstGeom prst="rect">
            <a:avLst/>
          </a:prstGeom>
        </p:spPr>
      </p:pic>
    </p:spTree>
    <p:extLst>
      <p:ext uri="{BB962C8B-B14F-4D97-AF65-F5344CB8AC3E}">
        <p14:creationId xmlns:p14="http://schemas.microsoft.com/office/powerpoint/2010/main" val="165881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0"/>
            <a:ext cx="10272304" cy="6753927"/>
          </a:xfrm>
          <a:prstGeom prst="rect">
            <a:avLst/>
          </a:prstGeom>
        </p:spPr>
      </p:pic>
    </p:spTree>
    <p:extLst>
      <p:ext uri="{BB962C8B-B14F-4D97-AF65-F5344CB8AC3E}">
        <p14:creationId xmlns:p14="http://schemas.microsoft.com/office/powerpoint/2010/main" val="74945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86807" y="106543"/>
            <a:ext cx="11018385" cy="6554345"/>
          </a:xfrm>
          <a:prstGeom prst="rect">
            <a:avLst/>
          </a:prstGeom>
        </p:spPr>
      </p:pic>
    </p:spTree>
    <p:extLst>
      <p:ext uri="{BB962C8B-B14F-4D97-AF65-F5344CB8AC3E}">
        <p14:creationId xmlns:p14="http://schemas.microsoft.com/office/powerpoint/2010/main" val="13251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38200" y="192514"/>
            <a:ext cx="10256248" cy="6665486"/>
          </a:xfrm>
          <a:prstGeom prst="rect">
            <a:avLst/>
          </a:prstGeom>
        </p:spPr>
      </p:pic>
    </p:spTree>
    <p:extLst>
      <p:ext uri="{BB962C8B-B14F-4D97-AF65-F5344CB8AC3E}">
        <p14:creationId xmlns:p14="http://schemas.microsoft.com/office/powerpoint/2010/main" val="3581353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BEC1229C46747993897BA76C7E0E9" ma:contentTypeVersion="11" ma:contentTypeDescription="Create a new document." ma:contentTypeScope="" ma:versionID="3f52d724f9a8e93782e8fbcf8f8b9a53">
  <xsd:schema xmlns:xsd="http://www.w3.org/2001/XMLSchema" xmlns:xs="http://www.w3.org/2001/XMLSchema" xmlns:p="http://schemas.microsoft.com/office/2006/metadata/properties" xmlns:ns3="e47de4c7-a096-49d3-b111-69ebde870f18" xmlns:ns4="1dada2ba-dab9-4552-82c5-8c4d396e5c94" targetNamespace="http://schemas.microsoft.com/office/2006/metadata/properties" ma:root="true" ma:fieldsID="b92da82ecfd4db185de4e552b67f08f8" ns3:_="" ns4:_="">
    <xsd:import namespace="e47de4c7-a096-49d3-b111-69ebde870f18"/>
    <xsd:import namespace="1dada2ba-dab9-4552-82c5-8c4d396e5c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7de4c7-a096-49d3-b111-69ebde870f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ada2ba-dab9-4552-82c5-8c4d396e5c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9DD0FE-E8A2-4DA9-9249-52800FD36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7de4c7-a096-49d3-b111-69ebde870f18"/>
    <ds:schemaRef ds:uri="1dada2ba-dab9-4552-82c5-8c4d396e5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20AC5-0850-42C0-8D98-7E473043C013}">
  <ds:schemaRefs>
    <ds:schemaRef ds:uri="http://schemas.microsoft.com/sharepoint/v3/contenttype/forms"/>
  </ds:schemaRefs>
</ds:datastoreItem>
</file>

<file path=customXml/itemProps3.xml><?xml version="1.0" encoding="utf-8"?>
<ds:datastoreItem xmlns:ds="http://schemas.openxmlformats.org/officeDocument/2006/customXml" ds:itemID="{52C92C1B-30C7-4214-AF1E-401EEBA890FE}">
  <ds:schemaRefs>
    <ds:schemaRef ds:uri="http://purl.org/dc/elements/1.1/"/>
    <ds:schemaRef ds:uri="e47de4c7-a096-49d3-b111-69ebde870f18"/>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1dada2ba-dab9-4552-82c5-8c4d396e5c94"/>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294</TotalTime>
  <Words>456</Words>
  <Application>Microsoft Office PowerPoint</Application>
  <PresentationFormat>Widescreen</PresentationFormat>
  <Paragraphs>34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At Manor Road, we run the Maths No Problem! Scheme across Reception to Year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 lesson in maths starts with a real life problem</vt:lpstr>
      <vt:lpstr>PowerPoint Presentation</vt:lpstr>
      <vt:lpstr>PowerPoint Presentation</vt:lpstr>
      <vt:lpstr>After exploring the problem, the class are guided by the teacher to share useful methods. Children are encouraged to choose a method which works for them.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do to help at home?</vt:lpstr>
      <vt:lpstr>PowerPoint Presentation</vt:lpstr>
      <vt:lpstr>PowerPoint Presentation</vt:lpstr>
    </vt:vector>
  </TitlesOfParts>
  <Company>Head Teacher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Elford, Katy</dc:creator>
  <cp:lastModifiedBy>Elford, Katy</cp:lastModifiedBy>
  <cp:revision>15</cp:revision>
  <dcterms:created xsi:type="dcterms:W3CDTF">2019-09-23T17:04:02Z</dcterms:created>
  <dcterms:modified xsi:type="dcterms:W3CDTF">2022-09-28T10:28:17Z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0x010100688BEC1229C46747993897BA76C7E0E9</vt:lpwstr>
  </property>
</Properties>
</file>