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60" r:id="rId3"/>
    <p:sldId id="262" r:id="rId4"/>
    <p:sldId id="257" r:id="rId5"/>
    <p:sldId id="258" r:id="rId6"/>
    <p:sldId id="264" r:id="rId7"/>
    <p:sldId id="263" r:id="rId8"/>
    <p:sldId id="265" r:id="rId9"/>
    <p:sldId id="267" r:id="rId10"/>
    <p:sldId id="268" r:id="rId11"/>
    <p:sldId id="266" r:id="rId12"/>
    <p:sldId id="259" r:id="rId13"/>
    <p:sldId id="261"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2" autoAdjust="0"/>
    <p:restoredTop sz="94660"/>
  </p:normalViewPr>
  <p:slideViewPr>
    <p:cSldViewPr snapToGrid="0">
      <p:cViewPr varScale="1">
        <p:scale>
          <a:sx n="82" d="100"/>
          <a:sy n="82" d="100"/>
        </p:scale>
        <p:origin x="4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3C937A-105F-4C0D-A16E-9A7539D0E21B}" type="datetimeFigureOut">
              <a:rPr lang="en-GB" smtClean="0"/>
              <a:t>08/09/2023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266703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3C937A-105F-4C0D-A16E-9A7539D0E21B}" type="datetimeFigureOut">
              <a:rPr lang="en-GB" smtClean="0"/>
              <a:t>08/09/2023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3948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3C937A-105F-4C0D-A16E-9A7539D0E21B}" type="datetimeFigureOut">
              <a:rPr lang="en-GB" smtClean="0"/>
              <a:t>08/09/2023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050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3C937A-105F-4C0D-A16E-9A7539D0E21B}" type="datetimeFigureOut">
              <a:rPr lang="en-GB" smtClean="0"/>
              <a:t>08/09/2023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275547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3C937A-105F-4C0D-A16E-9A7539D0E21B}" type="datetimeFigureOut">
              <a:rPr lang="en-GB" smtClean="0"/>
              <a:t>08/09/2023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804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3C937A-105F-4C0D-A16E-9A7539D0E21B}" type="datetimeFigureOut">
              <a:rPr lang="en-GB" smtClean="0"/>
              <a:t>08/09/2023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2929732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C937A-105F-4C0D-A16E-9A7539D0E21B}" type="datetimeFigureOut">
              <a:rPr lang="en-GB" smtClean="0"/>
              <a:t>08/09/2023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4089249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C937A-105F-4C0D-A16E-9A7539D0E21B}" type="datetimeFigureOut">
              <a:rPr lang="en-GB" smtClean="0"/>
              <a:t>08/09/2023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126482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C937A-105F-4C0D-A16E-9A7539D0E21B}" type="datetimeFigureOut">
              <a:rPr lang="en-GB" smtClean="0"/>
              <a:t>08/09/2023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160471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3C937A-105F-4C0D-A16E-9A7539D0E21B}" type="datetimeFigureOut">
              <a:rPr lang="en-GB" smtClean="0"/>
              <a:t>08/09/2023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87671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3C937A-105F-4C0D-A16E-9A7539D0E21B}" type="datetimeFigureOut">
              <a:rPr lang="en-GB" smtClean="0"/>
              <a:t>08/09/2023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216928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3C937A-105F-4C0D-A16E-9A7539D0E21B}" type="datetimeFigureOut">
              <a:rPr lang="en-GB" smtClean="0"/>
              <a:t>08/09/2023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320846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3C937A-105F-4C0D-A16E-9A7539D0E21B}" type="datetimeFigureOut">
              <a:rPr lang="en-GB" smtClean="0"/>
              <a:t>08/09/2023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892680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C937A-105F-4C0D-A16E-9A7539D0E21B}" type="datetimeFigureOut">
              <a:rPr lang="en-GB" smtClean="0"/>
              <a:t>08/09/2023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86579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3C937A-105F-4C0D-A16E-9A7539D0E21B}" type="datetimeFigureOut">
              <a:rPr lang="en-GB" smtClean="0"/>
              <a:t>08/09/2023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145245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8F1683-17D1-4070-8169-624E909478C1}" type="slidenum">
              <a:rPr lang="en-GB" smtClean="0"/>
              <a:t>‹#›</a:t>
            </a:fld>
            <a:endParaRPr lang="en-GB" dirty="0"/>
          </a:p>
        </p:txBody>
      </p:sp>
      <p:sp>
        <p:nvSpPr>
          <p:cNvPr id="5" name="Date Placeholder 4"/>
          <p:cNvSpPr>
            <a:spLocks noGrp="1"/>
          </p:cNvSpPr>
          <p:nvPr>
            <p:ph type="dt" sz="half" idx="10"/>
          </p:nvPr>
        </p:nvSpPr>
        <p:spPr/>
        <p:txBody>
          <a:bodyPr/>
          <a:lstStyle/>
          <a:p>
            <a:fld id="{593C937A-105F-4C0D-A16E-9A7539D0E21B}" type="datetimeFigureOut">
              <a:rPr lang="en-GB" smtClean="0"/>
              <a:t>08/09/2023</a:t>
            </a:fld>
            <a:endParaRPr lang="en-GB" dirty="0"/>
          </a:p>
        </p:txBody>
      </p:sp>
    </p:spTree>
    <p:extLst>
      <p:ext uri="{BB962C8B-B14F-4D97-AF65-F5344CB8AC3E}">
        <p14:creationId xmlns:p14="http://schemas.microsoft.com/office/powerpoint/2010/main" val="414915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3C937A-105F-4C0D-A16E-9A7539D0E21B}" type="datetimeFigureOut">
              <a:rPr lang="en-GB" smtClean="0"/>
              <a:t>08/09/2023</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8F1683-17D1-4070-8169-624E909478C1}" type="slidenum">
              <a:rPr lang="en-GB" smtClean="0"/>
              <a:t>‹#›</a:t>
            </a:fld>
            <a:endParaRPr lang="en-GB" dirty="0"/>
          </a:p>
        </p:txBody>
      </p:sp>
    </p:spTree>
    <p:extLst>
      <p:ext uri="{BB962C8B-B14F-4D97-AF65-F5344CB8AC3E}">
        <p14:creationId xmlns:p14="http://schemas.microsoft.com/office/powerpoint/2010/main" val="33006348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Welcome to Y3!</a:t>
            </a:r>
            <a:endParaRPr lang="en-GB" dirty="0"/>
          </a:p>
        </p:txBody>
      </p:sp>
    </p:spTree>
    <p:extLst>
      <p:ext uri="{BB962C8B-B14F-4D97-AF65-F5344CB8AC3E}">
        <p14:creationId xmlns:p14="http://schemas.microsoft.com/office/powerpoint/2010/main" val="409070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423069" y="203200"/>
            <a:ext cx="10695141" cy="6492105"/>
          </a:xfrm>
          <a:prstGeom prst="rect">
            <a:avLst/>
          </a:prstGeom>
        </p:spPr>
      </p:pic>
      <p:pic>
        <p:nvPicPr>
          <p:cNvPr id="2059" name="Picture 11" descr="word what cut from newspaper isolated on white Stock Photo - Alamy"/>
          <p:cNvPicPr>
            <a:picLocks noChangeAspect="1" noChangeArrowheads="1"/>
          </p:cNvPicPr>
          <p:nvPr/>
        </p:nvPicPr>
        <p:blipFill>
          <a:blip r:embed="rId3" cstate="print">
            <a:extLst>
              <a:ext uri="{28A0092B-C50C-407E-A947-70E740481C1C}">
                <a14:useLocalDpi xmlns:a14="http://schemas.microsoft.com/office/drawing/2010/main" val="0"/>
              </a:ext>
            </a:extLst>
          </a:blip>
          <a:srcRect t="19513" b="30487"/>
          <a:stretch>
            <a:fillRect/>
          </a:stretch>
        </p:blipFill>
        <p:spPr bwMode="auto">
          <a:xfrm>
            <a:off x="0" y="0"/>
            <a:ext cx="846138" cy="3127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pelling Games with Scrab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66800" cy="75406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Word Wall Words - Word Shapes (First) by jessae | Tp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112838" cy="7842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2" descr="Memory aids for children | Spelling mnemonics for kids | TheSchoolRu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457200" cy="37306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What is the meaning of this?! - Drawception"/>
          <p:cNvPicPr>
            <a:picLocks noChangeAspect="1" noChangeArrowheads="1"/>
          </p:cNvPicPr>
          <p:nvPr/>
        </p:nvPicPr>
        <p:blipFill>
          <a:blip r:embed="rId7" cstate="print">
            <a:extLst>
              <a:ext uri="{28A0092B-C50C-407E-A947-70E740481C1C}">
                <a14:useLocalDpi xmlns:a14="http://schemas.microsoft.com/office/drawing/2010/main" val="0"/>
              </a:ext>
            </a:extLst>
          </a:blip>
          <a:srcRect b="22223"/>
          <a:stretch>
            <a:fillRect/>
          </a:stretch>
        </p:blipFill>
        <p:spPr bwMode="auto">
          <a:xfrm>
            <a:off x="0" y="0"/>
            <a:ext cx="579438" cy="37306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Square Spiral Icons - Download Free Vector Icons | Noun Projec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1112838" y="735013"/>
            <a:ext cx="342900" cy="342900"/>
          </a:xfrm>
          <a:prstGeom prst="rect">
            <a:avLst/>
          </a:prstGeom>
          <a:noFill/>
          <a:extLst>
            <a:ext uri="{909E8E84-426E-40DD-AFC4-6F175D3DCCD1}">
              <a14:hiddenFill xmlns:a14="http://schemas.microsoft.com/office/drawing/2010/main">
                <a:solidFill>
                  <a:srgbClr val="FFFFFF"/>
                </a:solidFill>
              </a14:hiddenFill>
            </a:ext>
          </a:extLst>
        </p:spPr>
      </p:pic>
      <p:grpSp>
        <p:nvGrpSpPr>
          <p:cNvPr id="2050" name="Group 2"/>
          <p:cNvGrpSpPr>
            <a:grpSpLocks/>
          </p:cNvGrpSpPr>
          <p:nvPr/>
        </p:nvGrpSpPr>
        <p:grpSpPr bwMode="auto">
          <a:xfrm>
            <a:off x="87313" y="112713"/>
            <a:ext cx="1249362" cy="1044575"/>
            <a:chOff x="1440" y="1452"/>
            <a:chExt cx="1452" cy="1512"/>
          </a:xfrm>
        </p:grpSpPr>
      </p:grpSp>
    </p:spTree>
    <p:extLst>
      <p:ext uri="{BB962C8B-B14F-4D97-AF65-F5344CB8AC3E}">
        <p14:creationId xmlns:p14="http://schemas.microsoft.com/office/powerpoint/2010/main" val="253569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8588"/>
            <a:ext cx="8596668" cy="1571812"/>
          </a:xfrm>
        </p:spPr>
        <p:txBody>
          <a:bodyPr/>
          <a:lstStyle/>
          <a:p>
            <a:r>
              <a:rPr lang="en-GB" dirty="0" smtClean="0"/>
              <a:t>Homework: </a:t>
            </a:r>
            <a:r>
              <a:rPr lang="en-GB" sz="2400" dirty="0" smtClean="0">
                <a:solidFill>
                  <a:srgbClr val="0070C0"/>
                </a:solidFill>
                <a:latin typeface="Comic Sans MS" panose="030F0702030302020204" pitchFamily="66" charset="0"/>
              </a:rPr>
              <a:t>Maths</a:t>
            </a:r>
            <a:endParaRPr lang="en-GB" sz="2400" dirty="0">
              <a:solidFill>
                <a:srgbClr val="0070C0"/>
              </a:solidFill>
              <a:latin typeface="Comic Sans MS" panose="030F0702030302020204" pitchFamily="66" charset="0"/>
            </a:endParaRPr>
          </a:p>
        </p:txBody>
      </p:sp>
      <p:sp>
        <p:nvSpPr>
          <p:cNvPr id="4" name="Rectangle 3"/>
          <p:cNvSpPr/>
          <p:nvPr/>
        </p:nvSpPr>
        <p:spPr>
          <a:xfrm>
            <a:off x="245638" y="948921"/>
            <a:ext cx="9463138" cy="6075509"/>
          </a:xfrm>
          <a:prstGeom prst="rect">
            <a:avLst/>
          </a:prstGeom>
        </p:spPr>
        <p:txBody>
          <a:bodyPr wrap="square">
            <a:spAutoFit/>
          </a:bodyPr>
          <a:lstStyle/>
          <a:p>
            <a:pPr>
              <a:lnSpc>
                <a:spcPct val="120000"/>
              </a:lnSpc>
            </a:pPr>
            <a:r>
              <a:rPr lang="en-GB" dirty="0" smtClean="0">
                <a:latin typeface="Comic Sans MS" panose="030F0702030302020204" pitchFamily="66" charset="0"/>
              </a:rPr>
              <a:t>The </a:t>
            </a:r>
            <a:r>
              <a:rPr lang="en-GB" dirty="0">
                <a:latin typeface="Comic Sans MS" panose="030F0702030302020204" pitchFamily="66" charset="0"/>
              </a:rPr>
              <a:t>earlier the children can learn their </a:t>
            </a:r>
            <a:r>
              <a:rPr lang="en-GB" dirty="0">
                <a:solidFill>
                  <a:srgbClr val="FF0066"/>
                </a:solidFill>
                <a:latin typeface="Comic Sans MS" panose="030F0702030302020204" pitchFamily="66" charset="0"/>
              </a:rPr>
              <a:t>number bonds </a:t>
            </a:r>
            <a:r>
              <a:rPr lang="en-GB" dirty="0">
                <a:latin typeface="Comic Sans MS" panose="030F0702030302020204" pitchFamily="66" charset="0"/>
              </a:rPr>
              <a:t>and </a:t>
            </a:r>
            <a:r>
              <a:rPr lang="en-GB" dirty="0">
                <a:solidFill>
                  <a:srgbClr val="FF0066"/>
                </a:solidFill>
                <a:latin typeface="Comic Sans MS" panose="030F0702030302020204" pitchFamily="66" charset="0"/>
              </a:rPr>
              <a:t>times tables </a:t>
            </a:r>
            <a:r>
              <a:rPr lang="en-GB" dirty="0">
                <a:latin typeface="Comic Sans MS" panose="030F0702030302020204" pitchFamily="66" charset="0"/>
              </a:rPr>
              <a:t>the better, as they help with many other areas of maths. </a:t>
            </a:r>
            <a:endParaRPr lang="en-GB" dirty="0" smtClean="0">
              <a:latin typeface="Comic Sans MS" panose="030F0702030302020204" pitchFamily="66" charset="0"/>
            </a:endParaRPr>
          </a:p>
          <a:p>
            <a:pPr>
              <a:lnSpc>
                <a:spcPct val="120000"/>
              </a:lnSpc>
            </a:pPr>
            <a:r>
              <a:rPr lang="en-GB" dirty="0" smtClean="0">
                <a:latin typeface="Comic Sans MS" panose="030F0702030302020204" pitchFamily="66" charset="0"/>
              </a:rPr>
              <a:t>The </a:t>
            </a:r>
            <a:r>
              <a:rPr lang="en-GB" dirty="0">
                <a:latin typeface="Comic Sans MS" panose="030F0702030302020204" pitchFamily="66" charset="0"/>
              </a:rPr>
              <a:t>children will have sessions to complete on </a:t>
            </a:r>
            <a:r>
              <a:rPr lang="en-GB" dirty="0">
                <a:solidFill>
                  <a:srgbClr val="FF0066"/>
                </a:solidFill>
                <a:latin typeface="Comic Sans MS" panose="030F0702030302020204" pitchFamily="66" charset="0"/>
              </a:rPr>
              <a:t>Times Table Rock Stars </a:t>
            </a:r>
            <a:r>
              <a:rPr lang="en-GB" dirty="0">
                <a:latin typeface="Comic Sans MS" panose="030F0702030302020204" pitchFamily="66" charset="0"/>
              </a:rPr>
              <a:t>each </a:t>
            </a:r>
            <a:r>
              <a:rPr lang="en-GB" dirty="0" smtClean="0">
                <a:latin typeface="Comic Sans MS" panose="030F0702030302020204" pitchFamily="66" charset="0"/>
              </a:rPr>
              <a:t>week.</a:t>
            </a:r>
          </a:p>
          <a:p>
            <a:pPr>
              <a:lnSpc>
                <a:spcPct val="120000"/>
              </a:lnSpc>
            </a:pPr>
            <a:r>
              <a:rPr lang="en-GB" dirty="0" smtClean="0">
                <a:latin typeface="Comic Sans MS" panose="030F0702030302020204" pitchFamily="66" charset="0"/>
              </a:rPr>
              <a:t>To have achieved Y2 standard, children </a:t>
            </a:r>
            <a:r>
              <a:rPr lang="en-GB" dirty="0" smtClean="0">
                <a:solidFill>
                  <a:srgbClr val="FF0066"/>
                </a:solidFill>
                <a:latin typeface="Comic Sans MS" panose="030F0702030302020204" pitchFamily="66" charset="0"/>
              </a:rPr>
              <a:t>should already have </a:t>
            </a:r>
            <a:r>
              <a:rPr lang="en-GB" dirty="0" smtClean="0">
                <a:latin typeface="Comic Sans MS" panose="030F0702030302020204" pitchFamily="66" charset="0"/>
              </a:rPr>
              <a:t>fast recall of 2, 5 and 10 times tables and be able to say their 3s and 4s. By </a:t>
            </a:r>
            <a:r>
              <a:rPr lang="en-GB" dirty="0">
                <a:latin typeface="Comic Sans MS" panose="030F0702030302020204" pitchFamily="66" charset="0"/>
              </a:rPr>
              <a:t>the end of the </a:t>
            </a:r>
            <a:r>
              <a:rPr lang="en-GB" dirty="0" smtClean="0">
                <a:latin typeface="Comic Sans MS" panose="030F0702030302020204" pitchFamily="66" charset="0"/>
              </a:rPr>
              <a:t>year, </a:t>
            </a:r>
            <a:r>
              <a:rPr lang="en-GB" dirty="0">
                <a:latin typeface="Comic Sans MS" panose="030F0702030302020204" pitchFamily="66" charset="0"/>
              </a:rPr>
              <a:t>we aim for them to have </a:t>
            </a:r>
            <a:r>
              <a:rPr lang="en-GB" dirty="0">
                <a:solidFill>
                  <a:srgbClr val="FF0066"/>
                </a:solidFill>
                <a:latin typeface="Comic Sans MS" panose="030F0702030302020204" pitchFamily="66" charset="0"/>
              </a:rPr>
              <a:t>fast recall of the 2-5, 8 and 10 times tables</a:t>
            </a:r>
            <a:r>
              <a:rPr lang="en-GB" dirty="0">
                <a:latin typeface="Comic Sans MS" panose="030F0702030302020204" pitchFamily="66" charset="0"/>
              </a:rPr>
              <a:t>. </a:t>
            </a:r>
          </a:p>
          <a:p>
            <a:pPr>
              <a:lnSpc>
                <a:spcPct val="120000"/>
              </a:lnSpc>
            </a:pPr>
            <a:r>
              <a:rPr lang="en-GB" dirty="0" smtClean="0">
                <a:latin typeface="Comic Sans MS" panose="030F0702030302020204" pitchFamily="66" charset="0"/>
              </a:rPr>
              <a:t>They can also work </a:t>
            </a:r>
            <a:r>
              <a:rPr lang="en-GB" dirty="0">
                <a:latin typeface="Comic Sans MS" panose="030F0702030302020204" pitchFamily="66" charset="0"/>
              </a:rPr>
              <a:t>through the levels on </a:t>
            </a:r>
            <a:r>
              <a:rPr lang="en-GB" dirty="0" err="1">
                <a:latin typeface="Comic Sans MS" panose="030F0702030302020204" pitchFamily="66" charset="0"/>
              </a:rPr>
              <a:t>NumBots</a:t>
            </a:r>
            <a:r>
              <a:rPr lang="en-GB" dirty="0">
                <a:latin typeface="Comic Sans MS" panose="030F0702030302020204" pitchFamily="66" charset="0"/>
              </a:rPr>
              <a:t> for other areas of maths. </a:t>
            </a:r>
            <a:endParaRPr lang="en-GB" dirty="0" smtClean="0">
              <a:latin typeface="Comic Sans MS" panose="030F0702030302020204" pitchFamily="66" charset="0"/>
            </a:endParaRPr>
          </a:p>
          <a:p>
            <a:pPr>
              <a:lnSpc>
                <a:spcPct val="120000"/>
              </a:lnSpc>
            </a:pPr>
            <a:endParaRPr lang="en-GB" dirty="0">
              <a:latin typeface="Comic Sans MS" panose="030F0702030302020204" pitchFamily="66" charset="0"/>
            </a:endParaRPr>
          </a:p>
          <a:p>
            <a:pPr>
              <a:lnSpc>
                <a:spcPct val="120000"/>
              </a:lnSpc>
            </a:pPr>
            <a:r>
              <a:rPr lang="en-GB" dirty="0" smtClean="0">
                <a:latin typeface="Comic Sans MS" panose="030F0702030302020204" pitchFamily="66" charset="0"/>
              </a:rPr>
              <a:t>Other things to practise regularly:</a:t>
            </a:r>
          </a:p>
          <a:p>
            <a:pPr>
              <a:lnSpc>
                <a:spcPct val="120000"/>
              </a:lnSpc>
            </a:pPr>
            <a:r>
              <a:rPr lang="en-GB" dirty="0">
                <a:latin typeface="Comic Sans MS" panose="030F0702030302020204" pitchFamily="66" charset="0"/>
              </a:rPr>
              <a:t>• </a:t>
            </a:r>
            <a:r>
              <a:rPr lang="en-GB" dirty="0" smtClean="0">
                <a:latin typeface="Comic Sans MS" panose="030F0702030302020204" pitchFamily="66" charset="0"/>
              </a:rPr>
              <a:t>mental addition and subtraction of 2-digit numbers. </a:t>
            </a:r>
            <a:endParaRPr lang="en-GB" dirty="0">
              <a:latin typeface="Comic Sans MS" panose="030F0702030302020204" pitchFamily="66" charset="0"/>
            </a:endParaRPr>
          </a:p>
          <a:p>
            <a:pPr>
              <a:lnSpc>
                <a:spcPct val="120000"/>
              </a:lnSpc>
            </a:pPr>
            <a:r>
              <a:rPr lang="en-GB" dirty="0" smtClean="0">
                <a:latin typeface="Comic Sans MS" panose="030F0702030302020204" pitchFamily="66" charset="0"/>
              </a:rPr>
              <a:t>• using </a:t>
            </a:r>
            <a:r>
              <a:rPr lang="en-GB" dirty="0">
                <a:latin typeface="Comic Sans MS" panose="030F0702030302020204" pitchFamily="66" charset="0"/>
              </a:rPr>
              <a:t>money </a:t>
            </a:r>
            <a:r>
              <a:rPr lang="en-GB" dirty="0" smtClean="0">
                <a:latin typeface="Comic Sans MS" panose="030F0702030302020204" pitchFamily="66" charset="0"/>
              </a:rPr>
              <a:t>(all coins &amp; notes) and </a:t>
            </a:r>
            <a:r>
              <a:rPr lang="en-GB" dirty="0">
                <a:latin typeface="Comic Sans MS" panose="030F0702030302020204" pitchFamily="66" charset="0"/>
              </a:rPr>
              <a:t>working out </a:t>
            </a:r>
            <a:r>
              <a:rPr lang="en-GB" dirty="0" smtClean="0">
                <a:latin typeface="Comic Sans MS" panose="030F0702030302020204" pitchFamily="66" charset="0"/>
              </a:rPr>
              <a:t>change. </a:t>
            </a:r>
            <a:endParaRPr lang="en-GB" dirty="0">
              <a:latin typeface="Comic Sans MS" panose="030F0702030302020204" pitchFamily="66" charset="0"/>
            </a:endParaRPr>
          </a:p>
          <a:p>
            <a:pPr>
              <a:lnSpc>
                <a:spcPct val="120000"/>
              </a:lnSpc>
            </a:pPr>
            <a:r>
              <a:rPr lang="en-GB" dirty="0" smtClean="0">
                <a:latin typeface="Comic Sans MS" panose="030F0702030302020204" pitchFamily="66" charset="0"/>
              </a:rPr>
              <a:t>• telling the time to the minute (both analogue </a:t>
            </a:r>
            <a:r>
              <a:rPr lang="en-GB" dirty="0">
                <a:latin typeface="Comic Sans MS" panose="030F0702030302020204" pitchFamily="66" charset="0"/>
              </a:rPr>
              <a:t>&amp; digital) </a:t>
            </a:r>
            <a:r>
              <a:rPr lang="en-GB" dirty="0" smtClean="0">
                <a:latin typeface="Comic Sans MS" panose="030F0702030302020204" pitchFamily="66" charset="0"/>
              </a:rPr>
              <a:t>and working out time intervals (e.g. What time will it be in an hour and a quarter?  What time was it 40 minutes ago? How long has it been since…? How long is it until bedtime?)</a:t>
            </a:r>
          </a:p>
          <a:p>
            <a:pPr>
              <a:lnSpc>
                <a:spcPct val="120000"/>
              </a:lnSpc>
            </a:pPr>
            <a:r>
              <a:rPr lang="en-GB" dirty="0" smtClean="0">
                <a:latin typeface="Comic Sans MS" panose="030F0702030302020204" pitchFamily="66" charset="0"/>
              </a:rPr>
              <a:t>Can they work out what time it is just by looking at the hour hand?</a:t>
            </a:r>
          </a:p>
          <a:p>
            <a:pPr marL="285750" indent="-285750">
              <a:lnSpc>
                <a:spcPct val="120000"/>
              </a:lnSpc>
              <a:buFont typeface="Arial" panose="020B0604020202020204" pitchFamily="34" charset="0"/>
              <a:buChar char="•"/>
            </a:pPr>
            <a:r>
              <a:rPr lang="en-GB" dirty="0" smtClean="0">
                <a:latin typeface="Comic Sans MS" panose="030F0702030302020204" pitchFamily="66" charset="0"/>
              </a:rPr>
              <a:t>Any practical application of maths</a:t>
            </a:r>
            <a:endParaRPr lang="en-GB" dirty="0">
              <a:latin typeface="Comic Sans MS" panose="030F0702030302020204" pitchFamily="66" charset="0"/>
            </a:endParaRPr>
          </a:p>
          <a:p>
            <a:pPr>
              <a:lnSpc>
                <a:spcPct val="120000"/>
              </a:lnSpc>
            </a:pPr>
            <a:endParaRPr lang="en-GB" dirty="0">
              <a:latin typeface="Comic Sans MS" panose="030F0702030302020204" pitchFamily="66" charset="0"/>
            </a:endParaRPr>
          </a:p>
          <a:p>
            <a:pPr>
              <a:lnSpc>
                <a:spcPct val="120000"/>
              </a:lnSpc>
            </a:pPr>
            <a:endParaRPr lang="en-GB" dirty="0">
              <a:latin typeface="Comic Sans MS" panose="030F0702030302020204" pitchFamily="66" charset="0"/>
            </a:endParaRPr>
          </a:p>
        </p:txBody>
      </p:sp>
      <p:pic>
        <p:nvPicPr>
          <p:cNvPr id="5" name="Picture 2" descr="Times Tables Rock Stars: Pla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76884" y="1077415"/>
            <a:ext cx="1821033" cy="1376363"/>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Hour Hand Gif - ClipArt B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7612" y="3448324"/>
            <a:ext cx="873125" cy="871219"/>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Uk money british pounds. Uk sterling money pounds in the hand."/>
          <p:cNvPicPr>
            <a:picLocks noChangeAspect="1" noChangeArrowheads="1"/>
          </p:cNvPicPr>
          <p:nvPr/>
        </p:nvPicPr>
        <p:blipFill rotWithShape="1">
          <a:blip r:embed="rId4">
            <a:extLst>
              <a:ext uri="{28A0092B-C50C-407E-A947-70E740481C1C}">
                <a14:useLocalDpi xmlns:a14="http://schemas.microsoft.com/office/drawing/2010/main" val="0"/>
              </a:ext>
            </a:extLst>
          </a:blip>
          <a:srcRect l="10578" t="12285" r="10455" b="9364"/>
          <a:stretch/>
        </p:blipFill>
        <p:spPr bwMode="auto">
          <a:xfrm>
            <a:off x="9777821" y="3883934"/>
            <a:ext cx="2134696" cy="151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52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01" y="408451"/>
            <a:ext cx="8128174" cy="696449"/>
          </a:xfrm>
        </p:spPr>
        <p:txBody>
          <a:bodyPr/>
          <a:lstStyle/>
          <a:p>
            <a:r>
              <a:rPr lang="en-GB" dirty="0" smtClean="0"/>
              <a:t>Equipment</a:t>
            </a:r>
            <a:endParaRPr lang="en-GB" dirty="0"/>
          </a:p>
        </p:txBody>
      </p:sp>
      <p:pic>
        <p:nvPicPr>
          <p:cNvPr id="4098" name="Picture 2" descr="Pencil Clipart 1500*1500 transprent Png Free Download - Pencil, Stationery,  Writing Implement. - CleanPNG / Kiss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5129" y="620476"/>
            <a:ext cx="1200517" cy="120051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ree Partner Work Cliparts, Download Free Clip Art, Free Clip Art on Clipart  Library"/>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57345" y="4876974"/>
            <a:ext cx="2729855" cy="15515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5249" y="2161341"/>
            <a:ext cx="8945269" cy="4001095"/>
          </a:xfrm>
          <a:prstGeom prst="rect">
            <a:avLst/>
          </a:prstGeom>
          <a:noFill/>
        </p:spPr>
        <p:txBody>
          <a:bodyPr wrap="square" rtlCol="0">
            <a:spAutoFit/>
          </a:bodyPr>
          <a:lstStyle/>
          <a:p>
            <a:pPr>
              <a:lnSpc>
                <a:spcPct val="120000"/>
              </a:lnSpc>
              <a:spcAft>
                <a:spcPts val="1200"/>
              </a:spcAft>
            </a:pPr>
            <a:r>
              <a:rPr lang="en-GB" sz="2000" dirty="0" smtClean="0">
                <a:latin typeface="Comic Sans MS" panose="030F0702030302020204" pitchFamily="66" charset="0"/>
              </a:rPr>
              <a:t>The </a:t>
            </a:r>
            <a:r>
              <a:rPr lang="en-GB" sz="2000" dirty="0">
                <a:latin typeface="Comic Sans MS" panose="030F0702030302020204" pitchFamily="66" charset="0"/>
              </a:rPr>
              <a:t>children should not bring any </a:t>
            </a:r>
            <a:r>
              <a:rPr lang="en-GB" sz="2000" dirty="0" smtClean="0">
                <a:latin typeface="Comic Sans MS" panose="030F0702030302020204" pitchFamily="66" charset="0"/>
              </a:rPr>
              <a:t>equipment </a:t>
            </a:r>
            <a:r>
              <a:rPr lang="en-GB" sz="2000" dirty="0">
                <a:latin typeface="Comic Sans MS" panose="030F0702030302020204" pitchFamily="66" charset="0"/>
              </a:rPr>
              <a:t>or things to show into </a:t>
            </a:r>
            <a:r>
              <a:rPr lang="en-GB" sz="2000" dirty="0" smtClean="0">
                <a:latin typeface="Comic Sans MS" panose="030F0702030302020204" pitchFamily="66" charset="0"/>
              </a:rPr>
              <a:t>school unless they have been asked to. We do not have regular ‘Show and Tell’ but if the children </a:t>
            </a:r>
            <a:r>
              <a:rPr lang="en-GB" sz="2000" dirty="0">
                <a:latin typeface="Comic Sans MS" panose="030F0702030302020204" pitchFamily="66" charset="0"/>
              </a:rPr>
              <a:t>have </a:t>
            </a:r>
            <a:r>
              <a:rPr lang="en-GB" sz="2000" dirty="0" smtClean="0">
                <a:latin typeface="Comic Sans MS" panose="030F0702030302020204" pitchFamily="66" charset="0"/>
              </a:rPr>
              <a:t>something connected with our topics they would like to share or if they have achieved or made </a:t>
            </a:r>
            <a:r>
              <a:rPr lang="en-GB" sz="2000" dirty="0">
                <a:latin typeface="Comic Sans MS" panose="030F0702030302020204" pitchFamily="66" charset="0"/>
              </a:rPr>
              <a:t>something special at </a:t>
            </a:r>
            <a:r>
              <a:rPr lang="en-GB" sz="2000" dirty="0" smtClean="0">
                <a:latin typeface="Comic Sans MS" panose="030F0702030302020204" pitchFamily="66" charset="0"/>
              </a:rPr>
              <a:t>home, </a:t>
            </a:r>
            <a:r>
              <a:rPr lang="en-GB" sz="2000" dirty="0">
                <a:latin typeface="Comic Sans MS" panose="030F0702030302020204" pitchFamily="66" charset="0"/>
              </a:rPr>
              <a:t>a photograph can be uploaded to their dojo portfolio </a:t>
            </a:r>
            <a:r>
              <a:rPr lang="en-GB" sz="2000" dirty="0" smtClean="0">
                <a:latin typeface="Comic Sans MS" panose="030F0702030302020204" pitchFamily="66" charset="0"/>
              </a:rPr>
              <a:t>so that they can show </a:t>
            </a:r>
            <a:r>
              <a:rPr lang="en-GB" sz="2000" dirty="0">
                <a:latin typeface="Comic Sans MS" panose="030F0702030302020204" pitchFamily="66" charset="0"/>
              </a:rPr>
              <a:t>the class.</a:t>
            </a:r>
          </a:p>
          <a:p>
            <a:pPr>
              <a:lnSpc>
                <a:spcPct val="120000"/>
              </a:lnSpc>
              <a:spcAft>
                <a:spcPts val="1200"/>
              </a:spcAft>
            </a:pPr>
            <a:r>
              <a:rPr lang="en-GB" sz="2000" dirty="0" smtClean="0">
                <a:latin typeface="Comic Sans MS" panose="030F0702030302020204" pitchFamily="66" charset="0"/>
              </a:rPr>
              <a:t>Please ensure that all </a:t>
            </a:r>
            <a:r>
              <a:rPr lang="en-GB" sz="2000" dirty="0" smtClean="0">
                <a:latin typeface="Comic Sans MS" panose="030F0702030302020204" pitchFamily="66" charset="0"/>
              </a:rPr>
              <a:t>items of clothing and water bottles are named </a:t>
            </a:r>
            <a:r>
              <a:rPr lang="en-GB" sz="2000" dirty="0" smtClean="0">
                <a:latin typeface="Comic Sans MS" panose="030F0702030302020204" pitchFamily="66" charset="0"/>
              </a:rPr>
              <a:t>so that lost property can be returned. </a:t>
            </a:r>
            <a:r>
              <a:rPr lang="en-GB" sz="2000" dirty="0" smtClean="0">
                <a:latin typeface="Comic Sans MS" panose="030F0702030302020204" pitchFamily="66" charset="0"/>
              </a:rPr>
              <a:t>Lost property is in a box on the playground by Ash Class’ wall.</a:t>
            </a:r>
            <a:endParaRPr lang="en-GB" sz="20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1720048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a:t>
            </a:r>
            <a:endParaRPr lang="en-GB" dirty="0"/>
          </a:p>
        </p:txBody>
      </p:sp>
      <p:sp>
        <p:nvSpPr>
          <p:cNvPr id="3" name="Content Placeholder 2"/>
          <p:cNvSpPr>
            <a:spLocks noGrp="1"/>
          </p:cNvSpPr>
          <p:nvPr>
            <p:ph idx="1"/>
          </p:nvPr>
        </p:nvSpPr>
        <p:spPr>
          <a:xfrm>
            <a:off x="677334" y="1270000"/>
            <a:ext cx="8596667" cy="5186784"/>
          </a:xfrm>
        </p:spPr>
        <p:txBody>
          <a:bodyPr>
            <a:normAutofit fontScale="85000" lnSpcReduction="10000"/>
          </a:bodyPr>
          <a:lstStyle/>
          <a:p>
            <a:pPr marL="0" indent="0">
              <a:lnSpc>
                <a:spcPct val="150000"/>
              </a:lnSpc>
              <a:buNone/>
            </a:pPr>
            <a:r>
              <a:rPr lang="en-GB" sz="2100" dirty="0" smtClean="0">
                <a:latin typeface="Comic Sans MS" panose="030F0702030302020204" pitchFamily="66" charset="0"/>
              </a:rPr>
              <a:t>Please use the dojo messaging facility. We will reply as soon as possible. </a:t>
            </a:r>
          </a:p>
          <a:p>
            <a:pPr marL="0" indent="0">
              <a:lnSpc>
                <a:spcPct val="150000"/>
              </a:lnSpc>
              <a:buNone/>
            </a:pPr>
            <a:r>
              <a:rPr lang="en-GB" sz="2100" dirty="0" smtClean="0">
                <a:latin typeface="Comic Sans MS" panose="030F0702030302020204" pitchFamily="66" charset="0"/>
              </a:rPr>
              <a:t>Please understand that messages sent during the day might not be read until after school as staff are teaching so if a message is urgent (e.g. changes to who is picking children up after school), it is better to contact the office</a:t>
            </a:r>
            <a:r>
              <a:rPr lang="en-GB" sz="2100" dirty="0" smtClean="0">
                <a:latin typeface="Comic Sans MS" panose="030F0702030302020204" pitchFamily="66" charset="0"/>
              </a:rPr>
              <a:t>.</a:t>
            </a:r>
          </a:p>
          <a:p>
            <a:pPr marL="0" indent="0">
              <a:lnSpc>
                <a:spcPct val="150000"/>
              </a:lnSpc>
              <a:buNone/>
            </a:pPr>
            <a:r>
              <a:rPr lang="en-GB" sz="2100" dirty="0" smtClean="0">
                <a:latin typeface="Comic Sans MS" panose="030F0702030302020204" pitchFamily="66" charset="0"/>
              </a:rPr>
              <a:t>As a school, we are promoting good behaviour and positive relationships. This year, dojos and merits have been replaced by a class recognition board, with a focus on one aspect of behaviour. The children might also bring messages home to you highlighting “above and beyond” behaviour, which they can tell you about themselves.</a:t>
            </a:r>
            <a:r>
              <a:rPr lang="en-GB" sz="2100" dirty="0">
                <a:latin typeface="Comic Sans MS" panose="030F0702030302020204" pitchFamily="66" charset="0"/>
              </a:rPr>
              <a:t/>
            </a:r>
            <a:br>
              <a:rPr lang="en-GB" sz="2100" dirty="0">
                <a:latin typeface="Comic Sans MS" panose="030F0702030302020204" pitchFamily="66" charset="0"/>
              </a:rPr>
            </a:br>
            <a:r>
              <a:rPr lang="en-GB" sz="2100" dirty="0" smtClean="0">
                <a:latin typeface="Comic Sans MS" panose="030F0702030302020204" pitchFamily="66" charset="0"/>
              </a:rPr>
              <a:t>Our </a:t>
            </a:r>
            <a:r>
              <a:rPr lang="en-GB" sz="2100" dirty="0">
                <a:latin typeface="Comic Sans MS" panose="030F0702030302020204" pitchFamily="66" charset="0"/>
              </a:rPr>
              <a:t>idea is to move away </a:t>
            </a:r>
            <a:r>
              <a:rPr lang="en-GB" sz="2100" dirty="0" smtClean="0">
                <a:latin typeface="Comic Sans MS" panose="030F0702030302020204" pitchFamily="66" charset="0"/>
              </a:rPr>
              <a:t>token rewards and help </a:t>
            </a:r>
            <a:r>
              <a:rPr lang="en-GB" sz="2100" dirty="0">
                <a:latin typeface="Comic Sans MS" panose="030F0702030302020204" pitchFamily="66" charset="0"/>
              </a:rPr>
              <a:t>children develop self-motivation and an increased sense of pride</a:t>
            </a:r>
            <a:r>
              <a:rPr lang="en-GB" sz="2100" dirty="0" smtClean="0">
                <a:latin typeface="Comic Sans MS" panose="030F0702030302020204" pitchFamily="66" charset="0"/>
              </a:rPr>
              <a:t>. </a:t>
            </a:r>
            <a:r>
              <a:rPr lang="en-GB" sz="2000" dirty="0"/>
              <a:t/>
            </a:r>
            <a:br>
              <a:rPr lang="en-GB" sz="2000" dirty="0"/>
            </a:br>
            <a:endParaRPr lang="en-GB" sz="2000" dirty="0">
              <a:latin typeface="Comic Sans MS" panose="030F0702030302020204" pitchFamily="66" charset="0"/>
            </a:endParaRPr>
          </a:p>
          <a:p>
            <a:pPr marL="0" indent="0">
              <a:lnSpc>
                <a:spcPct val="150000"/>
              </a:lnSpc>
              <a:buNone/>
            </a:pPr>
            <a:endParaRPr lang="en-GB" dirty="0">
              <a:latin typeface="Comic Sans MS" panose="030F0702030302020204" pitchFamily="66" charset="0"/>
            </a:endParaRPr>
          </a:p>
        </p:txBody>
      </p:sp>
      <p:pic>
        <p:nvPicPr>
          <p:cNvPr id="5122" name="Picture 2" descr="ClassDojo Wallpapers - Wallpaper Cav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71839" y="514015"/>
            <a:ext cx="1139825" cy="1139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9171839" y="4741408"/>
            <a:ext cx="2643477" cy="1901448"/>
          </a:xfrm>
          <a:prstGeom prst="rect">
            <a:avLst/>
          </a:prstGeom>
        </p:spPr>
      </p:pic>
    </p:spTree>
    <p:extLst>
      <p:ext uri="{BB962C8B-B14F-4D97-AF65-F5344CB8AC3E}">
        <p14:creationId xmlns:p14="http://schemas.microsoft.com/office/powerpoint/2010/main" val="37763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501" y="1755778"/>
            <a:ext cx="7408333" cy="3460034"/>
          </a:xfrm>
        </p:spPr>
        <p:txBody>
          <a:bodyPr>
            <a:normAutofit/>
          </a:bodyPr>
          <a:lstStyle/>
          <a:p>
            <a:pPr>
              <a:buFont typeface="Wingdings" panose="05000000000000000000" pitchFamily="2" charset="2"/>
              <a:buChar char="ü"/>
            </a:pPr>
            <a:r>
              <a:rPr lang="en-GB" sz="2000" dirty="0" smtClean="0">
                <a:latin typeface="Comic Sans MS" panose="030F0702030302020204" pitchFamily="66" charset="0"/>
              </a:rPr>
              <a:t>Please look out for the Home</a:t>
            </a:r>
            <a:r>
              <a:rPr lang="en-GB" sz="2000" dirty="0">
                <a:latin typeface="Comic Sans MS" panose="030F0702030302020204" pitchFamily="66" charset="0"/>
              </a:rPr>
              <a:t>/ school agreements and Acceptable Use Agreements </a:t>
            </a:r>
            <a:r>
              <a:rPr lang="en-GB" sz="2000" dirty="0" smtClean="0">
                <a:latin typeface="Comic Sans MS" panose="030F0702030302020204" pitchFamily="66" charset="0"/>
              </a:rPr>
              <a:t>which will </a:t>
            </a:r>
            <a:r>
              <a:rPr lang="en-GB" sz="2000" dirty="0">
                <a:latin typeface="Comic Sans MS" panose="030F0702030302020204" pitchFamily="66" charset="0"/>
              </a:rPr>
              <a:t>be sent home via </a:t>
            </a:r>
            <a:r>
              <a:rPr lang="en-GB" sz="2000" dirty="0" err="1">
                <a:latin typeface="Comic Sans MS" panose="030F0702030302020204" pitchFamily="66" charset="0"/>
              </a:rPr>
              <a:t>ParentMail</a:t>
            </a:r>
            <a:r>
              <a:rPr lang="en-GB" sz="2000" dirty="0" smtClean="0">
                <a:latin typeface="Comic Sans MS" panose="030F0702030302020204" pitchFamily="66" charset="0"/>
              </a:rPr>
              <a:t>. </a:t>
            </a:r>
            <a:endParaRPr lang="en-GB" sz="2000" dirty="0">
              <a:latin typeface="Comic Sans MS" panose="030F0702030302020204" pitchFamily="66" charset="0"/>
            </a:endParaRPr>
          </a:p>
          <a:p>
            <a:pPr>
              <a:buFont typeface="Wingdings" panose="05000000000000000000" pitchFamily="2" charset="2"/>
              <a:buChar char="ü"/>
            </a:pPr>
            <a:r>
              <a:rPr lang="en-GB" sz="2000" dirty="0">
                <a:latin typeface="Comic Sans MS" panose="030F0702030302020204" pitchFamily="66" charset="0"/>
              </a:rPr>
              <a:t>Children should only bring a reading book </a:t>
            </a:r>
            <a:r>
              <a:rPr lang="en-GB" sz="2000" dirty="0" smtClean="0">
                <a:latin typeface="Comic Sans MS" panose="030F0702030302020204" pitchFamily="66" charset="0"/>
              </a:rPr>
              <a:t>bag or other SMALL bag, as larger bags do not fit on their pegs.</a:t>
            </a:r>
            <a:endParaRPr lang="en-GB" sz="2000" dirty="0">
              <a:latin typeface="Comic Sans MS" panose="030F0702030302020204" pitchFamily="66" charset="0"/>
            </a:endParaRPr>
          </a:p>
          <a:p>
            <a:pPr>
              <a:buFont typeface="Wingdings" panose="05000000000000000000" pitchFamily="2" charset="2"/>
              <a:buChar char="ü"/>
            </a:pPr>
            <a:r>
              <a:rPr lang="en-GB" sz="2000" dirty="0">
                <a:latin typeface="Comic Sans MS" panose="030F0702030302020204" pitchFamily="66" charset="0"/>
              </a:rPr>
              <a:t>Children can bring in a </a:t>
            </a:r>
            <a:r>
              <a:rPr lang="en-GB" sz="2000" dirty="0">
                <a:solidFill>
                  <a:srgbClr val="FF0066"/>
                </a:solidFill>
                <a:latin typeface="Comic Sans MS" panose="030F0702030302020204" pitchFamily="66" charset="0"/>
              </a:rPr>
              <a:t>healthy</a:t>
            </a:r>
            <a:r>
              <a:rPr lang="en-GB" sz="2000" dirty="0">
                <a:latin typeface="Comic Sans MS" panose="030F0702030302020204" pitchFamily="66" charset="0"/>
              </a:rPr>
              <a:t> snack </a:t>
            </a:r>
            <a:r>
              <a:rPr lang="en-GB" sz="2000" dirty="0" smtClean="0">
                <a:latin typeface="Comic Sans MS" panose="030F0702030302020204" pitchFamily="66" charset="0"/>
              </a:rPr>
              <a:t>with minimum packaging for </a:t>
            </a:r>
            <a:r>
              <a:rPr lang="en-GB" sz="2000" dirty="0">
                <a:latin typeface="Comic Sans MS" panose="030F0702030302020204" pitchFamily="66" charset="0"/>
              </a:rPr>
              <a:t>break time and a named water bottle.</a:t>
            </a:r>
          </a:p>
          <a:p>
            <a:pPr>
              <a:buFont typeface="Wingdings" panose="05000000000000000000" pitchFamily="2" charset="2"/>
              <a:buChar char="ü"/>
            </a:pPr>
            <a:r>
              <a:rPr lang="en-GB" sz="2000" dirty="0">
                <a:latin typeface="Comic Sans MS" panose="030F0702030302020204" pitchFamily="66" charset="0"/>
              </a:rPr>
              <a:t>Please adhere to the voluntary one-way system on Manor Road and strictly follow the speed limits.</a:t>
            </a:r>
          </a:p>
        </p:txBody>
      </p:sp>
      <p:sp>
        <p:nvSpPr>
          <p:cNvPr id="2" name="Title 1"/>
          <p:cNvSpPr>
            <a:spLocks noGrp="1"/>
          </p:cNvSpPr>
          <p:nvPr>
            <p:ph type="title"/>
          </p:nvPr>
        </p:nvSpPr>
        <p:spPr/>
        <p:txBody>
          <a:bodyPr/>
          <a:lstStyle/>
          <a:p>
            <a:r>
              <a:rPr lang="en-GB" dirty="0">
                <a:latin typeface="Comic Sans MS" panose="030F0702030302020204" pitchFamily="66" charset="0"/>
              </a:rPr>
              <a:t>Other Useful Information…</a:t>
            </a:r>
          </a:p>
        </p:txBody>
      </p:sp>
    </p:spTree>
    <p:extLst>
      <p:ext uri="{BB962C8B-B14F-4D97-AF65-F5344CB8AC3E}">
        <p14:creationId xmlns:p14="http://schemas.microsoft.com/office/powerpoint/2010/main" val="153481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ee Teacher Clip Art, Download Free Clip Art, Free Clip Art on Clipart  Library"/>
          <p:cNvPicPr>
            <a:picLocks noChangeAspect="1" noChangeArrowheads="1"/>
          </p:cNvPicPr>
          <p:nvPr/>
        </p:nvPicPr>
        <p:blipFill>
          <a:blip r:embed="rId2">
            <a:clrChange>
              <a:clrFrom>
                <a:srgbClr val="D2D3D5"/>
              </a:clrFrom>
              <a:clrTo>
                <a:srgbClr val="D2D3D5">
                  <a:alpha val="0"/>
                </a:srgbClr>
              </a:clrTo>
            </a:clrChange>
            <a:extLst>
              <a:ext uri="{28A0092B-C50C-407E-A947-70E740481C1C}">
                <a14:useLocalDpi xmlns:a14="http://schemas.microsoft.com/office/drawing/2010/main" val="0"/>
              </a:ext>
            </a:extLst>
          </a:blip>
          <a:srcRect/>
          <a:stretch>
            <a:fillRect/>
          </a:stretch>
        </p:blipFill>
        <p:spPr bwMode="auto">
          <a:xfrm>
            <a:off x="420158" y="153881"/>
            <a:ext cx="9022829" cy="65993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91709" y="277814"/>
            <a:ext cx="8596668" cy="1320800"/>
          </a:xfrm>
        </p:spPr>
        <p:txBody>
          <a:bodyPr/>
          <a:lstStyle/>
          <a:p>
            <a:r>
              <a:rPr lang="en-GB" dirty="0" smtClean="0">
                <a:solidFill>
                  <a:srgbClr val="0070C0"/>
                </a:solidFill>
              </a:rPr>
              <a:t>Our Staff</a:t>
            </a:r>
            <a:endParaRPr lang="en-GB" dirty="0">
              <a:solidFill>
                <a:srgbClr val="0070C0"/>
              </a:solidFill>
            </a:endParaRPr>
          </a:p>
        </p:txBody>
      </p:sp>
      <p:sp>
        <p:nvSpPr>
          <p:cNvPr id="3" name="Content Placeholder 2"/>
          <p:cNvSpPr>
            <a:spLocks noGrp="1"/>
          </p:cNvSpPr>
          <p:nvPr>
            <p:ph idx="1"/>
          </p:nvPr>
        </p:nvSpPr>
        <p:spPr>
          <a:xfrm>
            <a:off x="1467909" y="1605617"/>
            <a:ext cx="4897032" cy="1352736"/>
          </a:xfrm>
        </p:spPr>
        <p:txBody>
          <a:bodyPr>
            <a:normAutofit/>
          </a:bodyPr>
          <a:lstStyle/>
          <a:p>
            <a:pPr marL="0" indent="0">
              <a:buNone/>
            </a:pPr>
            <a:r>
              <a:rPr lang="en-GB" sz="2000" dirty="0">
                <a:solidFill>
                  <a:schemeClr val="bg1"/>
                </a:solidFill>
                <a:latin typeface="Comic Sans MS" panose="030F0702030302020204" pitchFamily="66" charset="0"/>
              </a:rPr>
              <a:t>C</a:t>
            </a:r>
            <a:r>
              <a:rPr lang="en-GB" sz="2000" dirty="0" smtClean="0">
                <a:solidFill>
                  <a:schemeClr val="bg1"/>
                </a:solidFill>
                <a:latin typeface="Comic Sans MS" panose="030F0702030302020204" pitchFamily="66" charset="0"/>
              </a:rPr>
              <a:t>lass teacher: Miss Read</a:t>
            </a:r>
          </a:p>
          <a:p>
            <a:pPr marL="0" indent="0">
              <a:buNone/>
            </a:pPr>
            <a:r>
              <a:rPr lang="en-GB" sz="2000" dirty="0" smtClean="0">
                <a:solidFill>
                  <a:schemeClr val="bg1"/>
                </a:solidFill>
                <a:latin typeface="Comic Sans MS" panose="030F0702030302020204" pitchFamily="66" charset="0"/>
              </a:rPr>
              <a:t>Teaching assistants: Mrs Barron and Miss Moss.</a:t>
            </a:r>
          </a:p>
          <a:p>
            <a:pPr marL="0" indent="0">
              <a:buNone/>
            </a:pPr>
            <a:endParaRPr lang="en-GB" sz="2000" dirty="0" smtClean="0">
              <a:solidFill>
                <a:schemeClr val="bg1"/>
              </a:solidFill>
              <a:latin typeface="Comic Sans MS" panose="030F0702030302020204" pitchFamily="66" charset="0"/>
            </a:endParaRPr>
          </a:p>
          <a:p>
            <a:pPr marL="0" indent="0">
              <a:buNone/>
            </a:pPr>
            <a:endParaRPr lang="en-GB" sz="2000" dirty="0">
              <a:solidFill>
                <a:schemeClr val="bg1"/>
              </a:solidFill>
              <a:latin typeface="Comic Sans MS" panose="030F0702030302020204" pitchFamily="66" charset="0"/>
            </a:endParaRPr>
          </a:p>
        </p:txBody>
      </p:sp>
      <p:sp>
        <p:nvSpPr>
          <p:cNvPr id="4" name="Rectangle 3"/>
          <p:cNvSpPr/>
          <p:nvPr/>
        </p:nvSpPr>
        <p:spPr>
          <a:xfrm>
            <a:off x="1467909" y="3209925"/>
            <a:ext cx="3208866" cy="1938992"/>
          </a:xfrm>
          <a:prstGeom prst="rect">
            <a:avLst/>
          </a:prstGeom>
        </p:spPr>
        <p:txBody>
          <a:bodyPr wrap="square">
            <a:spAutoFit/>
          </a:bodyPr>
          <a:lstStyle/>
          <a:p>
            <a:r>
              <a:rPr lang="en-GB" sz="2000" dirty="0">
                <a:solidFill>
                  <a:schemeClr val="bg1"/>
                </a:solidFill>
                <a:latin typeface="Comic Sans MS" panose="030F0702030302020204" pitchFamily="66" charset="0"/>
              </a:rPr>
              <a:t>On Wednesday afternoons, Y3 has R.E./</a:t>
            </a:r>
            <a:r>
              <a:rPr lang="en-GB" sz="2000" dirty="0" smtClean="0">
                <a:solidFill>
                  <a:schemeClr val="bg1"/>
                </a:solidFill>
                <a:latin typeface="Comic Sans MS" panose="030F0702030302020204" pitchFamily="66" charset="0"/>
              </a:rPr>
              <a:t>music/P.S.H.E. with Mrs Lewis.</a:t>
            </a:r>
          </a:p>
          <a:p>
            <a:r>
              <a:rPr lang="en-GB" sz="2000" dirty="0" smtClean="0">
                <a:solidFill>
                  <a:schemeClr val="bg1"/>
                </a:solidFill>
                <a:latin typeface="Comic Sans MS" panose="030F0702030302020204" pitchFamily="66" charset="0"/>
              </a:rPr>
              <a:t>Mrs Valiant takes French each week.</a:t>
            </a:r>
            <a:endParaRPr lang="en-GB"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6523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6589"/>
          </a:xfrm>
        </p:spPr>
        <p:txBody>
          <a:bodyPr>
            <a:normAutofit fontScale="90000"/>
          </a:bodyPr>
          <a:lstStyle/>
          <a:p>
            <a:r>
              <a:rPr lang="en-GB" dirty="0" smtClean="0"/>
              <a:t>Our Topics</a:t>
            </a:r>
            <a:endParaRPr lang="en-GB" dirty="0"/>
          </a:p>
        </p:txBody>
      </p:sp>
      <p:sp>
        <p:nvSpPr>
          <p:cNvPr id="3" name="Content Placeholder 2"/>
          <p:cNvSpPr>
            <a:spLocks noGrp="1"/>
          </p:cNvSpPr>
          <p:nvPr>
            <p:ph idx="1"/>
          </p:nvPr>
        </p:nvSpPr>
        <p:spPr>
          <a:xfrm>
            <a:off x="677334" y="1466851"/>
            <a:ext cx="6664760" cy="3221690"/>
          </a:xfrm>
        </p:spPr>
        <p:txBody>
          <a:bodyPr>
            <a:normAutofit/>
          </a:bodyPr>
          <a:lstStyle/>
          <a:p>
            <a:pPr marL="0" indent="0">
              <a:buNone/>
            </a:pPr>
            <a:r>
              <a:rPr lang="en-GB" dirty="0" smtClean="0">
                <a:latin typeface="Comic Sans MS" panose="030F0702030302020204" pitchFamily="66" charset="0"/>
              </a:rPr>
              <a:t>This half term, our main topics are:</a:t>
            </a:r>
          </a:p>
          <a:p>
            <a:r>
              <a:rPr lang="en-GB" dirty="0" smtClean="0">
                <a:latin typeface="Comic Sans MS" panose="030F0702030302020204" pitchFamily="66" charset="0"/>
              </a:rPr>
              <a:t>Maths: place value, ordering &amp; counting</a:t>
            </a:r>
          </a:p>
          <a:p>
            <a:r>
              <a:rPr lang="en-GB" dirty="0" smtClean="0">
                <a:latin typeface="Comic Sans MS" panose="030F0702030302020204" pitchFamily="66" charset="0"/>
              </a:rPr>
              <a:t>Science: Skeletons &amp; Muscles</a:t>
            </a:r>
          </a:p>
          <a:p>
            <a:r>
              <a:rPr lang="en-GB" dirty="0" smtClean="0">
                <a:latin typeface="Comic Sans MS" panose="030F0702030302020204" pitchFamily="66" charset="0"/>
              </a:rPr>
              <a:t>Geography: National Parks (The Lake District) </a:t>
            </a:r>
          </a:p>
          <a:p>
            <a:r>
              <a:rPr lang="en-GB" dirty="0" smtClean="0">
                <a:latin typeface="Comic Sans MS" panose="030F0702030302020204" pitchFamily="66" charset="0"/>
              </a:rPr>
              <a:t>We will have an art week before half term.</a:t>
            </a:r>
          </a:p>
          <a:p>
            <a:endParaRPr lang="en-GB" dirty="0">
              <a:latin typeface="Comic Sans MS" panose="030F0702030302020204" pitchFamily="66" charset="0"/>
            </a:endParaRPr>
          </a:p>
          <a:p>
            <a:r>
              <a:rPr lang="en-GB" dirty="0" smtClean="0">
                <a:latin typeface="Comic Sans MS" panose="030F0702030302020204" pitchFamily="66" charset="0"/>
              </a:rPr>
              <a:t>Our future topics are on the long term plan, on the class page of the school website.</a:t>
            </a:r>
          </a:p>
          <a:p>
            <a:pPr marL="0" indent="0">
              <a:buNone/>
            </a:pPr>
            <a:endParaRPr lang="en-GB" dirty="0"/>
          </a:p>
        </p:txBody>
      </p:sp>
      <p:pic>
        <p:nvPicPr>
          <p:cNvPr id="6146" name="Picture 2" descr="10 things to do in the Lake District | The Independ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5927" y="4541854"/>
            <a:ext cx="2716866" cy="19113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UK national parks: celebrating a country's natural beauty | Travel | The  Guard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927" y="531619"/>
            <a:ext cx="2378075" cy="326726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alloween Decoration Skeleton Ca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793395" y="4294199"/>
            <a:ext cx="1985076" cy="240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1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t>
            </a:r>
            <a:endParaRPr lang="en-GB" dirty="0"/>
          </a:p>
        </p:txBody>
      </p:sp>
      <p:sp>
        <p:nvSpPr>
          <p:cNvPr id="3" name="Content Placeholder 2"/>
          <p:cNvSpPr>
            <a:spLocks noGrp="1"/>
          </p:cNvSpPr>
          <p:nvPr>
            <p:ph idx="1"/>
          </p:nvPr>
        </p:nvSpPr>
        <p:spPr>
          <a:xfrm>
            <a:off x="677333" y="3257550"/>
            <a:ext cx="8596669" cy="3143250"/>
          </a:xfrm>
        </p:spPr>
        <p:txBody>
          <a:bodyPr>
            <a:normAutofit/>
          </a:bodyPr>
          <a:lstStyle/>
          <a:p>
            <a:pPr marL="0" indent="0">
              <a:buNone/>
            </a:pPr>
            <a:r>
              <a:rPr lang="en-GB" sz="2000" dirty="0" smtClean="0">
                <a:latin typeface="Comic Sans MS" panose="030F0702030302020204" pitchFamily="66" charset="0"/>
              </a:rPr>
              <a:t>Usually our class P.E. days are Wednesdays and Thursdays, although </a:t>
            </a:r>
            <a:r>
              <a:rPr lang="en-GB" sz="2000" dirty="0" smtClean="0">
                <a:latin typeface="Comic Sans MS" panose="030F0702030302020204" pitchFamily="66" charset="0"/>
              </a:rPr>
              <a:t>one </a:t>
            </a:r>
            <a:r>
              <a:rPr lang="en-GB" sz="2000" dirty="0" smtClean="0">
                <a:latin typeface="Comic Sans MS" panose="030F0702030302020204" pitchFamily="66" charset="0"/>
              </a:rPr>
              <a:t>can change </a:t>
            </a:r>
            <a:r>
              <a:rPr lang="en-GB" sz="2000" dirty="0" smtClean="0">
                <a:latin typeface="Comic Sans MS" panose="030F0702030302020204" pitchFamily="66" charset="0"/>
              </a:rPr>
              <a:t>to a Tuesday if </a:t>
            </a:r>
            <a:r>
              <a:rPr lang="en-GB" sz="2000" dirty="0" smtClean="0">
                <a:latin typeface="Comic Sans MS" panose="030F0702030302020204" pitchFamily="66" charset="0"/>
              </a:rPr>
              <a:t>Chorley Sports Partnership come to work with us. We will inform you of any changes on Dojos.</a:t>
            </a:r>
          </a:p>
          <a:p>
            <a:pPr marL="0" indent="0">
              <a:buNone/>
            </a:pPr>
            <a:r>
              <a:rPr lang="en-GB" sz="2000" dirty="0" smtClean="0">
                <a:latin typeface="Comic Sans MS" panose="030F0702030302020204" pitchFamily="66" charset="0"/>
              </a:rPr>
              <a:t>Kit: black </a:t>
            </a:r>
            <a:r>
              <a:rPr lang="en-GB" sz="2000" dirty="0" smtClean="0">
                <a:latin typeface="Comic Sans MS" panose="030F0702030302020204" pitchFamily="66" charset="0"/>
              </a:rPr>
              <a:t>and white P.E. </a:t>
            </a:r>
            <a:r>
              <a:rPr lang="en-GB" sz="2000" dirty="0" smtClean="0">
                <a:latin typeface="Comic Sans MS" panose="030F0702030302020204" pitchFamily="66" charset="0"/>
              </a:rPr>
              <a:t>kit (</a:t>
            </a:r>
            <a:r>
              <a:rPr lang="en-GB" sz="2000" dirty="0" smtClean="0">
                <a:latin typeface="Comic Sans MS" panose="030F0702030302020204" pitchFamily="66" charset="0"/>
              </a:rPr>
              <a:t>trainers, white t-shirt, black jumper and shorts/ track suit trousers depending on the weather).</a:t>
            </a:r>
          </a:p>
          <a:p>
            <a:pPr marL="0" indent="0">
              <a:buNone/>
            </a:pPr>
            <a:r>
              <a:rPr lang="en-GB" sz="2000" dirty="0" smtClean="0">
                <a:latin typeface="Comic Sans MS" panose="030F0702030302020204" pitchFamily="66" charset="0"/>
              </a:rPr>
              <a:t>Earrings and watches should not be worn on P.E. days. If earrings cannot be removed, children will need to bring plasters to cover </a:t>
            </a:r>
            <a:r>
              <a:rPr lang="en-GB" sz="2000" dirty="0" smtClean="0">
                <a:latin typeface="Comic Sans MS" panose="030F0702030302020204" pitchFamily="66" charset="0"/>
              </a:rPr>
              <a:t>them.</a:t>
            </a:r>
            <a:endParaRPr lang="en-GB" sz="2000" dirty="0" smtClean="0">
              <a:latin typeface="Comic Sans MS" panose="030F0702030302020204" pitchFamily="66" charset="0"/>
            </a:endParaRPr>
          </a:p>
        </p:txBody>
      </p:sp>
      <p:pic>
        <p:nvPicPr>
          <p:cNvPr id="2050" name="Picture 2" descr="school-pe-clipart-1"/>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867520" y="609600"/>
            <a:ext cx="2809873" cy="243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97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10" y="351709"/>
            <a:ext cx="4656665" cy="440305"/>
          </a:xfrm>
        </p:spPr>
        <p:txBody>
          <a:bodyPr>
            <a:normAutofit fontScale="90000"/>
          </a:bodyPr>
          <a:lstStyle/>
          <a:p>
            <a:r>
              <a:rPr lang="en-GB" dirty="0" smtClean="0"/>
              <a:t>Homework</a:t>
            </a:r>
            <a:endParaRPr lang="en-GB" dirty="0"/>
          </a:p>
        </p:txBody>
      </p:sp>
      <p:sp>
        <p:nvSpPr>
          <p:cNvPr id="3" name="Content Placeholder 2"/>
          <p:cNvSpPr>
            <a:spLocks noGrp="1"/>
          </p:cNvSpPr>
          <p:nvPr>
            <p:ph idx="1"/>
          </p:nvPr>
        </p:nvSpPr>
        <p:spPr>
          <a:xfrm>
            <a:off x="669860" y="1497472"/>
            <a:ext cx="8398809" cy="4536140"/>
          </a:xfrm>
        </p:spPr>
        <p:txBody>
          <a:bodyPr>
            <a:noAutofit/>
          </a:bodyPr>
          <a:lstStyle/>
          <a:p>
            <a:pPr marL="0" indent="0">
              <a:lnSpc>
                <a:spcPct val="120000"/>
              </a:lnSpc>
              <a:buNone/>
            </a:pPr>
            <a:r>
              <a:rPr lang="en-GB" sz="2400" dirty="0" smtClean="0">
                <a:solidFill>
                  <a:srgbClr val="0070C0"/>
                </a:solidFill>
                <a:latin typeface="Comic Sans MS" panose="030F0702030302020204" pitchFamily="66" charset="0"/>
              </a:rPr>
              <a:t>Reading</a:t>
            </a:r>
          </a:p>
          <a:p>
            <a:pPr marL="0" indent="0">
              <a:lnSpc>
                <a:spcPct val="120000"/>
              </a:lnSpc>
              <a:buNone/>
            </a:pPr>
            <a:r>
              <a:rPr lang="en-GB" sz="2000" dirty="0" smtClean="0">
                <a:latin typeface="Comic Sans MS" panose="030F0702030302020204" pitchFamily="66" charset="0"/>
              </a:rPr>
              <a:t>Although </a:t>
            </a:r>
            <a:r>
              <a:rPr lang="en-GB" sz="2000" dirty="0" smtClean="0">
                <a:latin typeface="Comic Sans MS" panose="030F0702030302020204" pitchFamily="66" charset="0"/>
              </a:rPr>
              <a:t>some</a:t>
            </a:r>
            <a:r>
              <a:rPr lang="en-GB" sz="2000" dirty="0" smtClean="0">
                <a:latin typeface="Comic Sans MS" panose="030F0702030302020204" pitchFamily="66" charset="0"/>
              </a:rPr>
              <a:t> </a:t>
            </a:r>
            <a:r>
              <a:rPr lang="en-GB" sz="2000" dirty="0" smtClean="0">
                <a:latin typeface="Comic Sans MS" panose="030F0702030302020204" pitchFamily="66" charset="0"/>
              </a:rPr>
              <a:t>of the children are fluent readers by now, it is really important that they continue to read at home with an adult as often as possible (as well as independently) to build their comprehension skills and vocabulary. </a:t>
            </a:r>
          </a:p>
          <a:p>
            <a:pPr marL="0" indent="0">
              <a:lnSpc>
                <a:spcPct val="120000"/>
              </a:lnSpc>
              <a:buNone/>
            </a:pPr>
            <a:r>
              <a:rPr lang="en-GB" sz="2000" dirty="0" smtClean="0">
                <a:latin typeface="Comic Sans MS" panose="030F0702030302020204" pitchFamily="66" charset="0"/>
              </a:rPr>
              <a:t>The children can change their home-school reading book </a:t>
            </a:r>
            <a:r>
              <a:rPr lang="en-GB" sz="2000" dirty="0" smtClean="0">
                <a:latin typeface="Comic Sans MS" panose="030F0702030302020204" pitchFamily="66" charset="0"/>
              </a:rPr>
              <a:t>when they have finished it and written a comment in their reading record book. </a:t>
            </a:r>
          </a:p>
          <a:p>
            <a:pPr marL="0" indent="0">
              <a:lnSpc>
                <a:spcPct val="120000"/>
              </a:lnSpc>
              <a:buNone/>
            </a:pPr>
            <a:r>
              <a:rPr lang="en-GB" sz="2000" dirty="0" smtClean="0">
                <a:latin typeface="Comic Sans MS" panose="030F0702030302020204" pitchFamily="66" charset="0"/>
              </a:rPr>
              <a:t>At </a:t>
            </a:r>
            <a:r>
              <a:rPr lang="en-GB" sz="2000" dirty="0" smtClean="0">
                <a:latin typeface="Comic Sans MS" panose="030F0702030302020204" pitchFamily="66" charset="0"/>
              </a:rPr>
              <a:t>school, the children will </a:t>
            </a:r>
            <a:r>
              <a:rPr lang="en-GB" sz="2000" dirty="0">
                <a:latin typeface="Comic Sans MS" panose="030F0702030302020204" pitchFamily="66" charset="0"/>
              </a:rPr>
              <a:t>have classroom library books to </a:t>
            </a:r>
            <a:r>
              <a:rPr lang="en-GB" sz="2000" dirty="0" smtClean="0">
                <a:latin typeface="Comic Sans MS" panose="030F0702030302020204" pitchFamily="66" charset="0"/>
              </a:rPr>
              <a:t>read independently as well as </a:t>
            </a:r>
            <a:r>
              <a:rPr lang="en-GB" sz="2000" dirty="0" smtClean="0">
                <a:latin typeface="Comic Sans MS" panose="030F0702030302020204" pitchFamily="66" charset="0"/>
              </a:rPr>
              <a:t>having regular </a:t>
            </a:r>
            <a:r>
              <a:rPr lang="en-GB" sz="2000" dirty="0" smtClean="0">
                <a:latin typeface="Comic Sans MS" panose="030F0702030302020204" pitchFamily="66" charset="0"/>
              </a:rPr>
              <a:t>guided reading sessions.</a:t>
            </a:r>
          </a:p>
        </p:txBody>
      </p:sp>
      <p:pic>
        <p:nvPicPr>
          <p:cNvPr id="3074" name="Picture 2" descr="Helping Homework Mother School Stock Illustrations – 93 Helping Homework  Mother School Stock Illustrations, Vectors &amp; Clipart - Dreamsti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8401" y="571862"/>
            <a:ext cx="1890534" cy="151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4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625" y="799810"/>
            <a:ext cx="3362326" cy="1877437"/>
          </a:xfrm>
          <a:prstGeom prst="rect">
            <a:avLst/>
          </a:prstGeom>
        </p:spPr>
        <p:txBody>
          <a:bodyPr wrap="square">
            <a:spAutoFit/>
          </a:bodyPr>
          <a:lstStyle/>
          <a:p>
            <a:r>
              <a:rPr lang="en-GB" dirty="0" smtClean="0"/>
              <a:t>Simple Recall </a:t>
            </a:r>
            <a:r>
              <a:rPr lang="en-GB" dirty="0"/>
              <a:t>Questions</a:t>
            </a:r>
          </a:p>
          <a:p>
            <a:r>
              <a:rPr lang="en-GB" sz="1400" dirty="0"/>
              <a:t> Where does the story take place? </a:t>
            </a:r>
            <a:endParaRPr lang="en-GB" sz="1400" dirty="0" smtClean="0"/>
          </a:p>
          <a:p>
            <a:r>
              <a:rPr lang="en-GB" sz="1400" dirty="0" smtClean="0"/>
              <a:t> </a:t>
            </a:r>
            <a:r>
              <a:rPr lang="en-GB" sz="1400" dirty="0"/>
              <a:t>When did the story take place? </a:t>
            </a:r>
            <a:endParaRPr lang="en-GB" sz="1400" dirty="0" smtClean="0"/>
          </a:p>
          <a:p>
            <a:r>
              <a:rPr lang="en-GB" sz="1400" dirty="0" smtClean="0"/>
              <a:t> </a:t>
            </a:r>
            <a:r>
              <a:rPr lang="en-GB" sz="1400" dirty="0"/>
              <a:t>What did s/he/it look like? </a:t>
            </a:r>
            <a:endParaRPr lang="en-GB" sz="1400" dirty="0" smtClean="0"/>
          </a:p>
          <a:p>
            <a:r>
              <a:rPr lang="en-GB" sz="1400" dirty="0" smtClean="0"/>
              <a:t> </a:t>
            </a:r>
            <a:r>
              <a:rPr lang="en-GB" sz="1400" dirty="0"/>
              <a:t>Who was s/he/it? </a:t>
            </a:r>
            <a:endParaRPr lang="en-GB" sz="1400" dirty="0" smtClean="0"/>
          </a:p>
          <a:p>
            <a:r>
              <a:rPr lang="en-GB" sz="1400" dirty="0" smtClean="0"/>
              <a:t> </a:t>
            </a:r>
            <a:r>
              <a:rPr lang="en-GB" sz="1400" dirty="0"/>
              <a:t>Where did s/he/it live? </a:t>
            </a:r>
            <a:endParaRPr lang="en-GB" sz="1400" dirty="0" smtClean="0"/>
          </a:p>
          <a:p>
            <a:r>
              <a:rPr lang="en-GB" sz="1400" dirty="0" smtClean="0"/>
              <a:t> </a:t>
            </a:r>
            <a:r>
              <a:rPr lang="en-GB" sz="1400" dirty="0"/>
              <a:t>Who are the characters in the book? </a:t>
            </a:r>
            <a:endParaRPr lang="en-GB" sz="1400" dirty="0" smtClean="0"/>
          </a:p>
          <a:p>
            <a:r>
              <a:rPr lang="en-GB" sz="1400" dirty="0" smtClean="0"/>
              <a:t> </a:t>
            </a:r>
            <a:r>
              <a:rPr lang="en-GB" sz="1400" dirty="0"/>
              <a:t>Where in the book would you find…?</a:t>
            </a:r>
          </a:p>
        </p:txBody>
      </p:sp>
      <p:sp>
        <p:nvSpPr>
          <p:cNvPr id="5" name="Rectangle 4"/>
          <p:cNvSpPr/>
          <p:nvPr/>
        </p:nvSpPr>
        <p:spPr>
          <a:xfrm>
            <a:off x="428625" y="4678390"/>
            <a:ext cx="4457701" cy="1938992"/>
          </a:xfrm>
          <a:prstGeom prst="rect">
            <a:avLst/>
          </a:prstGeom>
        </p:spPr>
        <p:txBody>
          <a:bodyPr wrap="square">
            <a:spAutoFit/>
          </a:bodyPr>
          <a:lstStyle/>
          <a:p>
            <a:r>
              <a:rPr lang="en-GB" dirty="0"/>
              <a:t>Evaluation questions</a:t>
            </a:r>
          </a:p>
          <a:p>
            <a:r>
              <a:rPr lang="en-GB" sz="1400" dirty="0"/>
              <a:t> What makes this a successful story? </a:t>
            </a:r>
            <a:endParaRPr lang="en-GB" sz="1400" dirty="0" smtClean="0"/>
          </a:p>
          <a:p>
            <a:r>
              <a:rPr lang="en-GB" sz="1400" dirty="0" smtClean="0"/>
              <a:t> </a:t>
            </a:r>
            <a:r>
              <a:rPr lang="en-GB" sz="1400" dirty="0"/>
              <a:t>What opinion do you have to justify </a:t>
            </a:r>
            <a:r>
              <a:rPr lang="en-GB" sz="1400" dirty="0" smtClean="0"/>
              <a:t>your opinion</a:t>
            </a:r>
            <a:r>
              <a:rPr lang="en-GB" sz="1400" dirty="0"/>
              <a:t>? </a:t>
            </a:r>
            <a:endParaRPr lang="en-GB" sz="1400" dirty="0" smtClean="0"/>
          </a:p>
          <a:p>
            <a:r>
              <a:rPr lang="en-GB" sz="1400" dirty="0" smtClean="0"/>
              <a:t> </a:t>
            </a:r>
            <a:r>
              <a:rPr lang="en-GB" sz="1400" dirty="0"/>
              <a:t>Does it work? </a:t>
            </a:r>
            <a:endParaRPr lang="en-GB" sz="1400" dirty="0" smtClean="0"/>
          </a:p>
          <a:p>
            <a:r>
              <a:rPr lang="en-GB" sz="1400" dirty="0" smtClean="0"/>
              <a:t> </a:t>
            </a:r>
            <a:r>
              <a:rPr lang="en-GB" sz="1400" dirty="0"/>
              <a:t>Could it be better? How? </a:t>
            </a:r>
            <a:endParaRPr lang="en-GB" sz="1400" dirty="0" smtClean="0"/>
          </a:p>
          <a:p>
            <a:r>
              <a:rPr lang="en-GB" sz="1400" dirty="0" smtClean="0"/>
              <a:t> </a:t>
            </a:r>
            <a:r>
              <a:rPr lang="en-GB" sz="1400" dirty="0"/>
              <a:t>Is it as good as…? </a:t>
            </a:r>
            <a:endParaRPr lang="en-GB" sz="1400" dirty="0" smtClean="0"/>
          </a:p>
          <a:p>
            <a:r>
              <a:rPr lang="en-GB" sz="1400" dirty="0" smtClean="0"/>
              <a:t> </a:t>
            </a:r>
            <a:r>
              <a:rPr lang="en-GB" sz="1400" dirty="0"/>
              <a:t>How is it </a:t>
            </a:r>
            <a:r>
              <a:rPr lang="en-GB" sz="1400" dirty="0" smtClean="0"/>
              <a:t>similar/different </a:t>
            </a:r>
            <a:r>
              <a:rPr lang="en-GB" sz="1400" dirty="0"/>
              <a:t>to…? </a:t>
            </a:r>
            <a:endParaRPr lang="en-GB" sz="1400" dirty="0" smtClean="0"/>
          </a:p>
          <a:p>
            <a:r>
              <a:rPr lang="en-GB" sz="1400" dirty="0" smtClean="0"/>
              <a:t> </a:t>
            </a:r>
            <a:r>
              <a:rPr lang="en-GB" sz="1400" dirty="0"/>
              <a:t>Which is better and why?</a:t>
            </a:r>
          </a:p>
        </p:txBody>
      </p:sp>
      <p:sp>
        <p:nvSpPr>
          <p:cNvPr id="6" name="Rectangle 5"/>
          <p:cNvSpPr/>
          <p:nvPr/>
        </p:nvSpPr>
        <p:spPr>
          <a:xfrm>
            <a:off x="4810125" y="783441"/>
            <a:ext cx="6238876" cy="1446550"/>
          </a:xfrm>
          <a:prstGeom prst="rect">
            <a:avLst/>
          </a:prstGeom>
        </p:spPr>
        <p:txBody>
          <a:bodyPr wrap="square">
            <a:spAutoFit/>
          </a:bodyPr>
          <a:lstStyle/>
          <a:p>
            <a:r>
              <a:rPr lang="en-GB" dirty="0"/>
              <a:t>Questions requiring synthesis </a:t>
            </a:r>
            <a:endParaRPr lang="en-GB" dirty="0" smtClean="0"/>
          </a:p>
          <a:p>
            <a:r>
              <a:rPr lang="en-GB" sz="1400" dirty="0" smtClean="0"/>
              <a:t> </a:t>
            </a:r>
            <a:r>
              <a:rPr lang="en-GB" sz="1400" dirty="0"/>
              <a:t>What is your opinion? What evidence do you have to support your view? </a:t>
            </a:r>
            <a:endParaRPr lang="en-GB" sz="1400" dirty="0" smtClean="0"/>
          </a:p>
          <a:p>
            <a:r>
              <a:rPr lang="en-GB" sz="1400" dirty="0" smtClean="0"/>
              <a:t> </a:t>
            </a:r>
            <a:r>
              <a:rPr lang="en-GB" sz="1400" dirty="0"/>
              <a:t>Using all the evidence available, can you tell me what you feel about…? </a:t>
            </a:r>
            <a:endParaRPr lang="en-GB" sz="1400" dirty="0" smtClean="0"/>
          </a:p>
          <a:p>
            <a:r>
              <a:rPr lang="en-GB" sz="1400" dirty="0" smtClean="0"/>
              <a:t> </a:t>
            </a:r>
            <a:r>
              <a:rPr lang="en-GB" sz="1400" dirty="0"/>
              <a:t>Given what you know about … what do you think? </a:t>
            </a:r>
            <a:endParaRPr lang="en-GB" sz="1400" dirty="0" smtClean="0"/>
          </a:p>
          <a:p>
            <a:r>
              <a:rPr lang="en-GB" sz="1400" dirty="0" smtClean="0"/>
              <a:t> </a:t>
            </a:r>
            <a:r>
              <a:rPr lang="en-GB" sz="1400" dirty="0"/>
              <a:t>How would the views put across in this text affect your views on…? </a:t>
            </a:r>
            <a:endParaRPr lang="en-GB" sz="1400" dirty="0" smtClean="0"/>
          </a:p>
          <a:p>
            <a:r>
              <a:rPr lang="en-GB" sz="1400" dirty="0" smtClean="0"/>
              <a:t> </a:t>
            </a:r>
            <a:r>
              <a:rPr lang="en-GB" sz="1400" dirty="0"/>
              <a:t>What would this character think about…? (Possibly a present day issue)</a:t>
            </a:r>
          </a:p>
        </p:txBody>
      </p:sp>
      <p:sp>
        <p:nvSpPr>
          <p:cNvPr id="7" name="TextBox 6"/>
          <p:cNvSpPr txBox="1"/>
          <p:nvPr/>
        </p:nvSpPr>
        <p:spPr>
          <a:xfrm>
            <a:off x="523875" y="344642"/>
            <a:ext cx="5129930" cy="369332"/>
          </a:xfrm>
          <a:prstGeom prst="rect">
            <a:avLst/>
          </a:prstGeom>
          <a:noFill/>
        </p:spPr>
        <p:txBody>
          <a:bodyPr wrap="none" rtlCol="0">
            <a:spAutoFit/>
          </a:bodyPr>
          <a:lstStyle/>
          <a:p>
            <a:r>
              <a:rPr lang="en-GB" dirty="0" smtClean="0">
                <a:solidFill>
                  <a:srgbClr val="0070C0"/>
                </a:solidFill>
              </a:rPr>
              <a:t>Questions to help Develop Comprehension Skills</a:t>
            </a:r>
            <a:endParaRPr lang="en-GB" dirty="0">
              <a:solidFill>
                <a:srgbClr val="0070C0"/>
              </a:solidFill>
            </a:endParaRPr>
          </a:p>
        </p:txBody>
      </p:sp>
      <p:sp>
        <p:nvSpPr>
          <p:cNvPr id="8" name="Rectangle 7"/>
          <p:cNvSpPr/>
          <p:nvPr/>
        </p:nvSpPr>
        <p:spPr>
          <a:xfrm>
            <a:off x="428625" y="2715117"/>
            <a:ext cx="4381500" cy="1877437"/>
          </a:xfrm>
          <a:prstGeom prst="rect">
            <a:avLst/>
          </a:prstGeom>
        </p:spPr>
        <p:txBody>
          <a:bodyPr wrap="square">
            <a:spAutoFit/>
          </a:bodyPr>
          <a:lstStyle/>
          <a:p>
            <a:r>
              <a:rPr lang="en-GB" dirty="0"/>
              <a:t>Simple comprehension questions</a:t>
            </a:r>
          </a:p>
          <a:p>
            <a:r>
              <a:rPr lang="en-GB" sz="1400" dirty="0"/>
              <a:t> What do you think is happening here? </a:t>
            </a:r>
            <a:endParaRPr lang="en-GB" sz="1400" dirty="0" smtClean="0"/>
          </a:p>
          <a:p>
            <a:r>
              <a:rPr lang="en-GB" sz="1400" dirty="0" smtClean="0"/>
              <a:t> </a:t>
            </a:r>
            <a:r>
              <a:rPr lang="en-GB" sz="1400" dirty="0"/>
              <a:t>What happened in the story? </a:t>
            </a:r>
            <a:endParaRPr lang="en-GB" sz="1400" dirty="0" smtClean="0"/>
          </a:p>
          <a:p>
            <a:r>
              <a:rPr lang="en-GB" sz="1400" dirty="0" smtClean="0"/>
              <a:t> </a:t>
            </a:r>
            <a:r>
              <a:rPr lang="en-GB" sz="1400" dirty="0"/>
              <a:t>What might this mean? </a:t>
            </a:r>
            <a:endParaRPr lang="en-GB" sz="1400" dirty="0" smtClean="0"/>
          </a:p>
          <a:p>
            <a:r>
              <a:rPr lang="en-GB" sz="1400" dirty="0" smtClean="0"/>
              <a:t> </a:t>
            </a:r>
            <a:r>
              <a:rPr lang="en-GB" sz="1400" dirty="0"/>
              <a:t>Through whose eyes is the story told? </a:t>
            </a:r>
            <a:endParaRPr lang="en-GB" sz="1400" dirty="0" smtClean="0"/>
          </a:p>
          <a:p>
            <a:r>
              <a:rPr lang="en-GB" sz="1400" dirty="0" smtClean="0"/>
              <a:t> </a:t>
            </a:r>
            <a:r>
              <a:rPr lang="en-GB" sz="1400" dirty="0"/>
              <a:t>Which part of the story best describes the setting? </a:t>
            </a:r>
            <a:endParaRPr lang="en-GB" sz="1400" dirty="0" smtClean="0"/>
          </a:p>
          <a:p>
            <a:r>
              <a:rPr lang="en-GB" sz="1400" dirty="0" smtClean="0"/>
              <a:t> </a:t>
            </a:r>
            <a:r>
              <a:rPr lang="en-GB" sz="1400" dirty="0"/>
              <a:t>What words and/or phrases do this? </a:t>
            </a:r>
            <a:endParaRPr lang="en-GB" sz="1400" dirty="0" smtClean="0"/>
          </a:p>
          <a:p>
            <a:r>
              <a:rPr lang="en-GB" sz="1400" dirty="0" smtClean="0"/>
              <a:t> </a:t>
            </a:r>
            <a:r>
              <a:rPr lang="en-GB" sz="1400" dirty="0"/>
              <a:t>What part of the story do you like best?</a:t>
            </a:r>
          </a:p>
        </p:txBody>
      </p:sp>
      <p:sp>
        <p:nvSpPr>
          <p:cNvPr id="9" name="Rectangle 8"/>
          <p:cNvSpPr/>
          <p:nvPr/>
        </p:nvSpPr>
        <p:spPr>
          <a:xfrm>
            <a:off x="4810125" y="2315827"/>
            <a:ext cx="6362699" cy="2308324"/>
          </a:xfrm>
          <a:prstGeom prst="rect">
            <a:avLst/>
          </a:prstGeom>
        </p:spPr>
        <p:txBody>
          <a:bodyPr wrap="square">
            <a:spAutoFit/>
          </a:bodyPr>
          <a:lstStyle/>
          <a:p>
            <a:r>
              <a:rPr lang="en-GB" dirty="0"/>
              <a:t>Analytical Questions</a:t>
            </a:r>
          </a:p>
          <a:p>
            <a:r>
              <a:rPr lang="en-GB" sz="1400" dirty="0"/>
              <a:t> What makes you think that? </a:t>
            </a:r>
            <a:endParaRPr lang="en-GB" sz="1400" dirty="0" smtClean="0"/>
          </a:p>
          <a:p>
            <a:r>
              <a:rPr lang="en-GB" sz="1400" dirty="0" smtClean="0"/>
              <a:t> </a:t>
            </a:r>
            <a:r>
              <a:rPr lang="en-GB" sz="1400" dirty="0"/>
              <a:t>What words give you that impression? </a:t>
            </a:r>
            <a:endParaRPr lang="en-GB" sz="1400" dirty="0" smtClean="0"/>
          </a:p>
          <a:p>
            <a:r>
              <a:rPr lang="en-GB" sz="1400" dirty="0" smtClean="0"/>
              <a:t> </a:t>
            </a:r>
            <a:r>
              <a:rPr lang="en-GB" sz="1400" dirty="0"/>
              <a:t>How do you feel about…? </a:t>
            </a:r>
            <a:endParaRPr lang="en-GB" sz="1400" dirty="0" smtClean="0"/>
          </a:p>
          <a:p>
            <a:r>
              <a:rPr lang="en-GB" sz="1400" dirty="0" smtClean="0"/>
              <a:t> </a:t>
            </a:r>
            <a:r>
              <a:rPr lang="en-GB" sz="1400" dirty="0"/>
              <a:t>Can you explain why …? </a:t>
            </a:r>
            <a:endParaRPr lang="en-GB" sz="1400" dirty="0" smtClean="0"/>
          </a:p>
          <a:p>
            <a:r>
              <a:rPr lang="en-GB" sz="1400" dirty="0" smtClean="0"/>
              <a:t> </a:t>
            </a:r>
            <a:r>
              <a:rPr lang="en-GB" sz="1400" dirty="0"/>
              <a:t>I wonder what the writer intended? </a:t>
            </a:r>
            <a:endParaRPr lang="en-GB" sz="1400" dirty="0" smtClean="0"/>
          </a:p>
          <a:p>
            <a:r>
              <a:rPr lang="en-GB" sz="1400" dirty="0" smtClean="0"/>
              <a:t> </a:t>
            </a:r>
            <a:r>
              <a:rPr lang="en-GB" sz="1400" dirty="0"/>
              <a:t>I wonder why the writer decided to…? </a:t>
            </a:r>
            <a:endParaRPr lang="en-GB" sz="1400" dirty="0" smtClean="0"/>
          </a:p>
          <a:p>
            <a:r>
              <a:rPr lang="en-GB" sz="1400" dirty="0" smtClean="0"/>
              <a:t> </a:t>
            </a:r>
            <a:r>
              <a:rPr lang="en-GB" sz="1400" dirty="0"/>
              <a:t>What do these words mean and why do you think the author chose them? </a:t>
            </a:r>
            <a:endParaRPr lang="en-GB" sz="1400" dirty="0" smtClean="0"/>
          </a:p>
          <a:p>
            <a:r>
              <a:rPr lang="en-GB" sz="1400" dirty="0" smtClean="0"/>
              <a:t> </a:t>
            </a:r>
            <a:r>
              <a:rPr lang="en-GB" sz="1400" dirty="0"/>
              <a:t>Has the author used adjectives to make this character funny? </a:t>
            </a:r>
            <a:endParaRPr lang="en-GB" sz="1400" dirty="0" smtClean="0"/>
          </a:p>
          <a:p>
            <a:r>
              <a:rPr lang="en-GB" sz="1400" dirty="0" smtClean="0"/>
              <a:t> </a:t>
            </a:r>
            <a:r>
              <a:rPr lang="en-GB" sz="1400" dirty="0"/>
              <a:t>Why did the author choose this setting?</a:t>
            </a:r>
          </a:p>
        </p:txBody>
      </p:sp>
      <p:sp>
        <p:nvSpPr>
          <p:cNvPr id="10" name="Rectangle 9"/>
          <p:cNvSpPr/>
          <p:nvPr/>
        </p:nvSpPr>
        <p:spPr>
          <a:xfrm>
            <a:off x="4810125" y="4678390"/>
            <a:ext cx="7238999" cy="1877437"/>
          </a:xfrm>
          <a:prstGeom prst="rect">
            <a:avLst/>
          </a:prstGeom>
        </p:spPr>
        <p:txBody>
          <a:bodyPr wrap="square">
            <a:spAutoFit/>
          </a:bodyPr>
          <a:lstStyle/>
          <a:p>
            <a:r>
              <a:rPr lang="en-GB" dirty="0"/>
              <a:t>Application Questions </a:t>
            </a:r>
            <a:endParaRPr lang="en-GB" dirty="0" smtClean="0"/>
          </a:p>
          <a:p>
            <a:r>
              <a:rPr lang="en-GB" sz="1400" dirty="0" smtClean="0"/>
              <a:t> </a:t>
            </a:r>
            <a:r>
              <a:rPr lang="en-GB" sz="1400" dirty="0"/>
              <a:t>Can you think of another story which has a similar theme; </a:t>
            </a:r>
            <a:endParaRPr lang="en-GB" sz="1400" dirty="0" smtClean="0"/>
          </a:p>
          <a:p>
            <a:r>
              <a:rPr lang="en-GB" sz="1400" dirty="0"/>
              <a:t> </a:t>
            </a:r>
            <a:r>
              <a:rPr lang="en-GB" sz="1400" dirty="0" smtClean="0"/>
              <a:t>  </a:t>
            </a:r>
            <a:r>
              <a:rPr lang="en-GB" sz="1400" dirty="0" err="1" smtClean="0"/>
              <a:t>eg</a:t>
            </a:r>
            <a:r>
              <a:rPr lang="en-GB" sz="1400" dirty="0"/>
              <a:t>. good over evil; weak over strong; wise over foolish? </a:t>
            </a:r>
            <a:endParaRPr lang="en-GB" sz="1400" dirty="0" smtClean="0"/>
          </a:p>
          <a:p>
            <a:r>
              <a:rPr lang="en-GB" sz="1400" dirty="0" smtClean="0"/>
              <a:t> </a:t>
            </a:r>
            <a:r>
              <a:rPr lang="en-GB" sz="1400" dirty="0"/>
              <a:t>Do you know of another story which deals with the same issues; </a:t>
            </a:r>
            <a:endParaRPr lang="en-GB" sz="1400" dirty="0" smtClean="0"/>
          </a:p>
          <a:p>
            <a:r>
              <a:rPr lang="en-GB" sz="1400" dirty="0"/>
              <a:t> </a:t>
            </a:r>
            <a:r>
              <a:rPr lang="en-GB" sz="1400" dirty="0" smtClean="0"/>
              <a:t>  </a:t>
            </a:r>
            <a:r>
              <a:rPr lang="en-GB" sz="1400" dirty="0" err="1" smtClean="0"/>
              <a:t>eg</a:t>
            </a:r>
            <a:r>
              <a:rPr lang="en-GB" sz="1400" dirty="0"/>
              <a:t>. social; moral; cultural? </a:t>
            </a:r>
            <a:endParaRPr lang="en-GB" sz="1400" dirty="0" smtClean="0"/>
          </a:p>
          <a:p>
            <a:r>
              <a:rPr lang="en-GB" sz="1400" dirty="0" smtClean="0"/>
              <a:t> </a:t>
            </a:r>
            <a:r>
              <a:rPr lang="en-GB" sz="1400" dirty="0"/>
              <a:t>Which other author handles time in this way; </a:t>
            </a:r>
            <a:endParaRPr lang="en-GB" sz="1400" dirty="0" smtClean="0"/>
          </a:p>
          <a:p>
            <a:r>
              <a:rPr lang="en-GB" sz="1400" dirty="0"/>
              <a:t> </a:t>
            </a:r>
            <a:r>
              <a:rPr lang="en-GB" sz="1400" dirty="0" smtClean="0"/>
              <a:t>  </a:t>
            </a:r>
            <a:r>
              <a:rPr lang="en-GB" sz="1400" dirty="0" err="1" smtClean="0"/>
              <a:t>eg</a:t>
            </a:r>
            <a:r>
              <a:rPr lang="en-GB" sz="1400" dirty="0"/>
              <a:t>. flashbacks; dreams? </a:t>
            </a:r>
            <a:endParaRPr lang="en-GB" sz="1400" dirty="0" smtClean="0"/>
          </a:p>
          <a:p>
            <a:r>
              <a:rPr lang="en-GB" sz="1400" dirty="0" smtClean="0"/>
              <a:t> </a:t>
            </a:r>
            <a:r>
              <a:rPr lang="en-GB" sz="1400" dirty="0"/>
              <a:t>Which stories have openings like this?</a:t>
            </a:r>
          </a:p>
        </p:txBody>
      </p:sp>
    </p:spTree>
    <p:extLst>
      <p:ext uri="{BB962C8B-B14F-4D97-AF65-F5344CB8AC3E}">
        <p14:creationId xmlns:p14="http://schemas.microsoft.com/office/powerpoint/2010/main" val="107035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78845"/>
            <a:ext cx="4656665" cy="440305"/>
          </a:xfrm>
        </p:spPr>
        <p:txBody>
          <a:bodyPr>
            <a:normAutofit fontScale="90000"/>
          </a:bodyPr>
          <a:lstStyle/>
          <a:p>
            <a:r>
              <a:rPr lang="en-GB" dirty="0" smtClean="0"/>
              <a:t>Homework: </a:t>
            </a:r>
            <a:r>
              <a:rPr lang="en-GB" sz="2200" dirty="0" smtClean="0">
                <a:solidFill>
                  <a:srgbClr val="0070C0"/>
                </a:solidFill>
                <a:latin typeface="Comic Sans MS" panose="030F0702030302020204" pitchFamily="66" charset="0"/>
              </a:rPr>
              <a:t>Spelling</a:t>
            </a:r>
            <a:endParaRPr lang="en-GB" sz="2200" dirty="0">
              <a:solidFill>
                <a:srgbClr val="0070C0"/>
              </a:solidFill>
              <a:latin typeface="Comic Sans MS" panose="030F0702030302020204" pitchFamily="66" charset="0"/>
            </a:endParaRPr>
          </a:p>
        </p:txBody>
      </p:sp>
      <p:sp>
        <p:nvSpPr>
          <p:cNvPr id="3" name="Content Placeholder 2"/>
          <p:cNvSpPr>
            <a:spLocks noGrp="1"/>
          </p:cNvSpPr>
          <p:nvPr>
            <p:ph idx="1"/>
          </p:nvPr>
        </p:nvSpPr>
        <p:spPr>
          <a:xfrm>
            <a:off x="677335" y="1591373"/>
            <a:ext cx="8515350" cy="3644015"/>
          </a:xfrm>
        </p:spPr>
        <p:txBody>
          <a:bodyPr>
            <a:noAutofit/>
          </a:bodyPr>
          <a:lstStyle/>
          <a:p>
            <a:pPr marL="0" indent="0">
              <a:lnSpc>
                <a:spcPct val="120000"/>
              </a:lnSpc>
              <a:buNone/>
            </a:pPr>
            <a:r>
              <a:rPr lang="en-GB" sz="2000" dirty="0" smtClean="0">
                <a:latin typeface="Comic Sans MS" panose="030F0702030302020204" pitchFamily="66" charset="0"/>
              </a:rPr>
              <a:t>We no longer send </a:t>
            </a:r>
            <a:r>
              <a:rPr lang="en-GB" sz="2000" dirty="0" smtClean="0">
                <a:latin typeface="Comic Sans MS" panose="030F0702030302020204" pitchFamily="66" charset="0"/>
              </a:rPr>
              <a:t>weekly spelling </a:t>
            </a:r>
            <a:r>
              <a:rPr lang="en-GB" sz="2000" dirty="0" smtClean="0">
                <a:latin typeface="Comic Sans MS" panose="030F0702030302020204" pitchFamily="66" charset="0"/>
              </a:rPr>
              <a:t>lists home but please reinforce the correct spelling of high frequency words.</a:t>
            </a:r>
          </a:p>
          <a:p>
            <a:pPr marL="0" indent="0">
              <a:lnSpc>
                <a:spcPct val="120000"/>
              </a:lnSpc>
              <a:buNone/>
            </a:pPr>
            <a:r>
              <a:rPr lang="en-GB" sz="2000" dirty="0" smtClean="0">
                <a:latin typeface="Comic Sans MS" panose="030F0702030302020204" pitchFamily="66" charset="0"/>
              </a:rPr>
              <a:t>If your child cannot already spell the Y1/2 words, please help him/her by practising these regularly as well as homophones (e.g. there/ their/ they’re), which are often a sticking point.</a:t>
            </a:r>
          </a:p>
          <a:p>
            <a:pPr marL="0" indent="0">
              <a:lnSpc>
                <a:spcPct val="120000"/>
              </a:lnSpc>
              <a:buNone/>
            </a:pPr>
            <a:r>
              <a:rPr lang="en-GB" sz="2000" dirty="0" smtClean="0">
                <a:latin typeface="Comic Sans MS" panose="030F0702030302020204" pitchFamily="66" charset="0"/>
              </a:rPr>
              <a:t>The Y1/2 and Y3/4 spelling lists are on the </a:t>
            </a:r>
            <a:r>
              <a:rPr lang="en-GB" sz="2000" dirty="0" smtClean="0">
                <a:latin typeface="Comic Sans MS" panose="030F0702030302020204" pitchFamily="66" charset="0"/>
              </a:rPr>
              <a:t>website.</a:t>
            </a:r>
            <a:endParaRPr lang="en-GB" sz="2000" dirty="0" smtClean="0">
              <a:latin typeface="Comic Sans MS" panose="030F0702030302020204" pitchFamily="66" charset="0"/>
            </a:endParaRPr>
          </a:p>
          <a:p>
            <a:pPr marL="0" indent="0">
              <a:lnSpc>
                <a:spcPct val="120000"/>
              </a:lnSpc>
              <a:buNone/>
            </a:pPr>
            <a:r>
              <a:rPr lang="en-GB" sz="2000" dirty="0" smtClean="0">
                <a:latin typeface="Comic Sans MS" panose="030F0702030302020204" pitchFamily="66" charset="0"/>
              </a:rPr>
              <a:t>There is also a grid of activities to make learning spellings more </a:t>
            </a:r>
            <a:r>
              <a:rPr lang="en-GB" sz="2000" dirty="0" smtClean="0">
                <a:latin typeface="Comic Sans MS" panose="030F0702030302020204" pitchFamily="66" charset="0"/>
              </a:rPr>
              <a:t>fun.</a:t>
            </a:r>
            <a:endParaRPr lang="en-GB" sz="2000" dirty="0" smtClean="0">
              <a:latin typeface="Comic Sans MS" panose="030F0702030302020204" pitchFamily="66" charset="0"/>
            </a:endParaRPr>
          </a:p>
        </p:txBody>
      </p:sp>
      <p:pic>
        <p:nvPicPr>
          <p:cNvPr id="1028" name="Picture 4" descr="Imaginary Male Stock Vector Illustration And Royalty Free Imaginary Male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0116" y="421247"/>
            <a:ext cx="796925" cy="112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21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St Josephs Catholic Primary School Spelling - St Josephs Catholic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49" y="372460"/>
            <a:ext cx="8804275" cy="622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50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00" t="2446" r="3499" b="12498"/>
          <a:stretch/>
        </p:blipFill>
        <p:spPr>
          <a:xfrm>
            <a:off x="609599" y="779929"/>
            <a:ext cx="10883153" cy="5816061"/>
          </a:xfrm>
          <a:prstGeom prst="rect">
            <a:avLst/>
          </a:prstGeom>
          <a:ln>
            <a:solidFill>
              <a:schemeClr val="accent1"/>
            </a:solidFill>
          </a:ln>
          <a:effectLst>
            <a:outerShdw blurRad="190500" algn="tl" rotWithShape="0">
              <a:srgbClr val="000000">
                <a:alpha val="70000"/>
              </a:srgbClr>
            </a:outerShdw>
          </a:effectLst>
        </p:spPr>
      </p:pic>
      <p:sp>
        <p:nvSpPr>
          <p:cNvPr id="3" name="TextBox 2"/>
          <p:cNvSpPr txBox="1"/>
          <p:nvPr/>
        </p:nvSpPr>
        <p:spPr>
          <a:xfrm>
            <a:off x="3673286" y="259975"/>
            <a:ext cx="4755778" cy="400110"/>
          </a:xfrm>
          <a:prstGeom prst="rect">
            <a:avLst/>
          </a:prstGeom>
          <a:noFill/>
        </p:spPr>
        <p:txBody>
          <a:bodyPr wrap="square" rtlCol="0">
            <a:spAutoFit/>
          </a:bodyPr>
          <a:lstStyle/>
          <a:p>
            <a:r>
              <a:rPr lang="en-GB" sz="2000" b="1" dirty="0" smtClean="0">
                <a:solidFill>
                  <a:srgbClr val="0070C0"/>
                </a:solidFill>
                <a:latin typeface="Comic Sans MS" panose="030F0702030302020204" pitchFamily="66" charset="0"/>
              </a:rPr>
              <a:t>Years 3 and 4 Statutory Spellings</a:t>
            </a:r>
            <a:endParaRPr lang="en-GB" sz="2000"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18843670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373</TotalTime>
  <Words>1333</Words>
  <Application>Microsoft Office PowerPoint</Application>
  <PresentationFormat>Widescreen</PresentationFormat>
  <Paragraphs>102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Comic Sans MS</vt:lpstr>
      <vt:lpstr>Trebuchet MS</vt:lpstr>
      <vt:lpstr>Wingdings</vt:lpstr>
      <vt:lpstr>Wingdings 3</vt:lpstr>
      <vt:lpstr>Facet</vt:lpstr>
      <vt:lpstr>Welcome to Y3!</vt:lpstr>
      <vt:lpstr>Our Staff</vt:lpstr>
      <vt:lpstr>Our Topics</vt:lpstr>
      <vt:lpstr>P.E.</vt:lpstr>
      <vt:lpstr>Homework</vt:lpstr>
      <vt:lpstr>PowerPoint Presentation</vt:lpstr>
      <vt:lpstr>Homework: Spelling</vt:lpstr>
      <vt:lpstr>PowerPoint Presentation</vt:lpstr>
      <vt:lpstr>PowerPoint Presentation</vt:lpstr>
      <vt:lpstr>PowerPoint Presentation</vt:lpstr>
      <vt:lpstr>Homework: Maths</vt:lpstr>
      <vt:lpstr>Equipment</vt:lpstr>
      <vt:lpstr>Communication</vt:lpstr>
      <vt:lpstr>Other Useful Information…</vt:lpstr>
    </vt:vector>
  </TitlesOfParts>
  <Company>Head Teacher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Y3!</dc:title>
  <dc:creator>Katy Read</dc:creator>
  <cp:lastModifiedBy>Katy Read</cp:lastModifiedBy>
  <cp:revision>45</cp:revision>
  <dcterms:created xsi:type="dcterms:W3CDTF">2020-09-01T13:51:58Z</dcterms:created>
  <dcterms:modified xsi:type="dcterms:W3CDTF">2023-09-08T16:19:31Z</dcterms:modified>
</cp:coreProperties>
</file>